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5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2B2D0-7A77-451F-BB4B-7A4AEA1D015A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10007-5E62-417A-8D82-3F9AC614B7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433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Заметки: уточняющая информация к слайду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10007-5E62-417A-8D82-3F9AC614B7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45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63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6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6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83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79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172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79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90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5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8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7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12" Type="http://schemas.openxmlformats.org/officeDocument/2006/relationships/image" Target="../media/image11.svg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7725CE85-C29A-4FAA-91C4-B8D6D5E60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6477814"/>
            <a:ext cx="7975451" cy="366636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Поддержка ШНОР и ШНСУ на муниципальном уровне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3" name="ссылка" hidden="1">
            <a:extLst>
              <a:ext uri="{FF2B5EF4-FFF2-40B4-BE49-F238E27FC236}">
                <a16:creationId xmlns:a16="http://schemas.microsoft.com/office/drawing/2014/main" id="{AC0CBA2E-A8EE-4ED1-AF1C-FFE1E5F45D11}"/>
              </a:ext>
            </a:extLst>
          </p:cNvPr>
          <p:cNvSpPr/>
          <p:nvPr/>
        </p:nvSpPr>
        <p:spPr>
          <a:xfrm>
            <a:off x="2376488" y="501650"/>
            <a:ext cx="4391025" cy="5854700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:a16="http://schemas.microsoft.com/office/drawing/2014/main" id="{222C5F0B-6EFC-4407-96C1-A95810130485}"/>
              </a:ext>
            </a:extLst>
          </p:cNvPr>
          <p:cNvSpPr/>
          <p:nvPr/>
        </p:nvSpPr>
        <p:spPr>
          <a:xfrm>
            <a:off x="3929329" y="2187426"/>
            <a:ext cx="1856250" cy="247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: шеврон 2">
            <a:extLst>
              <a:ext uri="{FF2B5EF4-FFF2-40B4-BE49-F238E27FC236}">
                <a16:creationId xmlns:a16="http://schemas.microsoft.com/office/drawing/2014/main" id="{2589DD2A-5A3F-4DFC-B9CE-F153C4AB0216}"/>
              </a:ext>
            </a:extLst>
          </p:cNvPr>
          <p:cNvSpPr/>
          <p:nvPr/>
        </p:nvSpPr>
        <p:spPr>
          <a:xfrm>
            <a:off x="488250" y="3156026"/>
            <a:ext cx="1747125" cy="452974"/>
          </a:xfrm>
          <a:prstGeom prst="chevron">
            <a:avLst>
              <a:gd name="adj" fmla="val 58912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Стрелка: шеврон 4">
            <a:extLst>
              <a:ext uri="{FF2B5EF4-FFF2-40B4-BE49-F238E27FC236}">
                <a16:creationId xmlns:a16="http://schemas.microsoft.com/office/drawing/2014/main" id="{ECE75415-B150-40F9-931E-3411873B625C}"/>
              </a:ext>
            </a:extLst>
          </p:cNvPr>
          <p:cNvSpPr/>
          <p:nvPr/>
        </p:nvSpPr>
        <p:spPr>
          <a:xfrm>
            <a:off x="2175750" y="315602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2" name="Стрелка: шеврон 91">
            <a:extLst>
              <a:ext uri="{FF2B5EF4-FFF2-40B4-BE49-F238E27FC236}">
                <a16:creationId xmlns:a16="http://schemas.microsoft.com/office/drawing/2014/main" id="{48C17C91-31F2-42D9-955E-63870130CCB4}"/>
              </a:ext>
            </a:extLst>
          </p:cNvPr>
          <p:cNvSpPr/>
          <p:nvPr/>
        </p:nvSpPr>
        <p:spPr>
          <a:xfrm>
            <a:off x="3863249" y="315602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4" name="Стрелка: шеврон 93">
            <a:extLst>
              <a:ext uri="{FF2B5EF4-FFF2-40B4-BE49-F238E27FC236}">
                <a16:creationId xmlns:a16="http://schemas.microsoft.com/office/drawing/2014/main" id="{BB3B7A49-90AE-40F7-AAF4-60B2543DF174}"/>
              </a:ext>
            </a:extLst>
          </p:cNvPr>
          <p:cNvSpPr/>
          <p:nvPr/>
        </p:nvSpPr>
        <p:spPr>
          <a:xfrm>
            <a:off x="5550749" y="315602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6" name="Стрелка: шеврон 95">
            <a:extLst>
              <a:ext uri="{FF2B5EF4-FFF2-40B4-BE49-F238E27FC236}">
                <a16:creationId xmlns:a16="http://schemas.microsoft.com/office/drawing/2014/main" id="{32BCDDB5-B173-4C76-9B17-00BF5163696A}"/>
              </a:ext>
            </a:extLst>
          </p:cNvPr>
          <p:cNvSpPr/>
          <p:nvPr/>
        </p:nvSpPr>
        <p:spPr>
          <a:xfrm>
            <a:off x="7238250" y="315602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F3E9BD90-30D0-4043-982A-073D8B8D5F32}"/>
              </a:ext>
            </a:extLst>
          </p:cNvPr>
          <p:cNvSpPr/>
          <p:nvPr/>
        </p:nvSpPr>
        <p:spPr>
          <a:xfrm>
            <a:off x="1294199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>
            <a:extLst>
              <a:ext uri="{FF2B5EF4-FFF2-40B4-BE49-F238E27FC236}">
                <a16:creationId xmlns:a16="http://schemas.microsoft.com/office/drawing/2014/main" id="{3363B380-27C8-4A26-A7B1-A346CCFC4114}"/>
              </a:ext>
            </a:extLst>
          </p:cNvPr>
          <p:cNvSpPr/>
          <p:nvPr/>
        </p:nvSpPr>
        <p:spPr>
          <a:xfrm>
            <a:off x="2981700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>
            <a:extLst>
              <a:ext uri="{FF2B5EF4-FFF2-40B4-BE49-F238E27FC236}">
                <a16:creationId xmlns:a16="http://schemas.microsoft.com/office/drawing/2014/main" id="{C25E64F9-09F9-4814-A2B1-19E73BDA83A1}"/>
              </a:ext>
            </a:extLst>
          </p:cNvPr>
          <p:cNvSpPr/>
          <p:nvPr/>
        </p:nvSpPr>
        <p:spPr>
          <a:xfrm>
            <a:off x="4669198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>
            <a:extLst>
              <a:ext uri="{FF2B5EF4-FFF2-40B4-BE49-F238E27FC236}">
                <a16:creationId xmlns:a16="http://schemas.microsoft.com/office/drawing/2014/main" id="{1C71C7A4-2B62-467D-B6E4-BB9B8D54C29F}"/>
              </a:ext>
            </a:extLst>
          </p:cNvPr>
          <p:cNvSpPr/>
          <p:nvPr/>
        </p:nvSpPr>
        <p:spPr>
          <a:xfrm>
            <a:off x="6356303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>
            <a:extLst>
              <a:ext uri="{FF2B5EF4-FFF2-40B4-BE49-F238E27FC236}">
                <a16:creationId xmlns:a16="http://schemas.microsoft.com/office/drawing/2014/main" id="{6CB18B6B-9FB3-4975-9ED1-D8731CBC7B24}"/>
              </a:ext>
            </a:extLst>
          </p:cNvPr>
          <p:cNvSpPr/>
          <p:nvPr/>
        </p:nvSpPr>
        <p:spPr>
          <a:xfrm>
            <a:off x="8044200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ECFDD74-2781-4622-BF75-992AD9F304A3}"/>
              </a:ext>
            </a:extLst>
          </p:cNvPr>
          <p:cNvCxnSpPr/>
          <p:nvPr/>
        </p:nvCxnSpPr>
        <p:spPr>
          <a:xfrm flipV="1">
            <a:off x="1365750" y="1852514"/>
            <a:ext cx="0" cy="1303513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>
            <a:extLst>
              <a:ext uri="{FF2B5EF4-FFF2-40B4-BE49-F238E27FC236}">
                <a16:creationId xmlns:a16="http://schemas.microsoft.com/office/drawing/2014/main" id="{4963C330-4BEE-478C-8B2D-E04E4289F087}"/>
              </a:ext>
            </a:extLst>
          </p:cNvPr>
          <p:cNvCxnSpPr/>
          <p:nvPr/>
        </p:nvCxnSpPr>
        <p:spPr>
          <a:xfrm flipV="1">
            <a:off x="3053250" y="3609001"/>
            <a:ext cx="0" cy="1303513"/>
          </a:xfrm>
          <a:prstGeom prst="line">
            <a:avLst/>
          </a:prstGeom>
          <a:ln w="254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>
            <a:extLst>
              <a:ext uri="{FF2B5EF4-FFF2-40B4-BE49-F238E27FC236}">
                <a16:creationId xmlns:a16="http://schemas.microsoft.com/office/drawing/2014/main" id="{6885BC86-019A-4A33-A510-46F813B46A86}"/>
              </a:ext>
            </a:extLst>
          </p:cNvPr>
          <p:cNvCxnSpPr/>
          <p:nvPr/>
        </p:nvCxnSpPr>
        <p:spPr>
          <a:xfrm flipV="1">
            <a:off x="4740750" y="1852514"/>
            <a:ext cx="0" cy="1303513"/>
          </a:xfrm>
          <a:prstGeom prst="line">
            <a:avLst/>
          </a:prstGeom>
          <a:ln w="254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>
            <a:extLst>
              <a:ext uri="{FF2B5EF4-FFF2-40B4-BE49-F238E27FC236}">
                <a16:creationId xmlns:a16="http://schemas.microsoft.com/office/drawing/2014/main" id="{CDFE1742-8440-4BB3-B752-3F357C204D22}"/>
              </a:ext>
            </a:extLst>
          </p:cNvPr>
          <p:cNvCxnSpPr/>
          <p:nvPr/>
        </p:nvCxnSpPr>
        <p:spPr>
          <a:xfrm flipV="1">
            <a:off x="6427833" y="3609001"/>
            <a:ext cx="0" cy="1303513"/>
          </a:xfrm>
          <a:prstGeom prst="line">
            <a:avLst/>
          </a:prstGeom>
          <a:ln w="254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>
            <a:extLst>
              <a:ext uri="{FF2B5EF4-FFF2-40B4-BE49-F238E27FC236}">
                <a16:creationId xmlns:a16="http://schemas.microsoft.com/office/drawing/2014/main" id="{FA7F2351-0A5E-462E-BB3F-6F5D821FB313}"/>
              </a:ext>
            </a:extLst>
          </p:cNvPr>
          <p:cNvCxnSpPr/>
          <p:nvPr/>
        </p:nvCxnSpPr>
        <p:spPr>
          <a:xfrm flipV="1">
            <a:off x="8085179" y="1846519"/>
            <a:ext cx="0" cy="1303513"/>
          </a:xfrm>
          <a:prstGeom prst="line">
            <a:avLst/>
          </a:prstGeom>
          <a:ln w="254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Круг: прозрачная заливка 8">
            <a:extLst>
              <a:ext uri="{FF2B5EF4-FFF2-40B4-BE49-F238E27FC236}">
                <a16:creationId xmlns:a16="http://schemas.microsoft.com/office/drawing/2014/main" id="{EDC4F14C-DCE6-4E69-B7DC-5545EA071D9D}"/>
              </a:ext>
            </a:extLst>
          </p:cNvPr>
          <p:cNvSpPr/>
          <p:nvPr/>
        </p:nvSpPr>
        <p:spPr>
          <a:xfrm>
            <a:off x="1036581" y="968734"/>
            <a:ext cx="658338" cy="877784"/>
          </a:xfrm>
          <a:prstGeom prst="donut">
            <a:avLst>
              <a:gd name="adj" fmla="val 8904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14A7DE1-BF67-4134-B29A-9841C011E6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/>
        </p:blipFill>
        <p:spPr>
          <a:xfrm>
            <a:off x="2869350" y="5105705"/>
            <a:ext cx="351000" cy="468000"/>
          </a:xfrm>
          <a:prstGeom prst="rect">
            <a:avLst/>
          </a:prstGeom>
        </p:spPr>
      </p:pic>
      <p:sp>
        <p:nvSpPr>
          <p:cNvPr id="11" name="Круг: прозрачная заливка 10">
            <a:extLst>
              <a:ext uri="{FF2B5EF4-FFF2-40B4-BE49-F238E27FC236}">
                <a16:creationId xmlns:a16="http://schemas.microsoft.com/office/drawing/2014/main" id="{4BE139DC-E3E0-4D2C-9D37-6A5565B3AB0A}"/>
              </a:ext>
            </a:extLst>
          </p:cNvPr>
          <p:cNvSpPr/>
          <p:nvPr/>
        </p:nvSpPr>
        <p:spPr>
          <a:xfrm>
            <a:off x="4411074" y="968734"/>
            <a:ext cx="658338" cy="877784"/>
          </a:xfrm>
          <a:prstGeom prst="donut">
            <a:avLst>
              <a:gd name="adj" fmla="val 8904"/>
            </a:avLst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Круг: прозрачная заливка 13">
            <a:extLst>
              <a:ext uri="{FF2B5EF4-FFF2-40B4-BE49-F238E27FC236}">
                <a16:creationId xmlns:a16="http://schemas.microsoft.com/office/drawing/2014/main" id="{8BC51743-AF96-45AA-BEEF-F0EE3B34A727}"/>
              </a:ext>
            </a:extLst>
          </p:cNvPr>
          <p:cNvSpPr/>
          <p:nvPr/>
        </p:nvSpPr>
        <p:spPr>
          <a:xfrm>
            <a:off x="7756010" y="962739"/>
            <a:ext cx="658338" cy="877784"/>
          </a:xfrm>
          <a:prstGeom prst="donut">
            <a:avLst>
              <a:gd name="adj" fmla="val 8904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Круг: прозрачная заливка 15">
            <a:extLst>
              <a:ext uri="{FF2B5EF4-FFF2-40B4-BE49-F238E27FC236}">
                <a16:creationId xmlns:a16="http://schemas.microsoft.com/office/drawing/2014/main" id="{C9652DBB-FAF7-4C01-AF5A-13E81AA8CE4C}"/>
              </a:ext>
            </a:extLst>
          </p:cNvPr>
          <p:cNvSpPr/>
          <p:nvPr/>
        </p:nvSpPr>
        <p:spPr>
          <a:xfrm>
            <a:off x="6098664" y="4900813"/>
            <a:ext cx="658338" cy="877784"/>
          </a:xfrm>
          <a:prstGeom prst="donut">
            <a:avLst>
              <a:gd name="adj" fmla="val 8904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Круг: прозрачная заливка 17">
            <a:extLst>
              <a:ext uri="{FF2B5EF4-FFF2-40B4-BE49-F238E27FC236}">
                <a16:creationId xmlns:a16="http://schemas.microsoft.com/office/drawing/2014/main" id="{8DDD3C6F-8D95-4B47-8E5D-91C5D8A68663}"/>
              </a:ext>
            </a:extLst>
          </p:cNvPr>
          <p:cNvSpPr/>
          <p:nvPr/>
        </p:nvSpPr>
        <p:spPr>
          <a:xfrm>
            <a:off x="2724081" y="4900813"/>
            <a:ext cx="658338" cy="877784"/>
          </a:xfrm>
          <a:prstGeom prst="donut">
            <a:avLst>
              <a:gd name="adj" fmla="val 8904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CA2C27FD-744A-4045-800F-8B12D2BB09F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/>
        </p:blipFill>
        <p:spPr>
          <a:xfrm>
            <a:off x="4576697" y="1168802"/>
            <a:ext cx="351000" cy="468000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5B908D03-868C-43F9-984F-805DD8DCBD6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/>
        </p:blipFill>
        <p:spPr>
          <a:xfrm>
            <a:off x="7909679" y="1162807"/>
            <a:ext cx="351000" cy="4680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99839891-CDF8-4EB2-814A-E42C33F6DB2B}"/>
              </a:ext>
            </a:extLst>
          </p:cNvPr>
          <p:cNvSpPr txBox="1"/>
          <p:nvPr/>
        </p:nvSpPr>
        <p:spPr>
          <a:xfrm>
            <a:off x="6077328" y="2596240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2021</a:t>
            </a:r>
            <a:endParaRPr lang="ru-RU" sz="24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216865-9BF0-46BF-A260-B4A1375CC743}"/>
              </a:ext>
            </a:extLst>
          </p:cNvPr>
          <p:cNvSpPr txBox="1"/>
          <p:nvPr/>
        </p:nvSpPr>
        <p:spPr>
          <a:xfrm>
            <a:off x="4189480" y="3699482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2020-2021</a:t>
            </a:r>
            <a:endParaRPr lang="ru-RU" sz="2400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C82AC39-90AB-4793-BDD2-62991839125C}"/>
              </a:ext>
            </a:extLst>
          </p:cNvPr>
          <p:cNvSpPr txBox="1"/>
          <p:nvPr/>
        </p:nvSpPr>
        <p:spPr>
          <a:xfrm>
            <a:off x="7461976" y="3640433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2021-2022</a:t>
            </a:r>
            <a:endParaRPr lang="ru-RU" sz="24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E8CE4FD-30B6-4948-B96C-9482E8D80AAE}"/>
              </a:ext>
            </a:extLst>
          </p:cNvPr>
          <p:cNvSpPr txBox="1"/>
          <p:nvPr/>
        </p:nvSpPr>
        <p:spPr>
          <a:xfrm>
            <a:off x="2739151" y="2596239"/>
            <a:ext cx="87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 </a:t>
            </a:r>
            <a:endParaRPr lang="ru-RU" sz="24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E5C7419-D675-492A-B049-E681808FE762}"/>
              </a:ext>
            </a:extLst>
          </p:cNvPr>
          <p:cNvSpPr txBox="1"/>
          <p:nvPr/>
        </p:nvSpPr>
        <p:spPr>
          <a:xfrm>
            <a:off x="1067317" y="3703844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</a:t>
            </a:r>
            <a:endParaRPr lang="ru-RU" sz="24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40DAF3F-07B5-4618-8F03-F5DFC9D923BA}"/>
              </a:ext>
            </a:extLst>
          </p:cNvPr>
          <p:cNvSpPr txBox="1"/>
          <p:nvPr/>
        </p:nvSpPr>
        <p:spPr>
          <a:xfrm>
            <a:off x="323528" y="4074210"/>
            <a:ext cx="21791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В Мышкинском районе из 5 школ 3 признаны находящимися в неблагоприятных социальных условиях, что составляет 60% всех школ района.</a:t>
            </a:r>
          </a:p>
          <a:p>
            <a:pPr algn="ctr"/>
            <a:r>
              <a:rPr lang="ru-RU" sz="1000" dirty="0"/>
              <a:t>Причины: территориальная удаленность, социально-экономическое </a:t>
            </a:r>
            <a:r>
              <a:rPr lang="ru-RU" sz="1000" dirty="0" smtClean="0"/>
              <a:t>положение, дефицит ресурсов (материальные и кадровые)</a:t>
            </a:r>
            <a:endParaRPr lang="ru-RU" sz="10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50BB9FF-D8D0-4794-9F11-778EA5E7AAE6}"/>
              </a:ext>
            </a:extLst>
          </p:cNvPr>
          <p:cNvSpPr txBox="1"/>
          <p:nvPr/>
        </p:nvSpPr>
        <p:spPr>
          <a:xfrm>
            <a:off x="913502" y="559002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1"/>
                </a:solidFill>
              </a:rPr>
              <a:t>начало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0F174C8-6797-46EF-AF72-C38179DED53E}"/>
              </a:ext>
            </a:extLst>
          </p:cNvPr>
          <p:cNvSpPr txBox="1"/>
          <p:nvPr/>
        </p:nvSpPr>
        <p:spPr>
          <a:xfrm>
            <a:off x="3477990" y="4165510"/>
            <a:ext cx="25884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Основная оценка динамики </a:t>
            </a:r>
            <a:r>
              <a:rPr lang="ru-RU" sz="1000" dirty="0" smtClean="0"/>
              <a:t>образовательных </a:t>
            </a:r>
            <a:r>
              <a:rPr lang="ru-RU" sz="1000" dirty="0" smtClean="0"/>
              <a:t>результатов</a:t>
            </a:r>
            <a:r>
              <a:rPr lang="ru-RU" sz="1000" dirty="0"/>
              <a:t> </a:t>
            </a:r>
            <a:r>
              <a:rPr lang="ru-RU" sz="1000" dirty="0" smtClean="0"/>
              <a:t>будет произведена после завершения ГИА 2021.</a:t>
            </a:r>
          </a:p>
          <a:p>
            <a:pPr algn="ctr"/>
            <a:r>
              <a:rPr lang="ru-RU" sz="1000" dirty="0" smtClean="0"/>
              <a:t>На сегодня отмечаем следующие положительные моменты: </a:t>
            </a:r>
          </a:p>
          <a:p>
            <a:pPr algn="ctr"/>
            <a:r>
              <a:rPr lang="ru-RU" sz="1000" dirty="0"/>
              <a:t>-</a:t>
            </a:r>
            <a:r>
              <a:rPr lang="ru-RU" sz="1000" dirty="0" smtClean="0"/>
              <a:t>увеличение доли учащихся, привлеченных в дополнительное образование;</a:t>
            </a:r>
          </a:p>
          <a:p>
            <a:pPr algn="ctr"/>
            <a:r>
              <a:rPr lang="ru-RU" sz="1000" dirty="0" smtClean="0"/>
              <a:t>-прирост доли учащихся, которые участвуют в различных конкурсах, движениях, мероприятиях</a:t>
            </a:r>
            <a:endParaRPr lang="ru-RU" sz="1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ADFF235-6A7A-467D-9571-070151D36C67}"/>
              </a:ext>
            </a:extLst>
          </p:cNvPr>
          <p:cNvSpPr txBox="1"/>
          <p:nvPr/>
        </p:nvSpPr>
        <p:spPr>
          <a:xfrm>
            <a:off x="7114640" y="4411757"/>
            <a:ext cx="178264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В планах: развитие механизмов сетевого взаимодействия, создание и функционирование методической службы</a:t>
            </a:r>
            <a:endParaRPr lang="en-US" sz="1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0EDD49C-78D3-4CBD-8B4F-746E7416F4B6}"/>
              </a:ext>
            </a:extLst>
          </p:cNvPr>
          <p:cNvSpPr txBox="1"/>
          <p:nvPr/>
        </p:nvSpPr>
        <p:spPr>
          <a:xfrm>
            <a:off x="5629413" y="784968"/>
            <a:ext cx="17620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Налаживание сетевого взаимодействия и проведение мероприятий в дистанционном (заочном) формате позволило охватить большее количество учащихся и немного снизить ресурсные дефициты</a:t>
            </a:r>
            <a:endParaRPr lang="en-US" sz="10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30EADC6-B72B-4B81-B88C-58116A4BE829}"/>
              </a:ext>
            </a:extLst>
          </p:cNvPr>
          <p:cNvSpPr txBox="1"/>
          <p:nvPr/>
        </p:nvSpPr>
        <p:spPr>
          <a:xfrm>
            <a:off x="2079197" y="723421"/>
            <a:ext cx="20907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С целью повышения качества образовательных результатов на муниципальном уровне была разработана программа поддержки этих школ. </a:t>
            </a:r>
          </a:p>
          <a:p>
            <a:pPr algn="ctr"/>
            <a:r>
              <a:rPr lang="ru-RU" sz="1000" dirty="0" smtClean="0"/>
              <a:t>Согласно программе, основную цель достигаем через </a:t>
            </a:r>
          </a:p>
          <a:p>
            <a:r>
              <a:rPr lang="ru-RU" sz="1000" dirty="0" smtClean="0"/>
              <a:t>-повышение профессиональной компетентности педагогов;</a:t>
            </a:r>
          </a:p>
          <a:p>
            <a:r>
              <a:rPr lang="ru-RU" sz="1000" dirty="0" smtClean="0"/>
              <a:t>-развитие межшкольного </a:t>
            </a:r>
            <a:r>
              <a:rPr lang="ru-RU" sz="1000" dirty="0"/>
              <a:t>и </a:t>
            </a:r>
            <a:r>
              <a:rPr lang="ru-RU" sz="1000" dirty="0" smtClean="0"/>
              <a:t>сетевого взаимодействия школ.</a:t>
            </a:r>
            <a:endParaRPr lang="ru-RU" sz="1000" dirty="0"/>
          </a:p>
          <a:p>
            <a:pPr algn="ctr"/>
            <a:endParaRPr lang="en-US" sz="16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81E96B2-F90C-4E57-A90F-363F9934521C}"/>
              </a:ext>
            </a:extLst>
          </p:cNvPr>
          <p:cNvSpPr txBox="1"/>
          <p:nvPr/>
        </p:nvSpPr>
        <p:spPr>
          <a:xfrm>
            <a:off x="4139746" y="599402"/>
            <a:ext cx="1306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3"/>
                </a:solidFill>
              </a:rPr>
              <a:t>результаты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1BCE15A-A19D-47EC-9DC0-36540613DD5D}"/>
              </a:ext>
            </a:extLst>
          </p:cNvPr>
          <p:cNvSpPr txBox="1"/>
          <p:nvPr/>
        </p:nvSpPr>
        <p:spPr>
          <a:xfrm>
            <a:off x="7665126" y="559002"/>
            <a:ext cx="835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планы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CCF2593-D6BE-4127-A6EA-89128EEC0A2F}"/>
              </a:ext>
            </a:extLst>
          </p:cNvPr>
          <p:cNvSpPr txBox="1"/>
          <p:nvPr/>
        </p:nvSpPr>
        <p:spPr>
          <a:xfrm>
            <a:off x="5759908" y="5798823"/>
            <a:ext cx="1365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/>
                </a:solidFill>
              </a:rPr>
              <a:t>механизмы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BEB0CEB-DB0F-4661-A06A-B73322E73857}"/>
              </a:ext>
            </a:extLst>
          </p:cNvPr>
          <p:cNvSpPr txBox="1"/>
          <p:nvPr/>
        </p:nvSpPr>
        <p:spPr>
          <a:xfrm>
            <a:off x="2402130" y="5789725"/>
            <a:ext cx="1317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2"/>
                </a:solidFill>
              </a:rPr>
              <a:t>программа</a:t>
            </a:r>
            <a:endParaRPr lang="ru-RU" b="1" dirty="0">
              <a:solidFill>
                <a:schemeClr val="accent2"/>
              </a:solidFill>
            </a:endParaRPr>
          </a:p>
        </p:txBody>
      </p:sp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40AF2B1F-D040-445E-9C93-BF1BC9DC519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/>
        </p:blipFill>
        <p:spPr>
          <a:xfrm>
            <a:off x="1212913" y="1110563"/>
            <a:ext cx="351000" cy="468000"/>
          </a:xfrm>
          <a:prstGeom prst="rect">
            <a:avLst/>
          </a:prstGeom>
        </p:spPr>
      </p:pic>
      <p:pic>
        <p:nvPicPr>
          <p:cNvPr id="48" name="Рисунок 47">
            <a:extLst>
              <a:ext uri="{FF2B5EF4-FFF2-40B4-BE49-F238E27FC236}">
                <a16:creationId xmlns:a16="http://schemas.microsoft.com/office/drawing/2014/main" id="{839A362B-C313-48CF-ADD3-E9C5DE0936A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6356303" y="5184689"/>
            <a:ext cx="270000" cy="360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504" y="12075"/>
            <a:ext cx="887764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Мышкинский</a:t>
            </a:r>
            <a:r>
              <a:rPr lang="ru-RU" dirty="0" smtClean="0"/>
              <a:t> муниципальный район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69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179</Words>
  <Application>Microsoft Office PowerPoint</Application>
  <PresentationFormat>Экран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 Валентиновна Куприянова</dc:creator>
  <cp:lastModifiedBy>Admin</cp:lastModifiedBy>
  <cp:revision>19</cp:revision>
  <cp:lastPrinted>2021-05-13T07:48:15Z</cp:lastPrinted>
  <dcterms:created xsi:type="dcterms:W3CDTF">2021-05-12T13:26:54Z</dcterms:created>
  <dcterms:modified xsi:type="dcterms:W3CDTF">2021-05-25T21:37:39Z</dcterms:modified>
</cp:coreProperties>
</file>