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70" r:id="rId4"/>
    <p:sldId id="269" r:id="rId5"/>
    <p:sldId id="260" r:id="rId6"/>
    <p:sldId id="27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0C37BBDF-4BCA-4558-A4B8-B33B39FE4070}">
          <p14:sldIdLst>
            <p14:sldId id="256"/>
            <p14:sldId id="257"/>
            <p14:sldId id="270"/>
            <p14:sldId id="269"/>
            <p14:sldId id="260"/>
            <p14:sldId id="271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78689" autoAdjust="0"/>
  </p:normalViewPr>
  <p:slideViewPr>
    <p:cSldViewPr>
      <p:cViewPr varScale="1">
        <p:scale>
          <a:sx n="69" d="100"/>
          <a:sy n="69" d="100"/>
        </p:scale>
        <p:origin x="-183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54;&#1062;-5\Desktop\&#1050;&#1085;&#1080;&#1075;&#1072;1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&#1048;&#1054;&#1062;-5\Desktop\&#1051;&#1080;&#1089;&#1090;%20Microsoft%20Excel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&#1087;&#1082;\Downloads\&#1050;&#1085;&#1080;&#1075;&#1072;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&#1087;&#1082;\Downloads\&#1050;&#1085;&#1080;&#1075;&#1072;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&#1087;&#1082;\Downloads\&#1050;&#1085;&#1080;&#1075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600" dirty="0" smtClean="0"/>
              <a:t>Доля педагогов применяющих </a:t>
            </a:r>
            <a:r>
              <a:rPr lang="ru-RU" sz="1600" dirty="0"/>
              <a:t>технологии "Смысловое чтение"</a:t>
            </a:r>
          </a:p>
        </c:rich>
      </c:tx>
      <c:layout>
        <c:manualLayout>
          <c:xMode val="edge"/>
          <c:yMode val="edge"/>
          <c:x val="0.19107824355852357"/>
          <c:y val="1.6336943705761591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0.19862409776902895"/>
          <c:y val="0.38087531208932524"/>
          <c:w val="0.80137590223097133"/>
          <c:h val="0.5476981856733103"/>
        </c:manualLayout>
      </c:layout>
      <c:bar3D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Освоение и применение технологии "Смысловое чтение"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3.2863849765258232E-2"/>
                  <c:y val="-2.0592017809663295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17%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7558685446009488E-2"/>
                  <c:y val="-2.0592017809663295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100%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Лист1!$B$1:$C$1</c:f>
              <c:strCache>
                <c:ptCount val="2"/>
                <c:pt idx="0">
                  <c:v>Июнь 2020 г.</c:v>
                </c:pt>
                <c:pt idx="1">
                  <c:v>Май 2021 г.</c:v>
                </c:pt>
              </c:strCache>
            </c:strRef>
          </c:cat>
          <c:val>
            <c:numRef>
              <c:f>Лист1!$B$2:$C$2</c:f>
              <c:numCache>
                <c:formatCode>0%</c:formatCode>
                <c:ptCount val="2"/>
                <c:pt idx="0">
                  <c:v>0.17</c:v>
                </c:pt>
                <c:pt idx="1">
                  <c:v>1</c:v>
                </c:pt>
              </c:numCache>
            </c:numRef>
          </c:val>
        </c:ser>
        <c:shape val="box"/>
        <c:axId val="78595968"/>
        <c:axId val="78597504"/>
        <c:axId val="0"/>
      </c:bar3DChart>
      <c:catAx>
        <c:axId val="78595968"/>
        <c:scaling>
          <c:orientation val="minMax"/>
        </c:scaling>
        <c:axPos val="b"/>
        <c:numFmt formatCode="General" sourceLinked="0"/>
        <c:tickLblPos val="nextTo"/>
        <c:crossAx val="78597504"/>
        <c:crosses val="autoZero"/>
        <c:auto val="1"/>
        <c:lblAlgn val="ctr"/>
        <c:lblOffset val="100"/>
      </c:catAx>
      <c:valAx>
        <c:axId val="78597504"/>
        <c:scaling>
          <c:orientation val="minMax"/>
        </c:scaling>
        <c:axPos val="l"/>
        <c:majorGridlines/>
        <c:numFmt formatCode="0%" sourceLinked="1"/>
        <c:tickLblPos val="nextTo"/>
        <c:crossAx val="78595968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/>
            </a:pPr>
            <a:r>
              <a:rPr lang="ru-RU" sz="1600" dirty="0"/>
              <a:t>Доля педагогов с разработанными планами индивидуального профессионального развития</a:t>
            </a:r>
          </a:p>
        </c:rich>
      </c:tx>
      <c:layout>
        <c:manualLayout>
          <c:xMode val="edge"/>
          <c:yMode val="edge"/>
          <c:x val="0.19868475574785985"/>
          <c:y val="4.678401144120508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0.20097924082485624"/>
          <c:y val="0.38871605335047427"/>
          <c:w val="0.7981102589908311"/>
          <c:h val="0.51613830053540266"/>
        </c:manualLayout>
      </c:layout>
      <c:bar3DChart>
        <c:barDir val="col"/>
        <c:grouping val="clustered"/>
        <c:ser>
          <c:idx val="0"/>
          <c:order val="0"/>
          <c:tx>
            <c:strRef>
              <c:f>Лист1!$A$4</c:f>
              <c:strCache>
                <c:ptCount val="1"/>
                <c:pt idx="0">
                  <c:v>Доля педагогов с разработанными планами индивидуального профессионального развития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4.2160720317566569E-2"/>
                  <c:y val="-2.3809523809523812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0%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216072031756651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67%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Лист1!$B$1:$C$1</c:f>
              <c:strCache>
                <c:ptCount val="2"/>
                <c:pt idx="0">
                  <c:v>Июнь 2020 г.</c:v>
                </c:pt>
                <c:pt idx="1">
                  <c:v>Май 2021 г.</c:v>
                </c:pt>
              </c:strCache>
            </c:strRef>
          </c:cat>
          <c:val>
            <c:numRef>
              <c:f>Лист1!$B$4:$C$4</c:f>
              <c:numCache>
                <c:formatCode>0%</c:formatCode>
                <c:ptCount val="2"/>
                <c:pt idx="0">
                  <c:v>0</c:v>
                </c:pt>
                <c:pt idx="1">
                  <c:v>0.67000000000000026</c:v>
                </c:pt>
              </c:numCache>
            </c:numRef>
          </c:val>
        </c:ser>
        <c:shape val="box"/>
        <c:axId val="80027648"/>
        <c:axId val="80029184"/>
        <c:axId val="0"/>
      </c:bar3DChart>
      <c:catAx>
        <c:axId val="80027648"/>
        <c:scaling>
          <c:orientation val="minMax"/>
        </c:scaling>
        <c:axPos val="b"/>
        <c:numFmt formatCode="General" sourceLinked="0"/>
        <c:tickLblPos val="nextTo"/>
        <c:crossAx val="80029184"/>
        <c:crosses val="autoZero"/>
        <c:auto val="1"/>
        <c:lblAlgn val="ctr"/>
        <c:lblOffset val="100"/>
      </c:catAx>
      <c:valAx>
        <c:axId val="80029184"/>
        <c:scaling>
          <c:orientation val="minMax"/>
          <c:max val="1"/>
        </c:scaling>
        <c:axPos val="l"/>
        <c:majorGridlines/>
        <c:numFmt formatCode="0%" sourceLinked="1"/>
        <c:tickLblPos val="nextTo"/>
        <c:crossAx val="80027648"/>
        <c:crosses val="autoZero"/>
        <c:crossBetween val="between"/>
      </c:valAx>
    </c:plotArea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600" dirty="0"/>
              <a:t>Доля педагогов, владеющих компетентностью по психолог. подготовке обучающихся к ГИА и работе с детьми с ОВЗ</a:t>
            </a:r>
          </a:p>
        </c:rich>
      </c:tx>
      <c:layout>
        <c:manualLayout>
          <c:xMode val="edge"/>
          <c:yMode val="edge"/>
          <c:x val="0.15758995694400479"/>
          <c:y val="3.141845398056408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0.2232031676028314"/>
          <c:y val="0.46748775350398508"/>
          <c:w val="0.72307279933362201"/>
          <c:h val="0.45522244007259877"/>
        </c:manualLayout>
      </c:layout>
      <c:bar3DChart>
        <c:barDir val="col"/>
        <c:grouping val="clustered"/>
        <c:ser>
          <c:idx val="0"/>
          <c:order val="0"/>
          <c:tx>
            <c:strRef>
              <c:f>Лист1!$A$5</c:f>
              <c:strCache>
                <c:ptCount val="1"/>
                <c:pt idx="0">
                  <c:v>Доля педагогов, владеющих компетентностью по психолог. подготовке обучающихся к ГИА и работе с детьми с ОВЗ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2.5723472668810345E-2"/>
                  <c:y val="-1.5952141899535841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33,4%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7159699892818811E-2"/>
                  <c:y val="-1.5952141899535841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84,6%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Лист1!$B$1:$C$1</c:f>
              <c:strCache>
                <c:ptCount val="2"/>
                <c:pt idx="0">
                  <c:v>Июнь 2020 г.</c:v>
                </c:pt>
                <c:pt idx="1">
                  <c:v>Май 2021 г.</c:v>
                </c:pt>
              </c:strCache>
            </c:strRef>
          </c:cat>
          <c:val>
            <c:numRef>
              <c:f>Лист1!$B$5:$C$5</c:f>
              <c:numCache>
                <c:formatCode>0.0%</c:formatCode>
                <c:ptCount val="2"/>
                <c:pt idx="0">
                  <c:v>0.33400000000000013</c:v>
                </c:pt>
                <c:pt idx="1">
                  <c:v>0.8460000000000002</c:v>
                </c:pt>
              </c:numCache>
            </c:numRef>
          </c:val>
        </c:ser>
        <c:shape val="box"/>
        <c:axId val="80058240"/>
        <c:axId val="80059776"/>
        <c:axId val="0"/>
      </c:bar3DChart>
      <c:catAx>
        <c:axId val="80058240"/>
        <c:scaling>
          <c:orientation val="minMax"/>
        </c:scaling>
        <c:axPos val="b"/>
        <c:numFmt formatCode="General" sourceLinked="0"/>
        <c:tickLblPos val="nextTo"/>
        <c:crossAx val="80059776"/>
        <c:crosses val="autoZero"/>
        <c:auto val="1"/>
        <c:lblAlgn val="ctr"/>
        <c:lblOffset val="100"/>
      </c:catAx>
      <c:valAx>
        <c:axId val="80059776"/>
        <c:scaling>
          <c:orientation val="minMax"/>
        </c:scaling>
        <c:axPos val="l"/>
        <c:majorGridlines/>
        <c:numFmt formatCode="0.0%" sourceLinked="1"/>
        <c:tickLblPos val="nextTo"/>
        <c:crossAx val="80058240"/>
        <c:crosses val="autoZero"/>
        <c:crossBetween val="between"/>
      </c:val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 sz="1800" b="1" i="1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0082695252679943"/>
          <c:y val="0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v>Вход</c:v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Методическая</c:v>
                </c:pt>
                <c:pt idx="1">
                  <c:v>Оценочная</c:v>
                </c:pt>
                <c:pt idx="2">
                  <c:v>Технологическая</c:v>
                </c:pt>
                <c:pt idx="3">
                  <c:v>Мотивоционная</c:v>
                </c:pt>
                <c:pt idx="4">
                  <c:v>Коммуникативная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1.58</c:v>
                </c:pt>
                <c:pt idx="1">
                  <c:v>1.34</c:v>
                </c:pt>
                <c:pt idx="2">
                  <c:v>1.74</c:v>
                </c:pt>
                <c:pt idx="3">
                  <c:v>1.26</c:v>
                </c:pt>
                <c:pt idx="4">
                  <c:v>1.76</c:v>
                </c:pt>
              </c:numCache>
            </c:numRef>
          </c:val>
        </c:ser>
        <c:ser>
          <c:idx val="1"/>
          <c:order val="1"/>
          <c:tx>
            <c:v>Итог</c:v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Методическая</c:v>
                </c:pt>
                <c:pt idx="1">
                  <c:v>Оценочная</c:v>
                </c:pt>
                <c:pt idx="2">
                  <c:v>Технологическая</c:v>
                </c:pt>
                <c:pt idx="3">
                  <c:v>Мотивоционная</c:v>
                </c:pt>
                <c:pt idx="4">
                  <c:v>Коммуникативная 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1.56</c:v>
                </c:pt>
                <c:pt idx="1">
                  <c:v>1.42</c:v>
                </c:pt>
                <c:pt idx="2">
                  <c:v>1.82</c:v>
                </c:pt>
                <c:pt idx="3">
                  <c:v>1.34</c:v>
                </c:pt>
                <c:pt idx="4">
                  <c:v>1.86</c:v>
                </c:pt>
              </c:numCache>
            </c:numRef>
          </c:val>
        </c:ser>
        <c:gapWidth val="219"/>
        <c:overlap val="-27"/>
        <c:axId val="83913728"/>
        <c:axId val="83936000"/>
      </c:barChart>
      <c:lineChart>
        <c:grouping val="standard"/>
        <c:ser>
          <c:idx val="2"/>
          <c:order val="2"/>
          <c:tx>
            <c:v>Среднее значение</c:v>
          </c:tx>
          <c:marker>
            <c:symbol val="none"/>
          </c:marker>
          <c:cat>
            <c:strRef>
              <c:f>Лист1!$A$2:$A$6</c:f>
              <c:strCache>
                <c:ptCount val="5"/>
                <c:pt idx="0">
                  <c:v>Методическая</c:v>
                </c:pt>
                <c:pt idx="1">
                  <c:v>Оценочная</c:v>
                </c:pt>
                <c:pt idx="2">
                  <c:v>Технологическая</c:v>
                </c:pt>
                <c:pt idx="3">
                  <c:v>Мотивоционная</c:v>
                </c:pt>
                <c:pt idx="4">
                  <c:v>Коммуникативная 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1.4</c:v>
                </c:pt>
                <c:pt idx="1">
                  <c:v>1.4</c:v>
                </c:pt>
                <c:pt idx="2">
                  <c:v>1.4</c:v>
                </c:pt>
                <c:pt idx="3">
                  <c:v>1.4</c:v>
                </c:pt>
                <c:pt idx="4">
                  <c:v>1.4</c:v>
                </c:pt>
              </c:numCache>
            </c:numRef>
          </c:val>
        </c:ser>
        <c:marker val="1"/>
        <c:axId val="83913728"/>
        <c:axId val="83936000"/>
      </c:lineChart>
      <c:catAx>
        <c:axId val="8391372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936000"/>
        <c:crosses val="autoZero"/>
        <c:lblAlgn val="ctr"/>
        <c:lblOffset val="100"/>
      </c:catAx>
      <c:valAx>
        <c:axId val="8393600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913728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0.43389516586077592"/>
          <c:y val="0.90798556430446198"/>
          <c:w val="0.13220966827844835"/>
          <c:h val="7.8125546806649168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400" dirty="0"/>
              <a:t>Доля обучающихся владеющих психолог. качествами, позволяющими успешно пройти ГИА</a:t>
            </a:r>
          </a:p>
        </c:rich>
      </c:tx>
      <c:layout>
        <c:manualLayout>
          <c:xMode val="edge"/>
          <c:yMode val="edge"/>
          <c:x val="9.9249157175768932E-2"/>
          <c:y val="3.1840573163745382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0.20239029161945171"/>
          <c:y val="0.36062240301803733"/>
          <c:w val="0.72371289382185167"/>
          <c:h val="0.51915043867598443"/>
        </c:manualLayout>
      </c:layout>
      <c:bar3DChart>
        <c:barDir val="col"/>
        <c:grouping val="clustered"/>
        <c:ser>
          <c:idx val="0"/>
          <c:order val="0"/>
          <c:tx>
            <c:strRef>
              <c:f>Лист1!$A$3</c:f>
              <c:strCache>
                <c:ptCount val="1"/>
                <c:pt idx="0">
                  <c:v>Доля педагогов, принявших участие в работе методической и педагогической лаборатории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3.4440344403444068E-2"/>
                  <c:y val="-2.0460358056266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28,4%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4280442804428097E-2"/>
                  <c:y val="-6.8201193520886624E-3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94,3%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Лист1!$B$1:$C$1</c:f>
              <c:strCache>
                <c:ptCount val="2"/>
                <c:pt idx="0">
                  <c:v>Октябрь 2020 г.</c:v>
                </c:pt>
                <c:pt idx="1">
                  <c:v>Май 2021 г.</c:v>
                </c:pt>
              </c:strCache>
            </c:strRef>
          </c:cat>
          <c:val>
            <c:numRef>
              <c:f>Лист1!$B$3:$C$3</c:f>
              <c:numCache>
                <c:formatCode>0%</c:formatCode>
                <c:ptCount val="2"/>
                <c:pt idx="0">
                  <c:v>0.28400000000000009</c:v>
                </c:pt>
                <c:pt idx="1">
                  <c:v>0.94299999999999995</c:v>
                </c:pt>
              </c:numCache>
            </c:numRef>
          </c:val>
        </c:ser>
        <c:shape val="box"/>
        <c:axId val="79033856"/>
        <c:axId val="79035392"/>
        <c:axId val="0"/>
      </c:bar3DChart>
      <c:catAx>
        <c:axId val="79033856"/>
        <c:scaling>
          <c:orientation val="minMax"/>
        </c:scaling>
        <c:axPos val="b"/>
        <c:numFmt formatCode="General" sourceLinked="0"/>
        <c:tickLblPos val="nextTo"/>
        <c:crossAx val="79035392"/>
        <c:crosses val="autoZero"/>
        <c:auto val="1"/>
        <c:lblAlgn val="ctr"/>
        <c:lblOffset val="100"/>
      </c:catAx>
      <c:valAx>
        <c:axId val="79035392"/>
        <c:scaling>
          <c:orientation val="minMax"/>
        </c:scaling>
        <c:axPos val="l"/>
        <c:majorGridlines/>
        <c:numFmt formatCode="0%" sourceLinked="1"/>
        <c:tickLblPos val="nextTo"/>
        <c:crossAx val="79033856"/>
        <c:crosses val="autoZero"/>
        <c:crossBetween val="between"/>
      </c:valAx>
    </c:plotArea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400" dirty="0"/>
              <a:t>Доля обучающихся</a:t>
            </a:r>
            <a:r>
              <a:rPr lang="ru-RU" sz="1400" baseline="0" dirty="0"/>
              <a:t>, владеющих объемом учебных знаний и навыков, определенных ОП с учетом индивидуальных возможностей</a:t>
            </a:r>
            <a:endParaRPr lang="ru-RU" sz="1400" dirty="0"/>
          </a:p>
        </c:rich>
      </c:tx>
      <c:layout>
        <c:manualLayout>
          <c:xMode val="edge"/>
          <c:yMode val="edge"/>
          <c:x val="0.14347859023785331"/>
          <c:y val="0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0.20097924082485624"/>
          <c:y val="0.38871605335047454"/>
          <c:w val="0.7410497687384906"/>
          <c:h val="0.48456076918956636"/>
        </c:manualLayout>
      </c:layout>
      <c:bar3DChart>
        <c:barDir val="col"/>
        <c:grouping val="clustered"/>
        <c:ser>
          <c:idx val="0"/>
          <c:order val="0"/>
          <c:tx>
            <c:strRef>
              <c:f>Лист1!$A$4</c:f>
              <c:strCache>
                <c:ptCount val="1"/>
                <c:pt idx="0">
                  <c:v>Доля педагогов с разработанными планами индивидуального профессионального развития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4.2160720317566597E-2"/>
                  <c:y val="-2.3809523809523812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52%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216072031756651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89,5%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Лист1!$B$1:$C$1</c:f>
              <c:strCache>
                <c:ptCount val="2"/>
                <c:pt idx="0">
                  <c:v>Октябрь 2020 г.</c:v>
                </c:pt>
                <c:pt idx="1">
                  <c:v>Май 2021 г.</c:v>
                </c:pt>
              </c:strCache>
            </c:strRef>
          </c:cat>
          <c:val>
            <c:numRef>
              <c:f>Лист1!$B$4:$C$4</c:f>
              <c:numCache>
                <c:formatCode>0%</c:formatCode>
                <c:ptCount val="2"/>
                <c:pt idx="0">
                  <c:v>0.52</c:v>
                </c:pt>
                <c:pt idx="1">
                  <c:v>0.89500000000000002</c:v>
                </c:pt>
              </c:numCache>
            </c:numRef>
          </c:val>
        </c:ser>
        <c:shape val="box"/>
        <c:axId val="79134080"/>
        <c:axId val="79144064"/>
        <c:axId val="0"/>
      </c:bar3DChart>
      <c:catAx>
        <c:axId val="79134080"/>
        <c:scaling>
          <c:orientation val="minMax"/>
        </c:scaling>
        <c:axPos val="b"/>
        <c:numFmt formatCode="General" sourceLinked="0"/>
        <c:tickLblPos val="nextTo"/>
        <c:crossAx val="79144064"/>
        <c:crosses val="autoZero"/>
        <c:auto val="1"/>
        <c:lblAlgn val="ctr"/>
        <c:lblOffset val="100"/>
      </c:catAx>
      <c:valAx>
        <c:axId val="79144064"/>
        <c:scaling>
          <c:orientation val="minMax"/>
          <c:max val="1"/>
        </c:scaling>
        <c:axPos val="l"/>
        <c:majorGridlines/>
        <c:numFmt formatCode="0%" sourceLinked="1"/>
        <c:tickLblPos val="nextTo"/>
        <c:crossAx val="79134080"/>
        <c:crosses val="autoZero"/>
        <c:crossBetween val="between"/>
      </c:valAx>
    </c:plotArea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400" dirty="0"/>
              <a:t>Доля обучающихся ,  владеющих адекватной</a:t>
            </a:r>
            <a:r>
              <a:rPr lang="ru-RU" sz="1400" baseline="0" dirty="0"/>
              <a:t> самооценкой</a:t>
            </a:r>
            <a:endParaRPr lang="ru-RU" sz="1400" dirty="0"/>
          </a:p>
        </c:rich>
      </c:tx>
      <c:layout>
        <c:manualLayout>
          <c:xMode val="edge"/>
          <c:yMode val="edge"/>
          <c:x val="0.1136555213207045"/>
          <c:y val="3.4319052349321756E-3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0.1986240977690289"/>
          <c:y val="0.38087531208932546"/>
          <c:w val="0.74408423556430514"/>
          <c:h val="0.49125987748019639"/>
        </c:manualLayout>
      </c:layout>
      <c:bar3D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Освоение и применение технологии "Смысловое чтение"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3.2863849765258253E-2"/>
                  <c:y val="-2.0592017809663302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38,6%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7558685446009481E-2"/>
                  <c:y val="-2.0592017809663302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67,6%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Лист1!$B$1:$C$1</c:f>
              <c:strCache>
                <c:ptCount val="2"/>
                <c:pt idx="0">
                  <c:v>Октябрь 2020 г.</c:v>
                </c:pt>
                <c:pt idx="1">
                  <c:v>Май 2021 г.</c:v>
                </c:pt>
              </c:strCache>
            </c:strRef>
          </c:cat>
          <c:val>
            <c:numRef>
              <c:f>Лист1!$B$2:$C$2</c:f>
              <c:numCache>
                <c:formatCode>0%</c:formatCode>
                <c:ptCount val="2"/>
                <c:pt idx="0">
                  <c:v>0.38600000000000012</c:v>
                </c:pt>
                <c:pt idx="1">
                  <c:v>0.67600000000000038</c:v>
                </c:pt>
              </c:numCache>
            </c:numRef>
          </c:val>
        </c:ser>
        <c:shape val="box"/>
        <c:axId val="84084224"/>
        <c:axId val="84085760"/>
        <c:axId val="0"/>
      </c:bar3DChart>
      <c:catAx>
        <c:axId val="84084224"/>
        <c:scaling>
          <c:orientation val="minMax"/>
        </c:scaling>
        <c:axPos val="b"/>
        <c:numFmt formatCode="General" sourceLinked="0"/>
        <c:tickLblPos val="nextTo"/>
        <c:crossAx val="84085760"/>
        <c:crosses val="autoZero"/>
        <c:auto val="1"/>
        <c:lblAlgn val="ctr"/>
        <c:lblOffset val="100"/>
      </c:catAx>
      <c:valAx>
        <c:axId val="84085760"/>
        <c:scaling>
          <c:orientation val="minMax"/>
        </c:scaling>
        <c:axPos val="l"/>
        <c:majorGridlines/>
        <c:numFmt formatCode="0%" sourceLinked="1"/>
        <c:tickLblPos val="nextTo"/>
        <c:crossAx val="84084224"/>
        <c:crosses val="autoZero"/>
        <c:crossBetween val="between"/>
      </c:valAx>
    </c:plotArea>
    <c:plotVisOnly val="1"/>
    <c:dispBlanksAs val="gap"/>
  </c:chart>
  <c:externalData r:id="rId1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0.16446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6956139" cy="451143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F07F7-0BCA-4835-B212-C15180CDDDB8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D30347-17F7-4FB1-ADE3-3CF7949DE9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1223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2020-21 </a:t>
            </a:r>
            <a:r>
              <a:rPr lang="ru-RU" dirty="0" err="1" smtClean="0"/>
              <a:t>у.г</a:t>
            </a:r>
            <a:r>
              <a:rPr lang="ru-RU" dirty="0" smtClean="0"/>
              <a:t>. В Пошехонском МР была разработана и реализована (1-й год) муниципальная Программа  поддержки </a:t>
            </a:r>
            <a:r>
              <a:rPr lang="ru-RU" baseline="0" dirty="0" smtClean="0"/>
              <a:t> ШНОР и ШНСУ в рамках реализации регионального проекта «</a:t>
            </a:r>
            <a:r>
              <a:rPr lang="ru-RU" sz="1050" b="0" dirty="0" smtClean="0"/>
              <a:t>Повышение качества образования в школах с низкими результатами обучения и в школах, функционирующих в неблагоприятных социальных условиях».По результатам предварительного отбора участниками Программы</a:t>
            </a:r>
            <a:r>
              <a:rPr lang="ru-RU" sz="1050" b="0" baseline="0" dirty="0" smtClean="0"/>
              <a:t> стали 6 школ района, которые также разработали и реализовали программы перехода школ в эффективный режим работы.</a:t>
            </a:r>
            <a:endParaRPr lang="ru-RU" sz="1050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30347-17F7-4FB1-ADE3-3CF7949DE92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5091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ru-RU" sz="1800" b="0" i="0" u="none" strike="noStrike" kern="1200" cap="none" spc="-1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DejaVu Sans"/>
            </a:endParaRPr>
          </a:p>
          <a:p>
            <a:r>
              <a:rPr kumimoji="0" lang="ru-RU" sz="1800" b="0" i="0" u="none" strike="noStrike" kern="1200" cap="none" spc="-1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Анализируя состояние МСО района, мы выделили как положительные моменты, так и основные проблемы,  влияющие  на качество образования и в соответствии со стратегической целью Программы определили основные направления изменений  : формирование функциональной грамотности обучающихся как основы качественного образования ( обучающиеся имеют  стабильные предметные результаты, но  не умеют  их применять в  практических ситуациях ) и психолого-педагогическое сопровождение детей для их дальнейшей успешной социализации (отсутствие адресной помощи участникам образовательного процесса из-за недостаточной готовности педагогов к психолого-педагогическому сопровождению обучающихся).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30347-17F7-4FB1-ADE3-3CF7949DE927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78601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 итогам реализации</a:t>
            </a:r>
            <a:r>
              <a:rPr lang="ru-RU" baseline="0" dirty="0" smtClean="0"/>
              <a:t> муниципальной Программы произошли позитивные изменения: выросла доля педагогов, освоивших и применяющих технологию «Смыслового чтения» ( до 100%), до 84, 6 % увеличилась доля педагогов, которые  самостоятельно  используют практические  методы и приемы психологической  поддержки  обучающихся  с разными образовательными потребностями в образовательном процессе, до 67 %  увеличилась доля педагогов, имеющих и реализующих планы  индивидуального профессионального развития через определение своих профессиональных дефицитов. Также выросла </a:t>
            </a:r>
            <a:r>
              <a:rPr lang="ru-RU" baseline="0" dirty="0" err="1" smtClean="0"/>
              <a:t>метапредметная</a:t>
            </a:r>
            <a:r>
              <a:rPr lang="ru-RU" baseline="0" dirty="0" smtClean="0"/>
              <a:t> компетентность педагогов от 0,2 до 0,8 по  отдельным показателям.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30347-17F7-4FB1-ADE3-3CF7949DE92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41464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Позитивные изменения произошли и на уровне детей: выросла</a:t>
            </a:r>
            <a:r>
              <a:rPr lang="ru-RU" baseline="0" dirty="0" smtClean="0"/>
              <a:t> доля детей с адекватной самооценкой, также увеличилось число детей ( в основном имевших низкие образовательные результаты),  освоивших успешно ОП с учетом индивидуальных возможностей, значительно выросла доля обучающихся, владеющих  навыками психологической </a:t>
            </a:r>
            <a:r>
              <a:rPr lang="ru-RU" baseline="0" dirty="0" err="1" smtClean="0"/>
              <a:t>саморегуляции</a:t>
            </a:r>
            <a:r>
              <a:rPr lang="ru-RU" baseline="0" dirty="0" smtClean="0"/>
              <a:t>  в условиях подготовки к ГИА.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30347-17F7-4FB1-ADE3-3CF7949DE927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Положительные</a:t>
            </a:r>
            <a:r>
              <a:rPr lang="ru-RU" baseline="0" dirty="0" smtClean="0"/>
              <a:t> результаты реализации Программы стали возможны благодаря принятым управленческим  решениям и  механизмам. Была перестроена как на уровне учреждения , так и на уровне района работа с кадрами: созданы и успешно функционируют 9 профессионально обучающихся сообществ, организована районными службами (методической и психолого-педагогической) деятельность районных методической и педагогической лабораторий с разработкой планов-графиков их работы и  технических  заданий для школ ,  изменена система профессиональных  коммуникаций педагогов в режиме постоянного  взаимодействия (активные формы сотрудничества), изменилось содержание профессионального   общения и деятельности в целом (</a:t>
            </a:r>
            <a:r>
              <a:rPr lang="ru-RU" baseline="0" dirty="0" err="1" smtClean="0"/>
              <a:t>приоритет-метапредметность</a:t>
            </a:r>
            <a:r>
              <a:rPr lang="ru-RU" baseline="0" dirty="0" smtClean="0"/>
              <a:t> и </a:t>
            </a:r>
            <a:r>
              <a:rPr lang="ru-RU" baseline="0" dirty="0" err="1" smtClean="0"/>
              <a:t>адресность</a:t>
            </a:r>
            <a:r>
              <a:rPr lang="ru-RU" baseline="0" dirty="0" smtClean="0"/>
              <a:t>).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30347-17F7-4FB1-ADE3-3CF7949DE927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84915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ru-RU" sz="18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DejaVu Sans"/>
              </a:rPr>
              <a:t>Муниципальная Программа разработана на 3 года, работа будет продолжена  и мы надеемся, что результатом деятельности будет положительная динамика образовательных результатов обучающихся и повышение уровня профессиональных компетентностей педагогов. С целью анализа , обобщения и распространения опыта  работы по реализации Программы запланировано проведение районных смотра-конкурса лучших практик и практической конференции для административных и педагогических работников района с выпуском </a:t>
            </a:r>
            <a:r>
              <a:rPr kumimoji="0" lang="ru-RU" sz="1800" b="0" i="0" u="none" strike="noStrike" kern="1200" cap="none" spc="-1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DejaVu Sans"/>
              </a:rPr>
              <a:t>информационно-методического сборника.</a:t>
            </a:r>
            <a:endParaRPr kumimoji="0" lang="ru-RU" sz="1800" b="0" i="0" u="none" strike="noStrike" kern="1200" cap="none" spc="-1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DejaVu San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30347-17F7-4FB1-ADE3-3CF7949DE927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93054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FF0F-5F57-479F-9233-6A53857EBE82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B170-09C1-4194-B30D-21341F471B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8067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FF0F-5F57-479F-9233-6A53857EBE82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B170-09C1-4194-B30D-21341F471B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43084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FF0F-5F57-479F-9233-6A53857EBE82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B170-09C1-4194-B30D-21341F471B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21014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FF0F-5F57-479F-9233-6A53857EBE82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B170-09C1-4194-B30D-21341F471B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50458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FF0F-5F57-479F-9233-6A53857EBE82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B170-09C1-4194-B30D-21341F471B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00218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FF0F-5F57-479F-9233-6A53857EBE82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B170-09C1-4194-B30D-21341F471B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07440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FF0F-5F57-479F-9233-6A53857EBE82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B170-09C1-4194-B30D-21341F471B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28518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FF0F-5F57-479F-9233-6A53857EBE82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B170-09C1-4194-B30D-21341F471B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3798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FF0F-5F57-479F-9233-6A53857EBE82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B170-09C1-4194-B30D-21341F471B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019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FF0F-5F57-479F-9233-6A53857EBE82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B170-09C1-4194-B30D-21341F471B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96686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FF0F-5F57-479F-9233-6A53857EBE82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B170-09C1-4194-B30D-21341F471B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3181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6FF0F-5F57-479F-9233-6A53857EBE82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4B170-09C1-4194-B30D-21341F471B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502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Пошехонский МР</a:t>
            </a:r>
            <a:endParaRPr lang="en-US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9796" y="836712"/>
            <a:ext cx="7844408" cy="122413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Региональный проект </a:t>
            </a:r>
            <a:r>
              <a:rPr lang="ru-RU" sz="2800" b="1" dirty="0"/>
              <a:t>«Повышение качества образования в школах с низкими результатами обучения и в школах, функционирующих в неблагоприятных социальных условиях»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2636912"/>
            <a:ext cx="7488832" cy="3744416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ШНОР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МБОУ </a:t>
            </a:r>
            <a:r>
              <a:rPr lang="ru-RU" dirty="0" err="1">
                <a:solidFill>
                  <a:schemeClr val="tx1"/>
                </a:solidFill>
              </a:rPr>
              <a:t>Вощиковская</a:t>
            </a:r>
            <a:r>
              <a:rPr lang="ru-RU" dirty="0">
                <a:solidFill>
                  <a:schemeClr val="tx1"/>
                </a:solidFill>
              </a:rPr>
              <a:t> ОШ им. </a:t>
            </a:r>
            <a:r>
              <a:rPr lang="ru-RU" dirty="0" err="1" smtClean="0">
                <a:solidFill>
                  <a:schemeClr val="tx1"/>
                </a:solidFill>
              </a:rPr>
              <a:t>А.И.Королёва</a:t>
            </a:r>
            <a:r>
              <a:rPr lang="ru-RU" dirty="0" smtClean="0">
                <a:solidFill>
                  <a:schemeClr val="tx1"/>
                </a:solidFill>
              </a:rPr>
              <a:t> – ОИП – 35,39</a:t>
            </a:r>
          </a:p>
          <a:p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ШНСУ</a:t>
            </a:r>
          </a:p>
          <a:p>
            <a:pPr marL="457200" indent="-457200" algn="l" fontAlgn="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МБОУ Пятницкая </a:t>
            </a:r>
            <a:r>
              <a:rPr lang="ru-RU" dirty="0" smtClean="0">
                <a:solidFill>
                  <a:schemeClr val="tx1"/>
                </a:solidFill>
              </a:rPr>
              <a:t>ОШ - ИСБ – 42,86</a:t>
            </a:r>
            <a:endParaRPr lang="ru-RU" dirty="0">
              <a:solidFill>
                <a:schemeClr val="tx1"/>
              </a:solidFill>
            </a:endParaRPr>
          </a:p>
          <a:p>
            <a:pPr marL="457200" indent="-457200" algn="l" fontAlgn="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МБОУ </a:t>
            </a:r>
            <a:r>
              <a:rPr lang="ru-RU" dirty="0">
                <a:solidFill>
                  <a:schemeClr val="tx1"/>
                </a:solidFill>
              </a:rPr>
              <a:t>Покров-</a:t>
            </a:r>
            <a:r>
              <a:rPr lang="ru-RU" dirty="0" err="1">
                <a:solidFill>
                  <a:schemeClr val="tx1"/>
                </a:solidFill>
              </a:rPr>
              <a:t>Рогульская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ОШ - ИСБ - 49,93</a:t>
            </a:r>
            <a:endParaRPr lang="ru-RU" dirty="0">
              <a:solidFill>
                <a:schemeClr val="tx1"/>
              </a:solidFill>
            </a:endParaRPr>
          </a:p>
          <a:p>
            <a:pPr marL="457200" indent="-457200" algn="l" fontAlgn="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МБОУ </a:t>
            </a:r>
            <a:r>
              <a:rPr lang="ru-RU" dirty="0" err="1">
                <a:solidFill>
                  <a:schemeClr val="tx1"/>
                </a:solidFill>
              </a:rPr>
              <a:t>Гаютинская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ОШ – ИСБ - 51,96</a:t>
            </a:r>
          </a:p>
          <a:p>
            <a:pPr marL="457200" indent="-457200" algn="l" fontAlgn="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МБОУ </a:t>
            </a:r>
            <a:r>
              <a:rPr lang="ru-RU" dirty="0" smtClean="0">
                <a:solidFill>
                  <a:schemeClr val="tx1"/>
                </a:solidFill>
              </a:rPr>
              <a:t>Белосельская СШ – ИСБ - 53,00</a:t>
            </a:r>
          </a:p>
          <a:p>
            <a:pPr marL="457200" indent="-457200" algn="l" fontAlgn="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МБОУ </a:t>
            </a:r>
            <a:r>
              <a:rPr lang="ru-RU" dirty="0" smtClean="0">
                <a:solidFill>
                  <a:schemeClr val="tx1"/>
                </a:solidFill>
              </a:rPr>
              <a:t>Колодинская ОШ – ИСБ - 54</a:t>
            </a:r>
            <a:r>
              <a:rPr lang="ru-RU" dirty="0">
                <a:solidFill>
                  <a:schemeClr val="tx1"/>
                </a:solidFill>
              </a:rPr>
              <a:t>, 07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11519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Пошехонский МР</a:t>
            </a:r>
            <a:endParaRPr lang="en-US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363272" cy="2808312"/>
          </a:xfrm>
        </p:spPr>
        <p:txBody>
          <a:bodyPr>
            <a:noAutofit/>
          </a:bodyPr>
          <a:lstStyle/>
          <a:p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800" b="1" dirty="0" smtClean="0"/>
              <a:t>Муниципальная Программа поддержки </a:t>
            </a:r>
            <a:br>
              <a:rPr lang="ru-RU" sz="2800" b="1" dirty="0" smtClean="0"/>
            </a:br>
            <a:r>
              <a:rPr lang="ru-RU" sz="2800" b="1" dirty="0" smtClean="0"/>
              <a:t>ШНОР и ШНСУ 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2400" b="1" dirty="0" smtClean="0">
                <a:latin typeface="+mn-lt"/>
              </a:rPr>
              <a:t>Цель:</a:t>
            </a:r>
            <a:r>
              <a:rPr lang="ru-RU" sz="2400" dirty="0" smtClean="0">
                <a:latin typeface="+mn-lt"/>
              </a:rPr>
              <a:t> совершенствование </a:t>
            </a:r>
            <a:r>
              <a:rPr lang="ru-RU" sz="2400" dirty="0">
                <a:latin typeface="+mn-lt"/>
              </a:rPr>
              <a:t>системы управления муниципального уровня в части разработки и реализации механизмов и мер поддержки и сопровождения ШНОР и ШНСУ, направленных на повышение образовательных результатов </a:t>
            </a:r>
            <a:r>
              <a:rPr lang="ru-RU" sz="2400" dirty="0" smtClean="0">
                <a:latin typeface="+mn-lt"/>
              </a:rPr>
              <a:t>обучающихся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i="1" dirty="0"/>
              <a:t> 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77879" y="3573016"/>
            <a:ext cx="8108921" cy="2766194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 smtClean="0"/>
              <a:t>Направления изменений:</a:t>
            </a:r>
          </a:p>
          <a:p>
            <a:r>
              <a:rPr lang="ru-RU" sz="2400" dirty="0" smtClean="0"/>
              <a:t>Формирование </a:t>
            </a:r>
            <a:r>
              <a:rPr lang="ru-RU" sz="2400" dirty="0"/>
              <a:t>функциональной грамотности обучающихся как основы качественного образования </a:t>
            </a:r>
            <a:endParaRPr lang="ru-RU" sz="2400" dirty="0" smtClean="0"/>
          </a:p>
          <a:p>
            <a:pPr marL="0" indent="0">
              <a:buNone/>
            </a:pPr>
            <a:endParaRPr lang="en-US" sz="2400" dirty="0"/>
          </a:p>
          <a:p>
            <a:r>
              <a:rPr lang="ru-RU" sz="2400" dirty="0"/>
              <a:t>Психолого-педагогическое сопровождение </a:t>
            </a:r>
            <a:r>
              <a:rPr lang="ru-RU" sz="2400" dirty="0" smtClean="0"/>
              <a:t>детей для их  дальнейшей  успешной социализации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59021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Пошехонский МР</a:t>
            </a:r>
            <a:endParaRPr lang="en-US" sz="4000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/>
          </p:nvPr>
        </p:nvGraphicFramePr>
        <p:xfrm>
          <a:off x="251520" y="908720"/>
          <a:ext cx="2664296" cy="3240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55777" y="548680"/>
            <a:ext cx="4176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Результаты: педагоги</a:t>
            </a:r>
            <a:endParaRPr lang="en-US" sz="3200" b="1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/>
          </p:nvPr>
        </p:nvGraphicFramePr>
        <p:xfrm>
          <a:off x="3239852" y="908720"/>
          <a:ext cx="2664296" cy="3350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/>
          </p:nvPr>
        </p:nvGraphicFramePr>
        <p:xfrm>
          <a:off x="6156176" y="810290"/>
          <a:ext cx="2672334" cy="34107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/>
          </p:nvPr>
        </p:nvGraphicFramePr>
        <p:xfrm>
          <a:off x="323528" y="4221087"/>
          <a:ext cx="8640960" cy="25202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="" xmlns:p14="http://schemas.microsoft.com/office/powerpoint/2010/main" val="1935085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Пошехонский МР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2339752" y="62506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Результаты: обучающиеся</a:t>
            </a:r>
            <a:endParaRPr lang="en-US" sz="3200" b="1" dirty="0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="" xmlns:p14="http://schemas.microsoft.com/office/powerpoint/2010/main" val="142540519"/>
              </p:ext>
            </p:extLst>
          </p:nvPr>
        </p:nvGraphicFramePr>
        <p:xfrm>
          <a:off x="611560" y="1268760"/>
          <a:ext cx="221457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="" xmlns:p14="http://schemas.microsoft.com/office/powerpoint/2010/main" val="1135684240"/>
              </p:ext>
            </p:extLst>
          </p:nvPr>
        </p:nvGraphicFramePr>
        <p:xfrm>
          <a:off x="3131840" y="1237692"/>
          <a:ext cx="2428892" cy="4999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="" xmlns:p14="http://schemas.microsoft.com/office/powerpoint/2010/main" val="2722251493"/>
              </p:ext>
            </p:extLst>
          </p:nvPr>
        </p:nvGraphicFramePr>
        <p:xfrm>
          <a:off x="6015034" y="1268760"/>
          <a:ext cx="241461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209306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Пошехонский МР</a:t>
            </a:r>
            <a:endParaRPr lang="en-US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36712"/>
            <a:ext cx="9001156" cy="504056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Решения, позволившие переломить ситуацию</a:t>
            </a:r>
            <a:endParaRPr lang="ru-RU" sz="3200" b="1" dirty="0"/>
          </a:p>
        </p:txBody>
      </p:sp>
      <p:sp>
        <p:nvSpPr>
          <p:cNvPr id="10" name="Объект 5"/>
          <p:cNvSpPr txBox="1">
            <a:spLocks/>
          </p:cNvSpPr>
          <p:nvPr/>
        </p:nvSpPr>
        <p:spPr>
          <a:xfrm>
            <a:off x="173832" y="2174875"/>
            <a:ext cx="4040188" cy="43504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600" dirty="0" smtClean="0"/>
          </a:p>
        </p:txBody>
      </p:sp>
      <p:sp>
        <p:nvSpPr>
          <p:cNvPr id="18" name="Прямоугольник 17"/>
          <p:cNvSpPr/>
          <p:nvPr/>
        </p:nvSpPr>
        <p:spPr>
          <a:xfrm>
            <a:off x="3520844" y="1499846"/>
            <a:ext cx="1538479" cy="92939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Команда </a:t>
            </a:r>
            <a:r>
              <a:rPr lang="ru-RU" dirty="0" err="1" smtClean="0">
                <a:solidFill>
                  <a:schemeClr val="tx1"/>
                </a:solidFill>
              </a:rPr>
              <a:t>тьюторов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07796" y="1403855"/>
            <a:ext cx="2458616" cy="14857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Педагогическая лаборатория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785555" y="1412946"/>
            <a:ext cx="2625722" cy="14425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Методическая лаборатория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030783" y="2950132"/>
            <a:ext cx="2664296" cy="9305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9 ПОС школ района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0" y="5535665"/>
            <a:ext cx="9144000" cy="13347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 smtClean="0">
                <a:solidFill>
                  <a:schemeClr val="tx1"/>
                </a:solidFill>
              </a:rPr>
              <a:t>Формы:</a:t>
            </a:r>
            <a:r>
              <a:rPr lang="ru-RU" dirty="0" smtClean="0">
                <a:solidFill>
                  <a:schemeClr val="tx1"/>
                </a:solidFill>
              </a:rPr>
              <a:t> методические практикумы, видеотренинги, методический мост, онлайн педсовет, фестиваль «Панорама педагогических идей и методических находок», мастер-классы, открытая образовательная площадка, конкурс «Лучший индивидуальный план профессионального развития», онлайн-выставка «Секреты успеха»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36" name="Прямая со стрелкой 35"/>
          <p:cNvCxnSpPr/>
          <p:nvPr/>
        </p:nvCxnSpPr>
        <p:spPr>
          <a:xfrm flipV="1">
            <a:off x="2308515" y="3830453"/>
            <a:ext cx="722268" cy="60528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5711460" y="3713849"/>
            <a:ext cx="973149" cy="35797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stCxn id="48" idx="3"/>
          </p:cNvCxnSpPr>
          <p:nvPr/>
        </p:nvCxnSpPr>
        <p:spPr>
          <a:xfrm flipV="1">
            <a:off x="1929918" y="3660634"/>
            <a:ext cx="1100865" cy="48117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flipH="1">
            <a:off x="5100531" y="2468594"/>
            <a:ext cx="610929" cy="45613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/>
          <p:nvPr/>
        </p:nvCxnSpPr>
        <p:spPr>
          <a:xfrm>
            <a:off x="4257195" y="2440699"/>
            <a:ext cx="8153" cy="47586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 стрелкой 102"/>
          <p:cNvCxnSpPr/>
          <p:nvPr/>
        </p:nvCxnSpPr>
        <p:spPr>
          <a:xfrm>
            <a:off x="5681874" y="3857139"/>
            <a:ext cx="690326" cy="51991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 стрелкой 112"/>
          <p:cNvCxnSpPr>
            <a:endCxn id="10" idx="3"/>
          </p:cNvCxnSpPr>
          <p:nvPr/>
        </p:nvCxnSpPr>
        <p:spPr>
          <a:xfrm>
            <a:off x="4214020" y="3906104"/>
            <a:ext cx="0" cy="44400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 стрелкой 128"/>
          <p:cNvCxnSpPr/>
          <p:nvPr/>
        </p:nvCxnSpPr>
        <p:spPr>
          <a:xfrm flipH="1" flipV="1">
            <a:off x="2966413" y="2462811"/>
            <a:ext cx="554431" cy="45375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 стрелкой 132"/>
          <p:cNvCxnSpPr/>
          <p:nvPr/>
        </p:nvCxnSpPr>
        <p:spPr>
          <a:xfrm flipV="1">
            <a:off x="3000364" y="2071678"/>
            <a:ext cx="500066" cy="42862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3523095" y="1499240"/>
            <a:ext cx="1538479" cy="92939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Команда </a:t>
            </a:r>
            <a:r>
              <a:rPr lang="ru-RU" dirty="0" err="1" smtClean="0">
                <a:solidFill>
                  <a:schemeClr val="tx1"/>
                </a:solidFill>
              </a:rPr>
              <a:t>тьюторов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07092" y="3606271"/>
            <a:ext cx="1722826" cy="107106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Кинезиология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-2104291" y="7198260"/>
            <a:ext cx="1538479" cy="92939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Команда </a:t>
            </a:r>
            <a:r>
              <a:rPr lang="ru-RU" dirty="0" err="1" smtClean="0">
                <a:solidFill>
                  <a:schemeClr val="tx1"/>
                </a:solidFill>
              </a:rPr>
              <a:t>тьюторов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217153" y="4464599"/>
            <a:ext cx="1538479" cy="92939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Создание ситуации успеха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2878326" y="4377058"/>
            <a:ext cx="2461068" cy="1069698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Психолого-педагогическая подготовка выпускников к ГИА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6684609" y="3502105"/>
            <a:ext cx="1867421" cy="138697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Технологии исследования урока </a:t>
            </a:r>
            <a:r>
              <a:rPr lang="ru-RU" dirty="0" err="1">
                <a:solidFill>
                  <a:schemeClr val="tx1"/>
                </a:solidFill>
              </a:rPr>
              <a:t>Lessоn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Study</a:t>
            </a:r>
            <a:r>
              <a:rPr lang="ru-RU" dirty="0">
                <a:solidFill>
                  <a:schemeClr val="tx1"/>
                </a:solidFill>
              </a:rPr>
              <a:t>, Таксономия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5457062" y="4419638"/>
            <a:ext cx="1525080" cy="95207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Читательская грамотность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3520844" y="1498983"/>
            <a:ext cx="1538479" cy="92939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Команда </a:t>
            </a:r>
            <a:r>
              <a:rPr lang="ru-RU" dirty="0" err="1" smtClean="0">
                <a:solidFill>
                  <a:schemeClr val="tx1"/>
                </a:solidFill>
              </a:rPr>
              <a:t>тьюторов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5000628" y="2071678"/>
            <a:ext cx="736351" cy="41129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816794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Пошехонский МР</a:t>
            </a:r>
            <a:endParaRPr lang="en-US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416824" cy="792088"/>
          </a:xfrm>
        </p:spPr>
        <p:txBody>
          <a:bodyPr>
            <a:noAutofit/>
          </a:bodyPr>
          <a:lstStyle/>
          <a:p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800" b="1" dirty="0" smtClean="0"/>
              <a:t>Перспективы реализации муниципальной Программы поддержки ШНОР и ШНСУ 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2400" i="1" dirty="0"/>
              <a:t> 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 marL="173038" indent="-173038" algn="just">
              <a:spcBef>
                <a:spcPts val="0"/>
              </a:spcBef>
            </a:pPr>
            <a:r>
              <a:rPr lang="ru-RU" sz="2400" dirty="0" smtClean="0"/>
              <a:t>продолжить  деятельность педагогов по применению активных форм работы, технологий (</a:t>
            </a:r>
            <a:r>
              <a:rPr lang="ru-RU" sz="2400" dirty="0" err="1" smtClean="0"/>
              <a:t>саморегуляции</a:t>
            </a:r>
            <a:r>
              <a:rPr lang="ru-RU" sz="2400" dirty="0" smtClean="0"/>
              <a:t> и др. в образовательном процессе)</a:t>
            </a:r>
          </a:p>
          <a:p>
            <a:pPr marL="173038" indent="-173038" algn="just">
              <a:spcBef>
                <a:spcPts val="0"/>
              </a:spcBef>
            </a:pPr>
            <a:endParaRPr lang="ru-RU" sz="2400" dirty="0" smtClean="0"/>
          </a:p>
          <a:p>
            <a:pPr marL="173038" indent="-173038" algn="just">
              <a:spcBef>
                <a:spcPts val="0"/>
              </a:spcBef>
            </a:pPr>
            <a:r>
              <a:rPr lang="ru-RU" sz="2400" dirty="0" smtClean="0"/>
              <a:t>использовать </a:t>
            </a:r>
            <a:r>
              <a:rPr lang="ru-RU" sz="2400" dirty="0"/>
              <a:t>потенциал родительской общественности </a:t>
            </a:r>
            <a:r>
              <a:rPr lang="ru-RU" sz="2400" dirty="0" smtClean="0"/>
              <a:t>при формировании положительной учебной мотивации;</a:t>
            </a:r>
          </a:p>
          <a:p>
            <a:pPr marL="173038" indent="-173038" algn="just">
              <a:spcBef>
                <a:spcPts val="0"/>
              </a:spcBef>
            </a:pPr>
            <a:endParaRPr lang="ru-RU" sz="2400" dirty="0"/>
          </a:p>
          <a:p>
            <a:pPr marL="173038" indent="-173038" algn="just">
              <a:spcBef>
                <a:spcPts val="0"/>
              </a:spcBef>
            </a:pPr>
            <a:r>
              <a:rPr lang="ru-RU" sz="2400" dirty="0" smtClean="0"/>
              <a:t>продолжить работу по формированию  </a:t>
            </a:r>
            <a:r>
              <a:rPr lang="ru-RU" sz="2400" dirty="0"/>
              <a:t>у обучающихся других видов функциональной грамотности (математической, естественно-научной и др</a:t>
            </a:r>
            <a:r>
              <a:rPr lang="ru-RU" sz="2400" dirty="0" smtClean="0"/>
              <a:t>.)</a:t>
            </a:r>
            <a:endParaRPr lang="ru-RU" sz="2000" dirty="0" smtClean="0"/>
          </a:p>
          <a:p>
            <a:pPr marL="173038" indent="-173038" algn="just">
              <a:spcBef>
                <a:spcPts val="0"/>
              </a:spcBef>
            </a:pPr>
            <a:endParaRPr lang="ru-RU" sz="2000" dirty="0"/>
          </a:p>
          <a:p>
            <a:pPr marL="173038" indent="-173038" algn="just">
              <a:spcBef>
                <a:spcPts val="0"/>
              </a:spcBef>
            </a:pPr>
            <a:r>
              <a:rPr lang="ru-RU" sz="2400" dirty="0" smtClean="0"/>
              <a:t>провести смотр-конкурс лучших практик уроков, внеурочных занятий, занятий дополнительного образования</a:t>
            </a:r>
          </a:p>
          <a:p>
            <a:pPr marL="173038" indent="-173038" algn="just">
              <a:spcBef>
                <a:spcPts val="0"/>
              </a:spcBef>
            </a:pPr>
            <a:endParaRPr lang="ru-RU" sz="2400" dirty="0" smtClean="0"/>
          </a:p>
          <a:p>
            <a:pPr marL="173038" indent="-173038" algn="just">
              <a:spcBef>
                <a:spcPts val="0"/>
              </a:spcBef>
            </a:pPr>
            <a:r>
              <a:rPr lang="ru-RU" sz="2400" dirty="0"/>
              <a:t>провести </a:t>
            </a:r>
            <a:r>
              <a:rPr lang="ru-RU" sz="2400" dirty="0" smtClean="0"/>
              <a:t>практическую конференцию для административных и педагогических работников образовательных организаций «ПОС как средство профессионального развития педагогов»</a:t>
            </a:r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30490110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1965</TotalTime>
  <Words>799</Words>
  <Application>Microsoft Office PowerPoint</Application>
  <PresentationFormat>Экран (4:3)</PresentationFormat>
  <Paragraphs>80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Blank</vt:lpstr>
      <vt:lpstr>Региональный проект «Повышение качества образования в школах с низкими результатами обучения и в школах, функционирующих в неблагоприятных социальных условиях»</vt:lpstr>
      <vt:lpstr>  Муниципальная Программа поддержки  ШНОР и ШНСУ  Цель: совершенствование системы управления муниципального уровня в части разработки и реализации механизмов и мер поддержки и сопровождения ШНОР и ШНСУ, направленных на повышение образовательных результатов обучающихся   </vt:lpstr>
      <vt:lpstr>Слайд 3</vt:lpstr>
      <vt:lpstr>Слайд 4</vt:lpstr>
      <vt:lpstr>Решения, позволившие переломить ситуацию</vt:lpstr>
      <vt:lpstr>  Перспективы реализации муниципальной Программы поддержки ШНОР и ШНСУ   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ИОЦ-5</dc:creator>
  <cp:lastModifiedBy>Сидельникова</cp:lastModifiedBy>
  <cp:revision>243</cp:revision>
  <dcterms:created xsi:type="dcterms:W3CDTF">2021-05-14T08:23:40Z</dcterms:created>
  <dcterms:modified xsi:type="dcterms:W3CDTF">2021-05-26T09:07:34Z</dcterms:modified>
</cp:coreProperties>
</file>