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460" r:id="rId3"/>
    <p:sldId id="448" r:id="rId4"/>
    <p:sldId id="463" r:id="rId5"/>
    <p:sldId id="461" r:id="rId6"/>
    <p:sldId id="462" r:id="rId7"/>
    <p:sldId id="464" r:id="rId8"/>
    <p:sldId id="465" r:id="rId9"/>
    <p:sldId id="466" r:id="rId10"/>
    <p:sldId id="467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Участие школ в малой областной олимпиаде</a:t>
            </a:r>
          </a:p>
        </c:rich>
      </c:tx>
      <c:layout>
        <c:manualLayout>
          <c:xMode val="edge"/>
          <c:yMode val="edge"/>
          <c:x val="9.5062303895848702E-2"/>
          <c:y val="3.3199755884775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всего участников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Лист3!$A$4:$A$10</c:f>
              <c:strCache>
                <c:ptCount val="7"/>
                <c:pt idx="0">
                  <c:v>МОУ Угодичская ООШ</c:v>
                </c:pt>
                <c:pt idx="1">
                  <c:v>МОУ Школа им.Е.Родионова</c:v>
                </c:pt>
                <c:pt idx="2">
                  <c:v>МОУ Васильковская ООШ</c:v>
                </c:pt>
                <c:pt idx="3">
                  <c:v>МОУ Татищевская ООШ</c:v>
                </c:pt>
                <c:pt idx="4">
                  <c:v>МОУ Марковская ООШ</c:v>
                </c:pt>
                <c:pt idx="5">
                  <c:v>МОУ Кладовицкая ООШ</c:v>
                </c:pt>
                <c:pt idx="6">
                  <c:v>МОУ СОШ №2 г.Ростова</c:v>
                </c:pt>
              </c:strCache>
            </c:strRef>
          </c:cat>
          <c:val>
            <c:numRef>
              <c:f>Лист3!$B$4:$B$10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8-4DF4-9695-F1B49CF35FBC}"/>
            </c:ext>
          </c:extLst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Лист3!$A$4:$A$10</c:f>
              <c:strCache>
                <c:ptCount val="7"/>
                <c:pt idx="0">
                  <c:v>МОУ Угодичская ООШ</c:v>
                </c:pt>
                <c:pt idx="1">
                  <c:v>МОУ Школа им.Е.Родионова</c:v>
                </c:pt>
                <c:pt idx="2">
                  <c:v>МОУ Васильковская ООШ</c:v>
                </c:pt>
                <c:pt idx="3">
                  <c:v>МОУ Татищевская ООШ</c:v>
                </c:pt>
                <c:pt idx="4">
                  <c:v>МОУ Марковская ООШ</c:v>
                </c:pt>
                <c:pt idx="5">
                  <c:v>МОУ Кладовицкая ООШ</c:v>
                </c:pt>
                <c:pt idx="6">
                  <c:v>МОУ СОШ №2 г.Ростова</c:v>
                </c:pt>
              </c:strCache>
            </c:strRef>
          </c:cat>
          <c:val>
            <c:numRef>
              <c:f>Лист3!$C$4:$C$10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8-4DF4-9695-F1B49CF35FBC}"/>
            </c:ext>
          </c:extLst>
        </c:ser>
        <c:ser>
          <c:idx val="2"/>
          <c:order val="2"/>
          <c:tx>
            <c:strRef>
              <c:f>Лист3!$D$3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Лист3!$A$4:$A$10</c:f>
              <c:strCache>
                <c:ptCount val="7"/>
                <c:pt idx="0">
                  <c:v>МОУ Угодичская ООШ</c:v>
                </c:pt>
                <c:pt idx="1">
                  <c:v>МОУ Школа им.Е.Родионова</c:v>
                </c:pt>
                <c:pt idx="2">
                  <c:v>МОУ Васильковская ООШ</c:v>
                </c:pt>
                <c:pt idx="3">
                  <c:v>МОУ Татищевская ООШ</c:v>
                </c:pt>
                <c:pt idx="4">
                  <c:v>МОУ Марковская ООШ</c:v>
                </c:pt>
                <c:pt idx="5">
                  <c:v>МОУ Кладовицкая ООШ</c:v>
                </c:pt>
                <c:pt idx="6">
                  <c:v>МОУ СОШ №2 г.Ростова</c:v>
                </c:pt>
              </c:strCache>
            </c:strRef>
          </c:cat>
          <c:val>
            <c:numRef>
              <c:f>Лист3!$D$4:$D$10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8-4DF4-9695-F1B49CF35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179551"/>
        <c:axId val="2058784303"/>
        <c:axId val="2051681679"/>
      </c:bar3DChart>
      <c:catAx>
        <c:axId val="205517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84303"/>
        <c:crosses val="autoZero"/>
        <c:auto val="1"/>
        <c:lblAlgn val="ctr"/>
        <c:lblOffset val="100"/>
        <c:noMultiLvlLbl val="0"/>
      </c:catAx>
      <c:valAx>
        <c:axId val="205878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179551"/>
        <c:crosses val="autoZero"/>
        <c:crossBetween val="between"/>
      </c:valAx>
      <c:serAx>
        <c:axId val="20516816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78430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3CD5C-0464-4E9A-9F88-2EA86645AFE4}" type="doc">
      <dgm:prSet loTypeId="urn:microsoft.com/office/officeart/2005/8/layout/balance1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E2F907-5E41-42A2-A47A-5B3382CF8B8D}">
      <dgm:prSet phldrT="[Текст]"/>
      <dgm:spPr/>
      <dgm:t>
        <a:bodyPr/>
        <a:lstStyle/>
        <a:p>
          <a:r>
            <a:rPr lang="ru-RU" dirty="0"/>
            <a:t>ВЕГО: 17</a:t>
          </a:r>
        </a:p>
      </dgm:t>
    </dgm:pt>
    <dgm:pt modelId="{ACED576C-B280-4134-A953-6D740720BFBA}" type="parTrans" cxnId="{D6A3C88F-0FCB-4062-935D-D422B42536DD}">
      <dgm:prSet/>
      <dgm:spPr/>
      <dgm:t>
        <a:bodyPr/>
        <a:lstStyle/>
        <a:p>
          <a:endParaRPr lang="ru-RU"/>
        </a:p>
      </dgm:t>
    </dgm:pt>
    <dgm:pt modelId="{BDCA4F03-9E3F-4E53-96F5-5E40D53597C3}" type="sibTrans" cxnId="{D6A3C88F-0FCB-4062-935D-D422B42536DD}">
      <dgm:prSet/>
      <dgm:spPr/>
      <dgm:t>
        <a:bodyPr/>
        <a:lstStyle/>
        <a:p>
          <a:endParaRPr lang="ru-RU"/>
        </a:p>
      </dgm:t>
    </dgm:pt>
    <dgm:pt modelId="{C4A1E9A0-863D-4EA7-B151-94877C0795E9}">
      <dgm:prSet phldrT="[Текст]"/>
      <dgm:spPr/>
      <dgm:t>
        <a:bodyPr/>
        <a:lstStyle/>
        <a:p>
          <a:r>
            <a:rPr lang="ru-RU" dirty="0"/>
            <a:t> в обеих группах - 6 </a:t>
          </a:r>
        </a:p>
      </dgm:t>
    </dgm:pt>
    <dgm:pt modelId="{B9592BFC-4F43-4ABD-B9E3-AB41572A4F74}" type="parTrans" cxnId="{70F25B64-5DB0-4554-889A-74AEB590AF5B}">
      <dgm:prSet/>
      <dgm:spPr/>
      <dgm:t>
        <a:bodyPr/>
        <a:lstStyle/>
        <a:p>
          <a:endParaRPr lang="ru-RU"/>
        </a:p>
      </dgm:t>
    </dgm:pt>
    <dgm:pt modelId="{345FDE61-D696-4D1D-B320-A76F8819BA94}" type="sibTrans" cxnId="{70F25B64-5DB0-4554-889A-74AEB590AF5B}">
      <dgm:prSet/>
      <dgm:spPr/>
      <dgm:t>
        <a:bodyPr/>
        <a:lstStyle/>
        <a:p>
          <a:endParaRPr lang="ru-RU"/>
        </a:p>
      </dgm:t>
    </dgm:pt>
    <dgm:pt modelId="{F69858F4-4CE4-484F-8FAB-C5A2695F4085}">
      <dgm:prSet phldrT="[Текст]"/>
      <dgm:spPr/>
      <dgm:t>
        <a:bodyPr/>
        <a:lstStyle/>
        <a:p>
          <a:r>
            <a:rPr lang="ru-RU" dirty="0"/>
            <a:t>ОИП ниже 36 -7 школ</a:t>
          </a:r>
        </a:p>
      </dgm:t>
    </dgm:pt>
    <dgm:pt modelId="{9B344E5F-8D47-4612-AB20-E42374A26B8B}" type="parTrans" cxnId="{5086FB3D-C75E-49DE-9980-4F08A4F17F03}">
      <dgm:prSet/>
      <dgm:spPr/>
      <dgm:t>
        <a:bodyPr/>
        <a:lstStyle/>
        <a:p>
          <a:endParaRPr lang="ru-RU"/>
        </a:p>
      </dgm:t>
    </dgm:pt>
    <dgm:pt modelId="{65BD864B-5E94-426F-AD95-1B128C515278}" type="sibTrans" cxnId="{5086FB3D-C75E-49DE-9980-4F08A4F17F03}">
      <dgm:prSet/>
      <dgm:spPr/>
      <dgm:t>
        <a:bodyPr/>
        <a:lstStyle/>
        <a:p>
          <a:endParaRPr lang="ru-RU"/>
        </a:p>
      </dgm:t>
    </dgm:pt>
    <dgm:pt modelId="{0B5781F7-524E-4547-8DDF-E34869D6FDF1}">
      <dgm:prSet phldrT="[Текст]"/>
      <dgm:spPr/>
      <dgm:t>
        <a:bodyPr/>
        <a:lstStyle/>
        <a:p>
          <a:r>
            <a:rPr lang="ru-RU" dirty="0"/>
            <a:t>ШНОР/ШНСУ на поддержке 10</a:t>
          </a:r>
        </a:p>
      </dgm:t>
    </dgm:pt>
    <dgm:pt modelId="{CAA3B374-5A45-4576-903E-6B8E1ED9029D}" type="parTrans" cxnId="{5E90883A-24E2-43F2-AC31-8716957F5A6D}">
      <dgm:prSet/>
      <dgm:spPr/>
      <dgm:t>
        <a:bodyPr/>
        <a:lstStyle/>
        <a:p>
          <a:endParaRPr lang="ru-RU"/>
        </a:p>
      </dgm:t>
    </dgm:pt>
    <dgm:pt modelId="{17FAA826-07B8-44E7-BA1A-DAE6D340988C}" type="sibTrans" cxnId="{5E90883A-24E2-43F2-AC31-8716957F5A6D}">
      <dgm:prSet/>
      <dgm:spPr/>
      <dgm:t>
        <a:bodyPr/>
        <a:lstStyle/>
        <a:p>
          <a:endParaRPr lang="ru-RU"/>
        </a:p>
      </dgm:t>
    </dgm:pt>
    <dgm:pt modelId="{6FC12F4F-1C89-4110-B7AB-C6B32599FA0D}">
      <dgm:prSet phldrT="[Текст]"/>
      <dgm:spPr/>
      <dgm:t>
        <a:bodyPr/>
        <a:lstStyle/>
        <a:p>
          <a:r>
            <a:rPr lang="ru-RU" dirty="0"/>
            <a:t>ШНСУ - 4</a:t>
          </a:r>
        </a:p>
      </dgm:t>
    </dgm:pt>
    <dgm:pt modelId="{59415174-CDB1-4CBB-B89B-15977D984A5D}" type="parTrans" cxnId="{83F86DEF-5CFF-4168-B923-EBEF461B31E7}">
      <dgm:prSet/>
      <dgm:spPr/>
      <dgm:t>
        <a:bodyPr/>
        <a:lstStyle/>
        <a:p>
          <a:endParaRPr lang="ru-RU"/>
        </a:p>
      </dgm:t>
    </dgm:pt>
    <dgm:pt modelId="{3B79C0C3-54A4-43C1-A5EF-63571F95F104}" type="sibTrans" cxnId="{83F86DEF-5CFF-4168-B923-EBEF461B31E7}">
      <dgm:prSet/>
      <dgm:spPr/>
      <dgm:t>
        <a:bodyPr/>
        <a:lstStyle/>
        <a:p>
          <a:endParaRPr lang="ru-RU"/>
        </a:p>
      </dgm:t>
    </dgm:pt>
    <dgm:pt modelId="{39551CBC-0B01-424C-AB83-40A9E20E591C}">
      <dgm:prSet phldrT="[Текст]"/>
      <dgm:spPr/>
      <dgm:t>
        <a:bodyPr/>
        <a:lstStyle/>
        <a:p>
          <a:r>
            <a:rPr lang="ru-RU" dirty="0"/>
            <a:t>ШНОР - 6</a:t>
          </a:r>
        </a:p>
      </dgm:t>
    </dgm:pt>
    <dgm:pt modelId="{CCA02C9F-95E4-4DC2-9753-1FDB8ACEEE45}" type="parTrans" cxnId="{597E5924-024C-47B4-B404-025FDC5B1154}">
      <dgm:prSet/>
      <dgm:spPr/>
      <dgm:t>
        <a:bodyPr/>
        <a:lstStyle/>
        <a:p>
          <a:endParaRPr lang="ru-RU"/>
        </a:p>
      </dgm:t>
    </dgm:pt>
    <dgm:pt modelId="{910F15CB-37FA-49B3-9440-86F51E881D2C}" type="sibTrans" cxnId="{597E5924-024C-47B4-B404-025FDC5B1154}">
      <dgm:prSet/>
      <dgm:spPr/>
      <dgm:t>
        <a:bodyPr/>
        <a:lstStyle/>
        <a:p>
          <a:endParaRPr lang="ru-RU"/>
        </a:p>
      </dgm:t>
    </dgm:pt>
    <dgm:pt modelId="{287E6934-060F-4D75-8D46-9FCCB393F3E8}">
      <dgm:prSet/>
      <dgm:spPr/>
      <dgm:t>
        <a:bodyPr/>
        <a:lstStyle/>
        <a:p>
          <a:r>
            <a:rPr lang="ru-RU" dirty="0"/>
            <a:t>ИСБШ ниже 50 – 13 школ</a:t>
          </a:r>
        </a:p>
      </dgm:t>
    </dgm:pt>
    <dgm:pt modelId="{4D0E07DD-051C-4012-98BC-2063FD71BD59}" type="parTrans" cxnId="{6BBCD5E4-70F3-4DBC-BE87-65B18B715D00}">
      <dgm:prSet/>
      <dgm:spPr/>
      <dgm:t>
        <a:bodyPr/>
        <a:lstStyle/>
        <a:p>
          <a:endParaRPr lang="ru-RU"/>
        </a:p>
      </dgm:t>
    </dgm:pt>
    <dgm:pt modelId="{023C5243-221D-4577-B2E9-1412D267B928}" type="sibTrans" cxnId="{6BBCD5E4-70F3-4DBC-BE87-65B18B715D00}">
      <dgm:prSet/>
      <dgm:spPr/>
      <dgm:t>
        <a:bodyPr/>
        <a:lstStyle/>
        <a:p>
          <a:endParaRPr lang="ru-RU"/>
        </a:p>
      </dgm:t>
    </dgm:pt>
    <dgm:pt modelId="{A213FD71-AC6E-44C0-A0CE-8A652F411C92}" type="pres">
      <dgm:prSet presAssocID="{93E3CD5C-0464-4E9A-9F88-2EA86645AFE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02D05F1-7939-4B88-9BF7-CEC44C6918C3}" type="pres">
      <dgm:prSet presAssocID="{93E3CD5C-0464-4E9A-9F88-2EA86645AFE4}" presName="dummyMaxCanvas" presStyleCnt="0"/>
      <dgm:spPr/>
    </dgm:pt>
    <dgm:pt modelId="{E51A85B7-B5AB-4357-ACD6-C2AFEC251BFF}" type="pres">
      <dgm:prSet presAssocID="{93E3CD5C-0464-4E9A-9F88-2EA86645AFE4}" presName="parentComposite" presStyleCnt="0"/>
      <dgm:spPr/>
    </dgm:pt>
    <dgm:pt modelId="{569B2B63-A803-47C7-B6E4-5BDE9FD736B3}" type="pres">
      <dgm:prSet presAssocID="{93E3CD5C-0464-4E9A-9F88-2EA86645AFE4}" presName="parent1" presStyleLbl="alignAccFollowNode1" presStyleIdx="0" presStyleCnt="4">
        <dgm:presLayoutVars>
          <dgm:chMax val="4"/>
        </dgm:presLayoutVars>
      </dgm:prSet>
      <dgm:spPr/>
    </dgm:pt>
    <dgm:pt modelId="{00543C57-06B5-427A-9233-FCDEC709D801}" type="pres">
      <dgm:prSet presAssocID="{93E3CD5C-0464-4E9A-9F88-2EA86645AFE4}" presName="parent2" presStyleLbl="alignAccFollowNode1" presStyleIdx="1" presStyleCnt="4">
        <dgm:presLayoutVars>
          <dgm:chMax val="4"/>
        </dgm:presLayoutVars>
      </dgm:prSet>
      <dgm:spPr/>
    </dgm:pt>
    <dgm:pt modelId="{9AC4A22C-BD60-49BB-9B3B-75BE9E37FB42}" type="pres">
      <dgm:prSet presAssocID="{93E3CD5C-0464-4E9A-9F88-2EA86645AFE4}" presName="childrenComposite" presStyleCnt="0"/>
      <dgm:spPr/>
    </dgm:pt>
    <dgm:pt modelId="{660633D6-AA94-4B7B-BC40-F5BC3D43CC63}" type="pres">
      <dgm:prSet presAssocID="{93E3CD5C-0464-4E9A-9F88-2EA86645AFE4}" presName="dummyMaxCanvas_ChildArea" presStyleCnt="0"/>
      <dgm:spPr/>
    </dgm:pt>
    <dgm:pt modelId="{7FA16B67-F5CE-4A22-AED8-F5B7C52D84B3}" type="pres">
      <dgm:prSet presAssocID="{93E3CD5C-0464-4E9A-9F88-2EA86645AFE4}" presName="fulcrum" presStyleLbl="alignAccFollowNode1" presStyleIdx="2" presStyleCnt="4"/>
      <dgm:spPr/>
    </dgm:pt>
    <dgm:pt modelId="{081FF3B2-06B7-4A71-8BAE-A29408051E56}" type="pres">
      <dgm:prSet presAssocID="{93E3CD5C-0464-4E9A-9F88-2EA86645AFE4}" presName="balance_32" presStyleLbl="alignAccFollowNode1" presStyleIdx="3" presStyleCnt="4">
        <dgm:presLayoutVars>
          <dgm:bulletEnabled val="1"/>
        </dgm:presLayoutVars>
      </dgm:prSet>
      <dgm:spPr/>
    </dgm:pt>
    <dgm:pt modelId="{E75001E9-A4F3-474E-A591-D7ACEB5D0B7A}" type="pres">
      <dgm:prSet presAssocID="{93E3CD5C-0464-4E9A-9F88-2EA86645AFE4}" presName="left_32_1" presStyleLbl="node1" presStyleIdx="0" presStyleCnt="5">
        <dgm:presLayoutVars>
          <dgm:bulletEnabled val="1"/>
        </dgm:presLayoutVars>
      </dgm:prSet>
      <dgm:spPr/>
    </dgm:pt>
    <dgm:pt modelId="{1FE3829E-8E52-436C-A278-E68D02145BE9}" type="pres">
      <dgm:prSet presAssocID="{93E3CD5C-0464-4E9A-9F88-2EA86645AFE4}" presName="left_32_2" presStyleLbl="node1" presStyleIdx="1" presStyleCnt="5">
        <dgm:presLayoutVars>
          <dgm:bulletEnabled val="1"/>
        </dgm:presLayoutVars>
      </dgm:prSet>
      <dgm:spPr/>
    </dgm:pt>
    <dgm:pt modelId="{A81E896B-7269-4FDE-B04C-C1C0395B5AAA}" type="pres">
      <dgm:prSet presAssocID="{93E3CD5C-0464-4E9A-9F88-2EA86645AFE4}" presName="left_32_3" presStyleLbl="node1" presStyleIdx="2" presStyleCnt="5">
        <dgm:presLayoutVars>
          <dgm:bulletEnabled val="1"/>
        </dgm:presLayoutVars>
      </dgm:prSet>
      <dgm:spPr/>
    </dgm:pt>
    <dgm:pt modelId="{94932752-A5D3-4F8F-BEC0-48D08600012C}" type="pres">
      <dgm:prSet presAssocID="{93E3CD5C-0464-4E9A-9F88-2EA86645AFE4}" presName="right_32_1" presStyleLbl="node1" presStyleIdx="3" presStyleCnt="5">
        <dgm:presLayoutVars>
          <dgm:bulletEnabled val="1"/>
        </dgm:presLayoutVars>
      </dgm:prSet>
      <dgm:spPr/>
    </dgm:pt>
    <dgm:pt modelId="{52497ED8-B138-4E36-AC7E-F51A93E8AC42}" type="pres">
      <dgm:prSet presAssocID="{93E3CD5C-0464-4E9A-9F88-2EA86645AFE4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597E5924-024C-47B4-B404-025FDC5B1154}" srcId="{0B5781F7-524E-4547-8DDF-E34869D6FDF1}" destId="{39551CBC-0B01-424C-AB83-40A9E20E591C}" srcOrd="1" destOrd="0" parTransId="{CCA02C9F-95E4-4DC2-9753-1FDB8ACEEE45}" sibTransId="{910F15CB-37FA-49B3-9440-86F51E881D2C}"/>
    <dgm:cxn modelId="{89A6C739-CED5-4834-9BA4-D44DFC551918}" type="presOf" srcId="{C4A1E9A0-863D-4EA7-B151-94877C0795E9}" destId="{E75001E9-A4F3-474E-A591-D7ACEB5D0B7A}" srcOrd="0" destOrd="0" presId="urn:microsoft.com/office/officeart/2005/8/layout/balance1"/>
    <dgm:cxn modelId="{5E90883A-24E2-43F2-AC31-8716957F5A6D}" srcId="{93E3CD5C-0464-4E9A-9F88-2EA86645AFE4}" destId="{0B5781F7-524E-4547-8DDF-E34869D6FDF1}" srcOrd="1" destOrd="0" parTransId="{CAA3B374-5A45-4576-903E-6B8E1ED9029D}" sibTransId="{17FAA826-07B8-44E7-BA1A-DAE6D340988C}"/>
    <dgm:cxn modelId="{D318CD3D-C579-4928-9FC1-9D12A1D9AEEE}" type="presOf" srcId="{6FC12F4F-1C89-4110-B7AB-C6B32599FA0D}" destId="{94932752-A5D3-4F8F-BEC0-48D08600012C}" srcOrd="0" destOrd="0" presId="urn:microsoft.com/office/officeart/2005/8/layout/balance1"/>
    <dgm:cxn modelId="{5086FB3D-C75E-49DE-9980-4F08A4F17F03}" srcId="{7BE2F907-5E41-42A2-A47A-5B3382CF8B8D}" destId="{F69858F4-4CE4-484F-8FAB-C5A2695F4085}" srcOrd="2" destOrd="0" parTransId="{9B344E5F-8D47-4612-AB20-E42374A26B8B}" sibTransId="{65BD864B-5E94-426F-AD95-1B128C515278}"/>
    <dgm:cxn modelId="{70F25B64-5DB0-4554-889A-74AEB590AF5B}" srcId="{7BE2F907-5E41-42A2-A47A-5B3382CF8B8D}" destId="{C4A1E9A0-863D-4EA7-B151-94877C0795E9}" srcOrd="0" destOrd="0" parTransId="{B9592BFC-4F43-4ABD-B9E3-AB41572A4F74}" sibTransId="{345FDE61-D696-4D1D-B320-A76F8819BA94}"/>
    <dgm:cxn modelId="{94BD9487-629D-4D82-B8EE-EB995F74BDF5}" type="presOf" srcId="{287E6934-060F-4D75-8D46-9FCCB393F3E8}" destId="{1FE3829E-8E52-436C-A278-E68D02145BE9}" srcOrd="0" destOrd="0" presId="urn:microsoft.com/office/officeart/2005/8/layout/balance1"/>
    <dgm:cxn modelId="{D6A3C88F-0FCB-4062-935D-D422B42536DD}" srcId="{93E3CD5C-0464-4E9A-9F88-2EA86645AFE4}" destId="{7BE2F907-5E41-42A2-A47A-5B3382CF8B8D}" srcOrd="0" destOrd="0" parTransId="{ACED576C-B280-4134-A953-6D740720BFBA}" sibTransId="{BDCA4F03-9E3F-4E53-96F5-5E40D53597C3}"/>
    <dgm:cxn modelId="{18928096-4DA2-45CD-A6FF-84D5814D1284}" type="presOf" srcId="{7BE2F907-5E41-42A2-A47A-5B3382CF8B8D}" destId="{569B2B63-A803-47C7-B6E4-5BDE9FD736B3}" srcOrd="0" destOrd="0" presId="urn:microsoft.com/office/officeart/2005/8/layout/balance1"/>
    <dgm:cxn modelId="{10FCD99F-781F-4C47-B567-9E595B19AA3D}" type="presOf" srcId="{F69858F4-4CE4-484F-8FAB-C5A2695F4085}" destId="{A81E896B-7269-4FDE-B04C-C1C0395B5AAA}" srcOrd="0" destOrd="0" presId="urn:microsoft.com/office/officeart/2005/8/layout/balance1"/>
    <dgm:cxn modelId="{9C6774B8-9CD6-4A78-930D-5AEDC664580E}" type="presOf" srcId="{93E3CD5C-0464-4E9A-9F88-2EA86645AFE4}" destId="{A213FD71-AC6E-44C0-A0CE-8A652F411C92}" srcOrd="0" destOrd="0" presId="urn:microsoft.com/office/officeart/2005/8/layout/balance1"/>
    <dgm:cxn modelId="{210620BA-3568-431C-A79D-392EB0FD9462}" type="presOf" srcId="{39551CBC-0B01-424C-AB83-40A9E20E591C}" destId="{52497ED8-B138-4E36-AC7E-F51A93E8AC42}" srcOrd="0" destOrd="0" presId="urn:microsoft.com/office/officeart/2005/8/layout/balance1"/>
    <dgm:cxn modelId="{73B312C3-3030-44C5-AD6F-24F0F4E1ABD0}" type="presOf" srcId="{0B5781F7-524E-4547-8DDF-E34869D6FDF1}" destId="{00543C57-06B5-427A-9233-FCDEC709D801}" srcOrd="0" destOrd="0" presId="urn:microsoft.com/office/officeart/2005/8/layout/balance1"/>
    <dgm:cxn modelId="{6BBCD5E4-70F3-4DBC-BE87-65B18B715D00}" srcId="{7BE2F907-5E41-42A2-A47A-5B3382CF8B8D}" destId="{287E6934-060F-4D75-8D46-9FCCB393F3E8}" srcOrd="1" destOrd="0" parTransId="{4D0E07DD-051C-4012-98BC-2063FD71BD59}" sibTransId="{023C5243-221D-4577-B2E9-1412D267B928}"/>
    <dgm:cxn modelId="{83F86DEF-5CFF-4168-B923-EBEF461B31E7}" srcId="{0B5781F7-524E-4547-8DDF-E34869D6FDF1}" destId="{6FC12F4F-1C89-4110-B7AB-C6B32599FA0D}" srcOrd="0" destOrd="0" parTransId="{59415174-CDB1-4CBB-B89B-15977D984A5D}" sibTransId="{3B79C0C3-54A4-43C1-A5EF-63571F95F104}"/>
    <dgm:cxn modelId="{C0419E74-7D71-4B0C-91D9-DA50C81AA3F0}" type="presParOf" srcId="{A213FD71-AC6E-44C0-A0CE-8A652F411C92}" destId="{E02D05F1-7939-4B88-9BF7-CEC44C6918C3}" srcOrd="0" destOrd="0" presId="urn:microsoft.com/office/officeart/2005/8/layout/balance1"/>
    <dgm:cxn modelId="{07B37087-DC67-4A7B-97DD-78BE809AC66F}" type="presParOf" srcId="{A213FD71-AC6E-44C0-A0CE-8A652F411C92}" destId="{E51A85B7-B5AB-4357-ACD6-C2AFEC251BFF}" srcOrd="1" destOrd="0" presId="urn:microsoft.com/office/officeart/2005/8/layout/balance1"/>
    <dgm:cxn modelId="{1E6A4E88-DE9B-43D6-A5F2-45FA73019872}" type="presParOf" srcId="{E51A85B7-B5AB-4357-ACD6-C2AFEC251BFF}" destId="{569B2B63-A803-47C7-B6E4-5BDE9FD736B3}" srcOrd="0" destOrd="0" presId="urn:microsoft.com/office/officeart/2005/8/layout/balance1"/>
    <dgm:cxn modelId="{DCF0E866-4468-4EB1-8525-56B9B96DE1BC}" type="presParOf" srcId="{E51A85B7-B5AB-4357-ACD6-C2AFEC251BFF}" destId="{00543C57-06B5-427A-9233-FCDEC709D801}" srcOrd="1" destOrd="0" presId="urn:microsoft.com/office/officeart/2005/8/layout/balance1"/>
    <dgm:cxn modelId="{AFF98879-C202-4BDB-B032-0BE2190454A1}" type="presParOf" srcId="{A213FD71-AC6E-44C0-A0CE-8A652F411C92}" destId="{9AC4A22C-BD60-49BB-9B3B-75BE9E37FB42}" srcOrd="2" destOrd="0" presId="urn:microsoft.com/office/officeart/2005/8/layout/balance1"/>
    <dgm:cxn modelId="{42F2004D-60DC-41F1-819E-8A66D34BF313}" type="presParOf" srcId="{9AC4A22C-BD60-49BB-9B3B-75BE9E37FB42}" destId="{660633D6-AA94-4B7B-BC40-F5BC3D43CC63}" srcOrd="0" destOrd="0" presId="urn:microsoft.com/office/officeart/2005/8/layout/balance1"/>
    <dgm:cxn modelId="{CA11446C-FB43-44D1-AECD-724EB11FED85}" type="presParOf" srcId="{9AC4A22C-BD60-49BB-9B3B-75BE9E37FB42}" destId="{7FA16B67-F5CE-4A22-AED8-F5B7C52D84B3}" srcOrd="1" destOrd="0" presId="urn:microsoft.com/office/officeart/2005/8/layout/balance1"/>
    <dgm:cxn modelId="{985627DF-C2F9-46F9-9954-DB2EA2A12B17}" type="presParOf" srcId="{9AC4A22C-BD60-49BB-9B3B-75BE9E37FB42}" destId="{081FF3B2-06B7-4A71-8BAE-A29408051E56}" srcOrd="2" destOrd="0" presId="urn:microsoft.com/office/officeart/2005/8/layout/balance1"/>
    <dgm:cxn modelId="{0C6D1635-8E8F-49DA-BACD-6E5F1938CF83}" type="presParOf" srcId="{9AC4A22C-BD60-49BB-9B3B-75BE9E37FB42}" destId="{E75001E9-A4F3-474E-A591-D7ACEB5D0B7A}" srcOrd="3" destOrd="0" presId="urn:microsoft.com/office/officeart/2005/8/layout/balance1"/>
    <dgm:cxn modelId="{624DA989-63DC-483F-A214-C57FB8042E5D}" type="presParOf" srcId="{9AC4A22C-BD60-49BB-9B3B-75BE9E37FB42}" destId="{1FE3829E-8E52-436C-A278-E68D02145BE9}" srcOrd="4" destOrd="0" presId="urn:microsoft.com/office/officeart/2005/8/layout/balance1"/>
    <dgm:cxn modelId="{77228C69-8C97-4730-9387-92AF31EAFD2D}" type="presParOf" srcId="{9AC4A22C-BD60-49BB-9B3B-75BE9E37FB42}" destId="{A81E896B-7269-4FDE-B04C-C1C0395B5AAA}" srcOrd="5" destOrd="0" presId="urn:microsoft.com/office/officeart/2005/8/layout/balance1"/>
    <dgm:cxn modelId="{65909EC3-83F0-4140-8333-696DE749438C}" type="presParOf" srcId="{9AC4A22C-BD60-49BB-9B3B-75BE9E37FB42}" destId="{94932752-A5D3-4F8F-BEC0-48D08600012C}" srcOrd="6" destOrd="0" presId="urn:microsoft.com/office/officeart/2005/8/layout/balance1"/>
    <dgm:cxn modelId="{318A8172-21C0-4CF3-9C68-7C53941A52F1}" type="presParOf" srcId="{9AC4A22C-BD60-49BB-9B3B-75BE9E37FB42}" destId="{52497ED8-B138-4E36-AC7E-F51A93E8AC4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0F0BF-65CD-4705-8C69-0981A709E7B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50617-CA1F-4AC9-91DE-0E39677CF74D}">
      <dgm:prSet phldrT="[Текст]"/>
      <dgm:spPr/>
      <dgm:t>
        <a:bodyPr/>
        <a:lstStyle/>
        <a:p>
          <a:r>
            <a:rPr lang="ru-RU" dirty="0"/>
            <a:t>доля школ с низкими результатами обучения и школ, функционирующих  в  неблагоприятных  социальных условиях,   в  которых   обеспечены  условия  равного доступа     к     получению     качественного     общего образования каждого ребенка независимо от места жительства,   социального   статуса   и   материального положения  семей,  в  том  числе  с   использованием дистанционных образовательных технологий, в общем количестве таких организаций</a:t>
          </a:r>
        </a:p>
      </dgm:t>
    </dgm:pt>
    <dgm:pt modelId="{9034DD54-B366-48DE-BC3F-E98ECFBEB3DE}" type="parTrans" cxnId="{CEDF30B5-CBE7-423E-AC8B-7921D644116F}">
      <dgm:prSet/>
      <dgm:spPr/>
      <dgm:t>
        <a:bodyPr/>
        <a:lstStyle/>
        <a:p>
          <a:endParaRPr lang="ru-RU"/>
        </a:p>
      </dgm:t>
    </dgm:pt>
    <dgm:pt modelId="{6B067A31-1116-4DD3-BB41-D0AF5BF80E83}" type="sibTrans" cxnId="{CEDF30B5-CBE7-423E-AC8B-7921D644116F}">
      <dgm:prSet/>
      <dgm:spPr/>
      <dgm:t>
        <a:bodyPr/>
        <a:lstStyle/>
        <a:p>
          <a:endParaRPr lang="ru-RU"/>
        </a:p>
      </dgm:t>
    </dgm:pt>
    <dgm:pt modelId="{0346E810-D90F-4662-9E44-21D6E6BC0BC7}">
      <dgm:prSet phldrT="[Текст]" custT="1"/>
      <dgm:spPr/>
      <dgm:t>
        <a:bodyPr/>
        <a:lstStyle/>
        <a:p>
          <a:r>
            <a:rPr lang="ru-RU" sz="2800" dirty="0"/>
            <a:t>2020 –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</a:t>
          </a:r>
          <a:r>
            <a:rPr lang="ru-RU" sz="2800" dirty="0"/>
            <a:t>%</a:t>
          </a:r>
        </a:p>
      </dgm:t>
    </dgm:pt>
    <dgm:pt modelId="{01C68AE3-7F87-43F0-BE10-0C58167BF132}" type="parTrans" cxnId="{F109497D-8820-4001-BA37-006527C32C5D}">
      <dgm:prSet/>
      <dgm:spPr/>
      <dgm:t>
        <a:bodyPr/>
        <a:lstStyle/>
        <a:p>
          <a:endParaRPr lang="ru-RU"/>
        </a:p>
      </dgm:t>
    </dgm:pt>
    <dgm:pt modelId="{F2B5BB2D-A7FD-4CE2-AD9C-61A554E33D61}" type="sibTrans" cxnId="{F109497D-8820-4001-BA37-006527C32C5D}">
      <dgm:prSet/>
      <dgm:spPr/>
      <dgm:t>
        <a:bodyPr/>
        <a:lstStyle/>
        <a:p>
          <a:endParaRPr lang="ru-RU"/>
        </a:p>
      </dgm:t>
    </dgm:pt>
    <dgm:pt modelId="{7F96DD38-EF9C-4309-B316-7E60A2A9E228}">
      <dgm:prSet phldrT="[Текст]"/>
      <dgm:spPr/>
      <dgm:t>
        <a:bodyPr/>
        <a:lstStyle/>
        <a:p>
          <a:r>
            <a:rPr lang="ru-RU" dirty="0"/>
            <a:t>доля педагогических работников образовательных организаций,      прошедших      переподготовку      или повышение квалификации по актуальным вопросам повышения   качества   образования   обучающихся   в соответствии с ФГОС ОО, в общей численности педагогических  работников,  работающих  в  данных образовательных организациях </a:t>
          </a:r>
        </a:p>
      </dgm:t>
    </dgm:pt>
    <dgm:pt modelId="{0FF5ED08-E9C7-4EB8-942F-C34197CAD448}" type="parTrans" cxnId="{4C6B054C-C981-4ADE-BB5C-874D5A6DAD92}">
      <dgm:prSet/>
      <dgm:spPr/>
      <dgm:t>
        <a:bodyPr/>
        <a:lstStyle/>
        <a:p>
          <a:endParaRPr lang="ru-RU"/>
        </a:p>
      </dgm:t>
    </dgm:pt>
    <dgm:pt modelId="{E449977F-63BA-403D-B95D-6233C1EDFF93}" type="sibTrans" cxnId="{4C6B054C-C981-4ADE-BB5C-874D5A6DAD92}">
      <dgm:prSet/>
      <dgm:spPr/>
      <dgm:t>
        <a:bodyPr/>
        <a:lstStyle/>
        <a:p>
          <a:endParaRPr lang="ru-RU"/>
        </a:p>
      </dgm:t>
    </dgm:pt>
    <dgm:pt modelId="{1208D976-647B-4BC0-977F-654816BDDE5F}">
      <dgm:prSet phldrT="[Текст]" custT="1"/>
      <dgm:spPr/>
      <dgm:t>
        <a:bodyPr/>
        <a:lstStyle/>
        <a:p>
          <a:r>
            <a:rPr lang="ru-RU" sz="2800" dirty="0"/>
            <a:t>2020  -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</a:t>
          </a:r>
          <a:r>
            <a:rPr lang="ru-RU" sz="2800" dirty="0"/>
            <a:t>%</a:t>
          </a:r>
        </a:p>
      </dgm:t>
    </dgm:pt>
    <dgm:pt modelId="{16E20D90-8948-42B9-A967-7F1E60287840}" type="parTrans" cxnId="{85904D3F-D0E8-4977-8C26-60C44437EC9F}">
      <dgm:prSet/>
      <dgm:spPr/>
      <dgm:t>
        <a:bodyPr/>
        <a:lstStyle/>
        <a:p>
          <a:endParaRPr lang="ru-RU"/>
        </a:p>
      </dgm:t>
    </dgm:pt>
    <dgm:pt modelId="{AAF603BB-1CC0-4149-80CF-60A09A64B2D1}" type="sibTrans" cxnId="{85904D3F-D0E8-4977-8C26-60C44437EC9F}">
      <dgm:prSet/>
      <dgm:spPr/>
      <dgm:t>
        <a:bodyPr/>
        <a:lstStyle/>
        <a:p>
          <a:endParaRPr lang="ru-RU"/>
        </a:p>
      </dgm:t>
    </dgm:pt>
    <dgm:pt modelId="{99487494-831B-4046-8806-4679F87183B1}">
      <dgm:prSet phldrT="[Текст]" custT="1"/>
      <dgm:spPr/>
      <dgm:t>
        <a:bodyPr/>
        <a:lstStyle/>
        <a:p>
          <a:r>
            <a:rPr lang="ru-RU" sz="2800" dirty="0"/>
            <a:t>2021 (план) –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</a:t>
          </a:r>
          <a:r>
            <a:rPr lang="ru-RU" sz="2800" dirty="0"/>
            <a:t>%</a:t>
          </a:r>
        </a:p>
      </dgm:t>
    </dgm:pt>
    <dgm:pt modelId="{FCB72DE1-F668-4387-870C-F400D6C0560C}" type="parTrans" cxnId="{48BFC0AC-F727-4AD1-95CC-CEDDF41EF2E4}">
      <dgm:prSet/>
      <dgm:spPr/>
      <dgm:t>
        <a:bodyPr/>
        <a:lstStyle/>
        <a:p>
          <a:endParaRPr lang="ru-RU"/>
        </a:p>
      </dgm:t>
    </dgm:pt>
    <dgm:pt modelId="{6A31D4AD-A682-4AF7-BB92-EC8B6470277F}" type="sibTrans" cxnId="{48BFC0AC-F727-4AD1-95CC-CEDDF41EF2E4}">
      <dgm:prSet/>
      <dgm:spPr/>
      <dgm:t>
        <a:bodyPr/>
        <a:lstStyle/>
        <a:p>
          <a:endParaRPr lang="ru-RU"/>
        </a:p>
      </dgm:t>
    </dgm:pt>
    <dgm:pt modelId="{2F6CF923-1C6B-4BB9-9473-697072371DE4}">
      <dgm:prSet phldrT="[Текст]" custT="1"/>
      <dgm:spPr/>
      <dgm:t>
        <a:bodyPr/>
        <a:lstStyle/>
        <a:p>
          <a:r>
            <a:rPr lang="ru-RU" sz="2800" dirty="0"/>
            <a:t>2021 (факт) –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107</a:t>
          </a:r>
          <a:r>
            <a:rPr lang="ru-RU" sz="2800" dirty="0"/>
            <a:t>%</a:t>
          </a:r>
        </a:p>
      </dgm:t>
    </dgm:pt>
    <dgm:pt modelId="{3BBB541B-C87A-475C-94EE-DE383F59D66F}" type="parTrans" cxnId="{398CDC45-2379-4C75-ADFF-40FB44C8E35E}">
      <dgm:prSet/>
      <dgm:spPr/>
      <dgm:t>
        <a:bodyPr/>
        <a:lstStyle/>
        <a:p>
          <a:endParaRPr lang="ru-RU"/>
        </a:p>
      </dgm:t>
    </dgm:pt>
    <dgm:pt modelId="{7C025393-FC7E-4568-AAB6-A38F73A541EA}" type="sibTrans" cxnId="{398CDC45-2379-4C75-ADFF-40FB44C8E35E}">
      <dgm:prSet/>
      <dgm:spPr/>
      <dgm:t>
        <a:bodyPr/>
        <a:lstStyle/>
        <a:p>
          <a:endParaRPr lang="ru-RU"/>
        </a:p>
      </dgm:t>
    </dgm:pt>
    <dgm:pt modelId="{A4244ACB-B12F-4467-B369-352F6239E57C}">
      <dgm:prSet phldrT="[Текст]" custT="1"/>
      <dgm:spPr/>
      <dgm:t>
        <a:bodyPr/>
        <a:lstStyle/>
        <a:p>
          <a:r>
            <a:rPr lang="ru-RU" sz="2800" dirty="0"/>
            <a:t>2021 (факт) –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800" dirty="0"/>
            <a:t>%</a:t>
          </a:r>
        </a:p>
      </dgm:t>
    </dgm:pt>
    <dgm:pt modelId="{57656684-96F1-4074-8AC6-E0CD43171BF5}" type="sibTrans" cxnId="{D9E81AEC-190A-4905-9912-16FBCFCC4D63}">
      <dgm:prSet/>
      <dgm:spPr/>
      <dgm:t>
        <a:bodyPr/>
        <a:lstStyle/>
        <a:p>
          <a:endParaRPr lang="ru-RU"/>
        </a:p>
      </dgm:t>
    </dgm:pt>
    <dgm:pt modelId="{9C1D4A0D-E97A-418C-B405-8FEC1FE3B0F2}" type="parTrans" cxnId="{D9E81AEC-190A-4905-9912-16FBCFCC4D63}">
      <dgm:prSet/>
      <dgm:spPr/>
      <dgm:t>
        <a:bodyPr/>
        <a:lstStyle/>
        <a:p>
          <a:endParaRPr lang="ru-RU"/>
        </a:p>
      </dgm:t>
    </dgm:pt>
    <dgm:pt modelId="{9F537450-1B52-4064-87E5-D1D209247E1A}">
      <dgm:prSet phldrT="[Текст]" custT="1"/>
      <dgm:spPr/>
      <dgm:t>
        <a:bodyPr/>
        <a:lstStyle/>
        <a:p>
          <a:r>
            <a:rPr lang="ru-RU" sz="2800" dirty="0"/>
            <a:t>2021(план) – </a:t>
          </a:r>
          <a:r>
            <a: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</a:t>
          </a:r>
          <a:r>
            <a:rPr lang="ru-RU" sz="2800" dirty="0"/>
            <a:t>%</a:t>
          </a:r>
        </a:p>
      </dgm:t>
    </dgm:pt>
    <dgm:pt modelId="{FEE6D24B-DDA9-40CA-9578-DD2AB29780C8}" type="sibTrans" cxnId="{345BAF20-1E83-4D99-B862-2DE6933F4814}">
      <dgm:prSet/>
      <dgm:spPr/>
      <dgm:t>
        <a:bodyPr/>
        <a:lstStyle/>
        <a:p>
          <a:endParaRPr lang="ru-RU"/>
        </a:p>
      </dgm:t>
    </dgm:pt>
    <dgm:pt modelId="{76422988-B9D3-40EB-BFB7-8CB750E90668}" type="parTrans" cxnId="{345BAF20-1E83-4D99-B862-2DE6933F4814}">
      <dgm:prSet/>
      <dgm:spPr/>
      <dgm:t>
        <a:bodyPr/>
        <a:lstStyle/>
        <a:p>
          <a:endParaRPr lang="ru-RU"/>
        </a:p>
      </dgm:t>
    </dgm:pt>
    <dgm:pt modelId="{D1419F0B-7A26-4161-82EB-BD4D32BBC54D}" type="pres">
      <dgm:prSet presAssocID="{42C0F0BF-65CD-4705-8C69-0981A709E7BF}" presName="Name0" presStyleCnt="0">
        <dgm:presLayoutVars>
          <dgm:dir/>
          <dgm:animLvl val="lvl"/>
          <dgm:resizeHandles/>
        </dgm:presLayoutVars>
      </dgm:prSet>
      <dgm:spPr/>
    </dgm:pt>
    <dgm:pt modelId="{AAEADC26-4D31-44F1-A657-B4A859B6BB56}" type="pres">
      <dgm:prSet presAssocID="{02450617-CA1F-4AC9-91DE-0E39677CF74D}" presName="linNode" presStyleCnt="0"/>
      <dgm:spPr/>
    </dgm:pt>
    <dgm:pt modelId="{61A4A1CF-6717-4E02-A095-D678ED591463}" type="pres">
      <dgm:prSet presAssocID="{02450617-CA1F-4AC9-91DE-0E39677CF74D}" presName="parentShp" presStyleLbl="node1" presStyleIdx="0" presStyleCnt="2">
        <dgm:presLayoutVars>
          <dgm:bulletEnabled val="1"/>
        </dgm:presLayoutVars>
      </dgm:prSet>
      <dgm:spPr/>
    </dgm:pt>
    <dgm:pt modelId="{47DA5600-B1EE-4FEB-B196-1772702CC991}" type="pres">
      <dgm:prSet presAssocID="{02450617-CA1F-4AC9-91DE-0E39677CF74D}" presName="childShp" presStyleLbl="bgAccFollowNode1" presStyleIdx="0" presStyleCnt="2">
        <dgm:presLayoutVars>
          <dgm:bulletEnabled val="1"/>
        </dgm:presLayoutVars>
      </dgm:prSet>
      <dgm:spPr/>
    </dgm:pt>
    <dgm:pt modelId="{96819713-C870-4C76-B111-3882CB70C7C0}" type="pres">
      <dgm:prSet presAssocID="{6B067A31-1116-4DD3-BB41-D0AF5BF80E83}" presName="spacing" presStyleCnt="0"/>
      <dgm:spPr/>
    </dgm:pt>
    <dgm:pt modelId="{606FFA76-EAE0-45B5-902A-7952B924F1E3}" type="pres">
      <dgm:prSet presAssocID="{7F96DD38-EF9C-4309-B316-7E60A2A9E228}" presName="linNode" presStyleCnt="0"/>
      <dgm:spPr/>
    </dgm:pt>
    <dgm:pt modelId="{D1F5AABB-4573-438E-A1FE-937894ECF586}" type="pres">
      <dgm:prSet presAssocID="{7F96DD38-EF9C-4309-B316-7E60A2A9E228}" presName="parentShp" presStyleLbl="node1" presStyleIdx="1" presStyleCnt="2">
        <dgm:presLayoutVars>
          <dgm:bulletEnabled val="1"/>
        </dgm:presLayoutVars>
      </dgm:prSet>
      <dgm:spPr/>
    </dgm:pt>
    <dgm:pt modelId="{6202A5CD-4D93-434B-9CB2-26A0668875BE}" type="pres">
      <dgm:prSet presAssocID="{7F96DD38-EF9C-4309-B316-7E60A2A9E22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5BAF20-1E83-4D99-B862-2DE6933F4814}" srcId="{02450617-CA1F-4AC9-91DE-0E39677CF74D}" destId="{9F537450-1B52-4064-87E5-D1D209247E1A}" srcOrd="1" destOrd="0" parTransId="{76422988-B9D3-40EB-BFB7-8CB750E90668}" sibTransId="{FEE6D24B-DDA9-40CA-9578-DD2AB29780C8}"/>
    <dgm:cxn modelId="{85904D3F-D0E8-4977-8C26-60C44437EC9F}" srcId="{7F96DD38-EF9C-4309-B316-7E60A2A9E228}" destId="{1208D976-647B-4BC0-977F-654816BDDE5F}" srcOrd="0" destOrd="0" parTransId="{16E20D90-8948-42B9-A967-7F1E60287840}" sibTransId="{AAF603BB-1CC0-4149-80CF-60A09A64B2D1}"/>
    <dgm:cxn modelId="{376AC165-6FD2-4997-BC6A-46C8A03077D2}" type="presOf" srcId="{99487494-831B-4046-8806-4679F87183B1}" destId="{6202A5CD-4D93-434B-9CB2-26A0668875BE}" srcOrd="0" destOrd="1" presId="urn:microsoft.com/office/officeart/2005/8/layout/vList6"/>
    <dgm:cxn modelId="{398CDC45-2379-4C75-ADFF-40FB44C8E35E}" srcId="{7F96DD38-EF9C-4309-B316-7E60A2A9E228}" destId="{2F6CF923-1C6B-4BB9-9473-697072371DE4}" srcOrd="2" destOrd="0" parTransId="{3BBB541B-C87A-475C-94EE-DE383F59D66F}" sibTransId="{7C025393-FC7E-4568-AAB6-A38F73A541EA}"/>
    <dgm:cxn modelId="{D5D4B049-8E44-4556-B76D-93AD0A504B64}" type="presOf" srcId="{1208D976-647B-4BC0-977F-654816BDDE5F}" destId="{6202A5CD-4D93-434B-9CB2-26A0668875BE}" srcOrd="0" destOrd="0" presId="urn:microsoft.com/office/officeart/2005/8/layout/vList6"/>
    <dgm:cxn modelId="{4C6B054C-C981-4ADE-BB5C-874D5A6DAD92}" srcId="{42C0F0BF-65CD-4705-8C69-0981A709E7BF}" destId="{7F96DD38-EF9C-4309-B316-7E60A2A9E228}" srcOrd="1" destOrd="0" parTransId="{0FF5ED08-E9C7-4EB8-942F-C34197CAD448}" sibTransId="{E449977F-63BA-403D-B95D-6233C1EDFF93}"/>
    <dgm:cxn modelId="{F109497D-8820-4001-BA37-006527C32C5D}" srcId="{02450617-CA1F-4AC9-91DE-0E39677CF74D}" destId="{0346E810-D90F-4662-9E44-21D6E6BC0BC7}" srcOrd="0" destOrd="0" parTransId="{01C68AE3-7F87-43F0-BE10-0C58167BF132}" sibTransId="{F2B5BB2D-A7FD-4CE2-AD9C-61A554E33D61}"/>
    <dgm:cxn modelId="{4D069DA9-9616-4F6A-B942-9597290747B4}" type="presOf" srcId="{2F6CF923-1C6B-4BB9-9473-697072371DE4}" destId="{6202A5CD-4D93-434B-9CB2-26A0668875BE}" srcOrd="0" destOrd="2" presId="urn:microsoft.com/office/officeart/2005/8/layout/vList6"/>
    <dgm:cxn modelId="{48BFC0AC-F727-4AD1-95CC-CEDDF41EF2E4}" srcId="{7F96DD38-EF9C-4309-B316-7E60A2A9E228}" destId="{99487494-831B-4046-8806-4679F87183B1}" srcOrd="1" destOrd="0" parTransId="{FCB72DE1-F668-4387-870C-F400D6C0560C}" sibTransId="{6A31D4AD-A682-4AF7-BB92-EC8B6470277F}"/>
    <dgm:cxn modelId="{352E86B4-291F-4628-8ACB-7A437DAECB9B}" type="presOf" srcId="{7F96DD38-EF9C-4309-B316-7E60A2A9E228}" destId="{D1F5AABB-4573-438E-A1FE-937894ECF586}" srcOrd="0" destOrd="0" presId="urn:microsoft.com/office/officeart/2005/8/layout/vList6"/>
    <dgm:cxn modelId="{CEDF30B5-CBE7-423E-AC8B-7921D644116F}" srcId="{42C0F0BF-65CD-4705-8C69-0981A709E7BF}" destId="{02450617-CA1F-4AC9-91DE-0E39677CF74D}" srcOrd="0" destOrd="0" parTransId="{9034DD54-B366-48DE-BC3F-E98ECFBEB3DE}" sibTransId="{6B067A31-1116-4DD3-BB41-D0AF5BF80E83}"/>
    <dgm:cxn modelId="{F82425B7-B349-4751-B016-B4FA1856FBF9}" type="presOf" srcId="{9F537450-1B52-4064-87E5-D1D209247E1A}" destId="{47DA5600-B1EE-4FEB-B196-1772702CC991}" srcOrd="0" destOrd="1" presId="urn:microsoft.com/office/officeart/2005/8/layout/vList6"/>
    <dgm:cxn modelId="{0BC2D7E1-070E-496D-8A83-F5E6A5A4E166}" type="presOf" srcId="{42C0F0BF-65CD-4705-8C69-0981A709E7BF}" destId="{D1419F0B-7A26-4161-82EB-BD4D32BBC54D}" srcOrd="0" destOrd="0" presId="urn:microsoft.com/office/officeart/2005/8/layout/vList6"/>
    <dgm:cxn modelId="{1E212FE2-ED30-4100-B1F2-F37707566819}" type="presOf" srcId="{A4244ACB-B12F-4467-B369-352F6239E57C}" destId="{47DA5600-B1EE-4FEB-B196-1772702CC991}" srcOrd="0" destOrd="2" presId="urn:microsoft.com/office/officeart/2005/8/layout/vList6"/>
    <dgm:cxn modelId="{C07959E6-EA94-408A-8B17-23CB331340A3}" type="presOf" srcId="{02450617-CA1F-4AC9-91DE-0E39677CF74D}" destId="{61A4A1CF-6717-4E02-A095-D678ED591463}" srcOrd="0" destOrd="0" presId="urn:microsoft.com/office/officeart/2005/8/layout/vList6"/>
    <dgm:cxn modelId="{D9E81AEC-190A-4905-9912-16FBCFCC4D63}" srcId="{02450617-CA1F-4AC9-91DE-0E39677CF74D}" destId="{A4244ACB-B12F-4467-B369-352F6239E57C}" srcOrd="2" destOrd="0" parTransId="{9C1D4A0D-E97A-418C-B405-8FEC1FE3B0F2}" sibTransId="{57656684-96F1-4074-8AC6-E0CD43171BF5}"/>
    <dgm:cxn modelId="{EB3001F7-F78A-404E-8C98-2705E52EB8CF}" type="presOf" srcId="{0346E810-D90F-4662-9E44-21D6E6BC0BC7}" destId="{47DA5600-B1EE-4FEB-B196-1772702CC991}" srcOrd="0" destOrd="0" presId="urn:microsoft.com/office/officeart/2005/8/layout/vList6"/>
    <dgm:cxn modelId="{06F3E42F-3F58-4071-A306-6B1ACC8EF0DD}" type="presParOf" srcId="{D1419F0B-7A26-4161-82EB-BD4D32BBC54D}" destId="{AAEADC26-4D31-44F1-A657-B4A859B6BB56}" srcOrd="0" destOrd="0" presId="urn:microsoft.com/office/officeart/2005/8/layout/vList6"/>
    <dgm:cxn modelId="{E7780672-7487-4322-9BCC-04D5A57BD1DE}" type="presParOf" srcId="{AAEADC26-4D31-44F1-A657-B4A859B6BB56}" destId="{61A4A1CF-6717-4E02-A095-D678ED591463}" srcOrd="0" destOrd="0" presId="urn:microsoft.com/office/officeart/2005/8/layout/vList6"/>
    <dgm:cxn modelId="{35B4E935-D9FF-4665-AE9A-4C8DAF36980F}" type="presParOf" srcId="{AAEADC26-4D31-44F1-A657-B4A859B6BB56}" destId="{47DA5600-B1EE-4FEB-B196-1772702CC991}" srcOrd="1" destOrd="0" presId="urn:microsoft.com/office/officeart/2005/8/layout/vList6"/>
    <dgm:cxn modelId="{9B553A0B-2C4E-48AF-9564-081D878ECB30}" type="presParOf" srcId="{D1419F0B-7A26-4161-82EB-BD4D32BBC54D}" destId="{96819713-C870-4C76-B111-3882CB70C7C0}" srcOrd="1" destOrd="0" presId="urn:microsoft.com/office/officeart/2005/8/layout/vList6"/>
    <dgm:cxn modelId="{C827E77A-1CD9-43F9-93CB-F705E0808809}" type="presParOf" srcId="{D1419F0B-7A26-4161-82EB-BD4D32BBC54D}" destId="{606FFA76-EAE0-45B5-902A-7952B924F1E3}" srcOrd="2" destOrd="0" presId="urn:microsoft.com/office/officeart/2005/8/layout/vList6"/>
    <dgm:cxn modelId="{4C6F9B1B-AF31-4847-B984-3471178E3049}" type="presParOf" srcId="{606FFA76-EAE0-45B5-902A-7952B924F1E3}" destId="{D1F5AABB-4573-438E-A1FE-937894ECF586}" srcOrd="0" destOrd="0" presId="urn:microsoft.com/office/officeart/2005/8/layout/vList6"/>
    <dgm:cxn modelId="{4F1CFA93-AA2D-49DB-9EAD-5187FADF6256}" type="presParOf" srcId="{606FFA76-EAE0-45B5-902A-7952B924F1E3}" destId="{6202A5CD-4D93-434B-9CB2-26A0668875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C0F0BF-65CD-4705-8C69-0981A709E7B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50617-CA1F-4AC9-91DE-0E39677CF74D}">
      <dgm:prSet phldrT="[Текст]"/>
      <dgm:spPr/>
      <dgm:t>
        <a:bodyPr/>
        <a:lstStyle/>
        <a:p>
          <a:r>
            <a:rPr lang="ru-RU" dirty="0"/>
            <a:t>доля   обучающихся   школ,   функционирующих   в неблагоприятных    социальных    условиях,    успешно прошедших  государственную  итоговую  аттестацию,  в общей численности обучающихся из данных школ, прошедших государственную итоговую аттестацию</a:t>
          </a:r>
        </a:p>
      </dgm:t>
    </dgm:pt>
    <dgm:pt modelId="{9034DD54-B366-48DE-BC3F-E98ECFBEB3DE}" type="parTrans" cxnId="{CEDF30B5-CBE7-423E-AC8B-7921D644116F}">
      <dgm:prSet/>
      <dgm:spPr/>
      <dgm:t>
        <a:bodyPr/>
        <a:lstStyle/>
        <a:p>
          <a:endParaRPr lang="ru-RU"/>
        </a:p>
      </dgm:t>
    </dgm:pt>
    <dgm:pt modelId="{6B067A31-1116-4DD3-BB41-D0AF5BF80E83}" type="sibTrans" cxnId="{CEDF30B5-CBE7-423E-AC8B-7921D644116F}">
      <dgm:prSet/>
      <dgm:spPr/>
      <dgm:t>
        <a:bodyPr/>
        <a:lstStyle/>
        <a:p>
          <a:endParaRPr lang="ru-RU"/>
        </a:p>
      </dgm:t>
    </dgm:pt>
    <dgm:pt modelId="{0346E810-D90F-4662-9E44-21D6E6BC0BC7}">
      <dgm:prSet phldrT="[Текст]"/>
      <dgm:spPr/>
      <dgm:t>
        <a:bodyPr/>
        <a:lstStyle/>
        <a:p>
          <a:r>
            <a:rPr lang="ru-RU" dirty="0"/>
            <a:t>2020 – </a:t>
          </a:r>
          <a:r>
            <a: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</a:t>
          </a:r>
          <a:r>
            <a:rPr lang="ru-RU" dirty="0"/>
            <a:t>%</a:t>
          </a:r>
        </a:p>
      </dgm:t>
    </dgm:pt>
    <dgm:pt modelId="{01C68AE3-7F87-43F0-BE10-0C58167BF132}" type="parTrans" cxnId="{F109497D-8820-4001-BA37-006527C32C5D}">
      <dgm:prSet/>
      <dgm:spPr/>
      <dgm:t>
        <a:bodyPr/>
        <a:lstStyle/>
        <a:p>
          <a:endParaRPr lang="ru-RU"/>
        </a:p>
      </dgm:t>
    </dgm:pt>
    <dgm:pt modelId="{F2B5BB2D-A7FD-4CE2-AD9C-61A554E33D61}" type="sibTrans" cxnId="{F109497D-8820-4001-BA37-006527C32C5D}">
      <dgm:prSet/>
      <dgm:spPr/>
      <dgm:t>
        <a:bodyPr/>
        <a:lstStyle/>
        <a:p>
          <a:endParaRPr lang="ru-RU"/>
        </a:p>
      </dgm:t>
    </dgm:pt>
    <dgm:pt modelId="{9F537450-1B52-4064-87E5-D1D209247E1A}">
      <dgm:prSet phldrT="[Текст]"/>
      <dgm:spPr/>
      <dgm:t>
        <a:bodyPr/>
        <a:lstStyle/>
        <a:p>
          <a:r>
            <a:rPr lang="ru-RU" dirty="0"/>
            <a:t>2021(план) – </a:t>
          </a:r>
          <a:r>
            <a: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</a:t>
          </a:r>
          <a:r>
            <a:rPr lang="ru-RU" dirty="0"/>
            <a:t>%</a:t>
          </a:r>
        </a:p>
      </dgm:t>
    </dgm:pt>
    <dgm:pt modelId="{76422988-B9D3-40EB-BFB7-8CB750E90668}" type="parTrans" cxnId="{345BAF20-1E83-4D99-B862-2DE6933F4814}">
      <dgm:prSet/>
      <dgm:spPr/>
      <dgm:t>
        <a:bodyPr/>
        <a:lstStyle/>
        <a:p>
          <a:endParaRPr lang="ru-RU"/>
        </a:p>
      </dgm:t>
    </dgm:pt>
    <dgm:pt modelId="{FEE6D24B-DDA9-40CA-9578-DD2AB29780C8}" type="sibTrans" cxnId="{345BAF20-1E83-4D99-B862-2DE6933F4814}">
      <dgm:prSet/>
      <dgm:spPr/>
      <dgm:t>
        <a:bodyPr/>
        <a:lstStyle/>
        <a:p>
          <a:endParaRPr lang="ru-RU"/>
        </a:p>
      </dgm:t>
    </dgm:pt>
    <dgm:pt modelId="{7F96DD38-EF9C-4309-B316-7E60A2A9E228}">
      <dgm:prSet phldrT="[Текст]"/>
      <dgm:spPr/>
      <dgm:t>
        <a:bodyPr/>
        <a:lstStyle/>
        <a:p>
          <a:r>
            <a:rPr lang="ru-RU" dirty="0"/>
            <a:t>доля ОО, показывающих уровень регионального интегрального показателя образовательной результативности (ОИП) более 36 баллов</a:t>
          </a:r>
        </a:p>
      </dgm:t>
    </dgm:pt>
    <dgm:pt modelId="{0FF5ED08-E9C7-4EB8-942F-C34197CAD448}" type="parTrans" cxnId="{4C6B054C-C981-4ADE-BB5C-874D5A6DAD92}">
      <dgm:prSet/>
      <dgm:spPr/>
      <dgm:t>
        <a:bodyPr/>
        <a:lstStyle/>
        <a:p>
          <a:endParaRPr lang="ru-RU"/>
        </a:p>
      </dgm:t>
    </dgm:pt>
    <dgm:pt modelId="{E449977F-63BA-403D-B95D-6233C1EDFF93}" type="sibTrans" cxnId="{4C6B054C-C981-4ADE-BB5C-874D5A6DAD92}">
      <dgm:prSet/>
      <dgm:spPr/>
      <dgm:t>
        <a:bodyPr/>
        <a:lstStyle/>
        <a:p>
          <a:endParaRPr lang="ru-RU"/>
        </a:p>
      </dgm:t>
    </dgm:pt>
    <dgm:pt modelId="{1208D976-647B-4BC0-977F-654816BDDE5F}">
      <dgm:prSet phldrT="[Текст]"/>
      <dgm:spPr/>
      <dgm:t>
        <a:bodyPr/>
        <a:lstStyle/>
        <a:p>
          <a:r>
            <a:rPr lang="ru-RU" dirty="0"/>
            <a:t>2020  - </a:t>
          </a:r>
          <a:r>
            <a: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ru-RU" dirty="0"/>
            <a:t>%</a:t>
          </a:r>
        </a:p>
      </dgm:t>
    </dgm:pt>
    <dgm:pt modelId="{16E20D90-8948-42B9-A967-7F1E60287840}" type="parTrans" cxnId="{85904D3F-D0E8-4977-8C26-60C44437EC9F}">
      <dgm:prSet/>
      <dgm:spPr/>
      <dgm:t>
        <a:bodyPr/>
        <a:lstStyle/>
        <a:p>
          <a:endParaRPr lang="ru-RU"/>
        </a:p>
      </dgm:t>
    </dgm:pt>
    <dgm:pt modelId="{AAF603BB-1CC0-4149-80CF-60A09A64B2D1}" type="sibTrans" cxnId="{85904D3F-D0E8-4977-8C26-60C44437EC9F}">
      <dgm:prSet/>
      <dgm:spPr/>
      <dgm:t>
        <a:bodyPr/>
        <a:lstStyle/>
        <a:p>
          <a:endParaRPr lang="ru-RU"/>
        </a:p>
      </dgm:t>
    </dgm:pt>
    <dgm:pt modelId="{99487494-831B-4046-8806-4679F87183B1}">
      <dgm:prSet phldrT="[Текст]"/>
      <dgm:spPr/>
      <dgm:t>
        <a:bodyPr/>
        <a:lstStyle/>
        <a:p>
          <a:r>
            <a:rPr lang="ru-RU" dirty="0"/>
            <a:t>2021 (план) – </a:t>
          </a:r>
          <a:r>
            <a: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</a:t>
          </a:r>
          <a:r>
            <a:rPr lang="ru-RU" dirty="0"/>
            <a:t>%</a:t>
          </a:r>
        </a:p>
      </dgm:t>
    </dgm:pt>
    <dgm:pt modelId="{FCB72DE1-F668-4387-870C-F400D6C0560C}" type="parTrans" cxnId="{48BFC0AC-F727-4AD1-95CC-CEDDF41EF2E4}">
      <dgm:prSet/>
      <dgm:spPr/>
      <dgm:t>
        <a:bodyPr/>
        <a:lstStyle/>
        <a:p>
          <a:endParaRPr lang="ru-RU"/>
        </a:p>
      </dgm:t>
    </dgm:pt>
    <dgm:pt modelId="{6A31D4AD-A682-4AF7-BB92-EC8B6470277F}" type="sibTrans" cxnId="{48BFC0AC-F727-4AD1-95CC-CEDDF41EF2E4}">
      <dgm:prSet/>
      <dgm:spPr/>
      <dgm:t>
        <a:bodyPr/>
        <a:lstStyle/>
        <a:p>
          <a:endParaRPr lang="ru-RU"/>
        </a:p>
      </dgm:t>
    </dgm:pt>
    <dgm:pt modelId="{A4244ACB-B12F-4467-B369-352F6239E57C}">
      <dgm:prSet phldrT="[Текст]"/>
      <dgm:spPr/>
      <dgm:t>
        <a:bodyPr/>
        <a:lstStyle/>
        <a:p>
          <a:r>
            <a:rPr lang="ru-RU" dirty="0"/>
            <a:t>2021 (факт) – </a:t>
          </a:r>
          <a:r>
            <a:rPr lang="ru-RU" dirty="0">
              <a:solidFill>
                <a:srgbClr val="C00000"/>
              </a:solidFill>
            </a:rPr>
            <a:t>100</a:t>
          </a:r>
          <a:r>
            <a:rPr lang="ru-RU" dirty="0"/>
            <a:t>%</a:t>
          </a:r>
        </a:p>
      </dgm:t>
    </dgm:pt>
    <dgm:pt modelId="{9C1D4A0D-E97A-418C-B405-8FEC1FE3B0F2}" type="parTrans" cxnId="{D9E81AEC-190A-4905-9912-16FBCFCC4D63}">
      <dgm:prSet/>
      <dgm:spPr/>
      <dgm:t>
        <a:bodyPr/>
        <a:lstStyle/>
        <a:p>
          <a:endParaRPr lang="ru-RU"/>
        </a:p>
      </dgm:t>
    </dgm:pt>
    <dgm:pt modelId="{57656684-96F1-4074-8AC6-E0CD43171BF5}" type="sibTrans" cxnId="{D9E81AEC-190A-4905-9912-16FBCFCC4D63}">
      <dgm:prSet/>
      <dgm:spPr/>
      <dgm:t>
        <a:bodyPr/>
        <a:lstStyle/>
        <a:p>
          <a:endParaRPr lang="ru-RU"/>
        </a:p>
      </dgm:t>
    </dgm:pt>
    <dgm:pt modelId="{2F6CF923-1C6B-4BB9-9473-697072371DE4}">
      <dgm:prSet phldrT="[Текст]"/>
      <dgm:spPr/>
      <dgm:t>
        <a:bodyPr/>
        <a:lstStyle/>
        <a:p>
          <a:r>
            <a:rPr lang="ru-RU" dirty="0"/>
            <a:t>2021 (факт) - </a:t>
          </a:r>
          <a:r>
            <a: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3BBB541B-C87A-475C-94EE-DE383F59D66F}" type="parTrans" cxnId="{398CDC45-2379-4C75-ADFF-40FB44C8E35E}">
      <dgm:prSet/>
      <dgm:spPr/>
      <dgm:t>
        <a:bodyPr/>
        <a:lstStyle/>
        <a:p>
          <a:endParaRPr lang="ru-RU"/>
        </a:p>
      </dgm:t>
    </dgm:pt>
    <dgm:pt modelId="{7C025393-FC7E-4568-AAB6-A38F73A541EA}" type="sibTrans" cxnId="{398CDC45-2379-4C75-ADFF-40FB44C8E35E}">
      <dgm:prSet/>
      <dgm:spPr/>
      <dgm:t>
        <a:bodyPr/>
        <a:lstStyle/>
        <a:p>
          <a:endParaRPr lang="ru-RU"/>
        </a:p>
      </dgm:t>
    </dgm:pt>
    <dgm:pt modelId="{D1419F0B-7A26-4161-82EB-BD4D32BBC54D}" type="pres">
      <dgm:prSet presAssocID="{42C0F0BF-65CD-4705-8C69-0981A709E7BF}" presName="Name0" presStyleCnt="0">
        <dgm:presLayoutVars>
          <dgm:dir/>
          <dgm:animLvl val="lvl"/>
          <dgm:resizeHandles/>
        </dgm:presLayoutVars>
      </dgm:prSet>
      <dgm:spPr/>
    </dgm:pt>
    <dgm:pt modelId="{AAEADC26-4D31-44F1-A657-B4A859B6BB56}" type="pres">
      <dgm:prSet presAssocID="{02450617-CA1F-4AC9-91DE-0E39677CF74D}" presName="linNode" presStyleCnt="0"/>
      <dgm:spPr/>
    </dgm:pt>
    <dgm:pt modelId="{61A4A1CF-6717-4E02-A095-D678ED591463}" type="pres">
      <dgm:prSet presAssocID="{02450617-CA1F-4AC9-91DE-0E39677CF74D}" presName="parentShp" presStyleLbl="node1" presStyleIdx="0" presStyleCnt="2">
        <dgm:presLayoutVars>
          <dgm:bulletEnabled val="1"/>
        </dgm:presLayoutVars>
      </dgm:prSet>
      <dgm:spPr/>
    </dgm:pt>
    <dgm:pt modelId="{47DA5600-B1EE-4FEB-B196-1772702CC991}" type="pres">
      <dgm:prSet presAssocID="{02450617-CA1F-4AC9-91DE-0E39677CF74D}" presName="childShp" presStyleLbl="bgAccFollowNode1" presStyleIdx="0" presStyleCnt="2">
        <dgm:presLayoutVars>
          <dgm:bulletEnabled val="1"/>
        </dgm:presLayoutVars>
      </dgm:prSet>
      <dgm:spPr/>
    </dgm:pt>
    <dgm:pt modelId="{96819713-C870-4C76-B111-3882CB70C7C0}" type="pres">
      <dgm:prSet presAssocID="{6B067A31-1116-4DD3-BB41-D0AF5BF80E83}" presName="spacing" presStyleCnt="0"/>
      <dgm:spPr/>
    </dgm:pt>
    <dgm:pt modelId="{606FFA76-EAE0-45B5-902A-7952B924F1E3}" type="pres">
      <dgm:prSet presAssocID="{7F96DD38-EF9C-4309-B316-7E60A2A9E228}" presName="linNode" presStyleCnt="0"/>
      <dgm:spPr/>
    </dgm:pt>
    <dgm:pt modelId="{D1F5AABB-4573-438E-A1FE-937894ECF586}" type="pres">
      <dgm:prSet presAssocID="{7F96DD38-EF9C-4309-B316-7E60A2A9E228}" presName="parentShp" presStyleLbl="node1" presStyleIdx="1" presStyleCnt="2">
        <dgm:presLayoutVars>
          <dgm:bulletEnabled val="1"/>
        </dgm:presLayoutVars>
      </dgm:prSet>
      <dgm:spPr/>
    </dgm:pt>
    <dgm:pt modelId="{6202A5CD-4D93-434B-9CB2-26A0668875BE}" type="pres">
      <dgm:prSet presAssocID="{7F96DD38-EF9C-4309-B316-7E60A2A9E228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5BAF20-1E83-4D99-B862-2DE6933F4814}" srcId="{02450617-CA1F-4AC9-91DE-0E39677CF74D}" destId="{9F537450-1B52-4064-87E5-D1D209247E1A}" srcOrd="1" destOrd="0" parTransId="{76422988-B9D3-40EB-BFB7-8CB750E90668}" sibTransId="{FEE6D24B-DDA9-40CA-9578-DD2AB29780C8}"/>
    <dgm:cxn modelId="{85904D3F-D0E8-4977-8C26-60C44437EC9F}" srcId="{7F96DD38-EF9C-4309-B316-7E60A2A9E228}" destId="{1208D976-647B-4BC0-977F-654816BDDE5F}" srcOrd="0" destOrd="0" parTransId="{16E20D90-8948-42B9-A967-7F1E60287840}" sibTransId="{AAF603BB-1CC0-4149-80CF-60A09A64B2D1}"/>
    <dgm:cxn modelId="{376AC165-6FD2-4997-BC6A-46C8A03077D2}" type="presOf" srcId="{99487494-831B-4046-8806-4679F87183B1}" destId="{6202A5CD-4D93-434B-9CB2-26A0668875BE}" srcOrd="0" destOrd="1" presId="urn:microsoft.com/office/officeart/2005/8/layout/vList6"/>
    <dgm:cxn modelId="{398CDC45-2379-4C75-ADFF-40FB44C8E35E}" srcId="{7F96DD38-EF9C-4309-B316-7E60A2A9E228}" destId="{2F6CF923-1C6B-4BB9-9473-697072371DE4}" srcOrd="2" destOrd="0" parTransId="{3BBB541B-C87A-475C-94EE-DE383F59D66F}" sibTransId="{7C025393-FC7E-4568-AAB6-A38F73A541EA}"/>
    <dgm:cxn modelId="{D5D4B049-8E44-4556-B76D-93AD0A504B64}" type="presOf" srcId="{1208D976-647B-4BC0-977F-654816BDDE5F}" destId="{6202A5CD-4D93-434B-9CB2-26A0668875BE}" srcOrd="0" destOrd="0" presId="urn:microsoft.com/office/officeart/2005/8/layout/vList6"/>
    <dgm:cxn modelId="{4C6B054C-C981-4ADE-BB5C-874D5A6DAD92}" srcId="{42C0F0BF-65CD-4705-8C69-0981A709E7BF}" destId="{7F96DD38-EF9C-4309-B316-7E60A2A9E228}" srcOrd="1" destOrd="0" parTransId="{0FF5ED08-E9C7-4EB8-942F-C34197CAD448}" sibTransId="{E449977F-63BA-403D-B95D-6233C1EDFF93}"/>
    <dgm:cxn modelId="{F109497D-8820-4001-BA37-006527C32C5D}" srcId="{02450617-CA1F-4AC9-91DE-0E39677CF74D}" destId="{0346E810-D90F-4662-9E44-21D6E6BC0BC7}" srcOrd="0" destOrd="0" parTransId="{01C68AE3-7F87-43F0-BE10-0C58167BF132}" sibTransId="{F2B5BB2D-A7FD-4CE2-AD9C-61A554E33D61}"/>
    <dgm:cxn modelId="{4D069DA9-9616-4F6A-B942-9597290747B4}" type="presOf" srcId="{2F6CF923-1C6B-4BB9-9473-697072371DE4}" destId="{6202A5CD-4D93-434B-9CB2-26A0668875BE}" srcOrd="0" destOrd="2" presId="urn:microsoft.com/office/officeart/2005/8/layout/vList6"/>
    <dgm:cxn modelId="{48BFC0AC-F727-4AD1-95CC-CEDDF41EF2E4}" srcId="{7F96DD38-EF9C-4309-B316-7E60A2A9E228}" destId="{99487494-831B-4046-8806-4679F87183B1}" srcOrd="1" destOrd="0" parTransId="{FCB72DE1-F668-4387-870C-F400D6C0560C}" sibTransId="{6A31D4AD-A682-4AF7-BB92-EC8B6470277F}"/>
    <dgm:cxn modelId="{352E86B4-291F-4628-8ACB-7A437DAECB9B}" type="presOf" srcId="{7F96DD38-EF9C-4309-B316-7E60A2A9E228}" destId="{D1F5AABB-4573-438E-A1FE-937894ECF586}" srcOrd="0" destOrd="0" presId="urn:microsoft.com/office/officeart/2005/8/layout/vList6"/>
    <dgm:cxn modelId="{CEDF30B5-CBE7-423E-AC8B-7921D644116F}" srcId="{42C0F0BF-65CD-4705-8C69-0981A709E7BF}" destId="{02450617-CA1F-4AC9-91DE-0E39677CF74D}" srcOrd="0" destOrd="0" parTransId="{9034DD54-B366-48DE-BC3F-E98ECFBEB3DE}" sibTransId="{6B067A31-1116-4DD3-BB41-D0AF5BF80E83}"/>
    <dgm:cxn modelId="{F82425B7-B349-4751-B016-B4FA1856FBF9}" type="presOf" srcId="{9F537450-1B52-4064-87E5-D1D209247E1A}" destId="{47DA5600-B1EE-4FEB-B196-1772702CC991}" srcOrd="0" destOrd="1" presId="urn:microsoft.com/office/officeart/2005/8/layout/vList6"/>
    <dgm:cxn modelId="{0BC2D7E1-070E-496D-8A83-F5E6A5A4E166}" type="presOf" srcId="{42C0F0BF-65CD-4705-8C69-0981A709E7BF}" destId="{D1419F0B-7A26-4161-82EB-BD4D32BBC54D}" srcOrd="0" destOrd="0" presId="urn:microsoft.com/office/officeart/2005/8/layout/vList6"/>
    <dgm:cxn modelId="{1E212FE2-ED30-4100-B1F2-F37707566819}" type="presOf" srcId="{A4244ACB-B12F-4467-B369-352F6239E57C}" destId="{47DA5600-B1EE-4FEB-B196-1772702CC991}" srcOrd="0" destOrd="2" presId="urn:microsoft.com/office/officeart/2005/8/layout/vList6"/>
    <dgm:cxn modelId="{C07959E6-EA94-408A-8B17-23CB331340A3}" type="presOf" srcId="{02450617-CA1F-4AC9-91DE-0E39677CF74D}" destId="{61A4A1CF-6717-4E02-A095-D678ED591463}" srcOrd="0" destOrd="0" presId="urn:microsoft.com/office/officeart/2005/8/layout/vList6"/>
    <dgm:cxn modelId="{D9E81AEC-190A-4905-9912-16FBCFCC4D63}" srcId="{02450617-CA1F-4AC9-91DE-0E39677CF74D}" destId="{A4244ACB-B12F-4467-B369-352F6239E57C}" srcOrd="2" destOrd="0" parTransId="{9C1D4A0D-E97A-418C-B405-8FEC1FE3B0F2}" sibTransId="{57656684-96F1-4074-8AC6-E0CD43171BF5}"/>
    <dgm:cxn modelId="{EB3001F7-F78A-404E-8C98-2705E52EB8CF}" type="presOf" srcId="{0346E810-D90F-4662-9E44-21D6E6BC0BC7}" destId="{47DA5600-B1EE-4FEB-B196-1772702CC991}" srcOrd="0" destOrd="0" presId="urn:microsoft.com/office/officeart/2005/8/layout/vList6"/>
    <dgm:cxn modelId="{06F3E42F-3F58-4071-A306-6B1ACC8EF0DD}" type="presParOf" srcId="{D1419F0B-7A26-4161-82EB-BD4D32BBC54D}" destId="{AAEADC26-4D31-44F1-A657-B4A859B6BB56}" srcOrd="0" destOrd="0" presId="urn:microsoft.com/office/officeart/2005/8/layout/vList6"/>
    <dgm:cxn modelId="{E7780672-7487-4322-9BCC-04D5A57BD1DE}" type="presParOf" srcId="{AAEADC26-4D31-44F1-A657-B4A859B6BB56}" destId="{61A4A1CF-6717-4E02-A095-D678ED591463}" srcOrd="0" destOrd="0" presId="urn:microsoft.com/office/officeart/2005/8/layout/vList6"/>
    <dgm:cxn modelId="{35B4E935-D9FF-4665-AE9A-4C8DAF36980F}" type="presParOf" srcId="{AAEADC26-4D31-44F1-A657-B4A859B6BB56}" destId="{47DA5600-B1EE-4FEB-B196-1772702CC991}" srcOrd="1" destOrd="0" presId="urn:microsoft.com/office/officeart/2005/8/layout/vList6"/>
    <dgm:cxn modelId="{9B553A0B-2C4E-48AF-9564-081D878ECB30}" type="presParOf" srcId="{D1419F0B-7A26-4161-82EB-BD4D32BBC54D}" destId="{96819713-C870-4C76-B111-3882CB70C7C0}" srcOrd="1" destOrd="0" presId="urn:microsoft.com/office/officeart/2005/8/layout/vList6"/>
    <dgm:cxn modelId="{C827E77A-1CD9-43F9-93CB-F705E0808809}" type="presParOf" srcId="{D1419F0B-7A26-4161-82EB-BD4D32BBC54D}" destId="{606FFA76-EAE0-45B5-902A-7952B924F1E3}" srcOrd="2" destOrd="0" presId="urn:microsoft.com/office/officeart/2005/8/layout/vList6"/>
    <dgm:cxn modelId="{4C6F9B1B-AF31-4847-B984-3471178E3049}" type="presParOf" srcId="{606FFA76-EAE0-45B5-902A-7952B924F1E3}" destId="{D1F5AABB-4573-438E-A1FE-937894ECF586}" srcOrd="0" destOrd="0" presId="urn:microsoft.com/office/officeart/2005/8/layout/vList6"/>
    <dgm:cxn modelId="{4F1CFA93-AA2D-49DB-9EAD-5187FADF6256}" type="presParOf" srcId="{606FFA76-EAE0-45B5-902A-7952B924F1E3}" destId="{6202A5CD-4D93-434B-9CB2-26A0668875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B2B63-A803-47C7-B6E4-5BDE9FD736B3}">
      <dsp:nvSpPr>
        <dsp:cNvPr id="0" name=""/>
        <dsp:cNvSpPr/>
      </dsp:nvSpPr>
      <dsp:spPr>
        <a:xfrm>
          <a:off x="1150769" y="0"/>
          <a:ext cx="1522594" cy="8458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ВЕГО: 17</a:t>
          </a:r>
        </a:p>
      </dsp:txBody>
      <dsp:txXfrm>
        <a:off x="1175544" y="24775"/>
        <a:ext cx="1473044" cy="796335"/>
      </dsp:txXfrm>
    </dsp:sp>
    <dsp:sp modelId="{00543C57-06B5-427A-9233-FCDEC709D801}">
      <dsp:nvSpPr>
        <dsp:cNvPr id="0" name=""/>
        <dsp:cNvSpPr/>
      </dsp:nvSpPr>
      <dsp:spPr>
        <a:xfrm>
          <a:off x="3350072" y="0"/>
          <a:ext cx="1522594" cy="8458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ШНОР/ШНСУ на поддержке 10</a:t>
          </a:r>
        </a:p>
      </dsp:txBody>
      <dsp:txXfrm>
        <a:off x="3374847" y="24775"/>
        <a:ext cx="1473044" cy="796335"/>
      </dsp:txXfrm>
    </dsp:sp>
    <dsp:sp modelId="{7FA16B67-F5CE-4A22-AED8-F5B7C52D84B3}">
      <dsp:nvSpPr>
        <dsp:cNvPr id="0" name=""/>
        <dsp:cNvSpPr/>
      </dsp:nvSpPr>
      <dsp:spPr>
        <a:xfrm>
          <a:off x="2694510" y="3595013"/>
          <a:ext cx="634414" cy="634414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FF3B2-06B7-4A71-8BAE-A29408051E56}">
      <dsp:nvSpPr>
        <dsp:cNvPr id="0" name=""/>
        <dsp:cNvSpPr/>
      </dsp:nvSpPr>
      <dsp:spPr>
        <a:xfrm rot="21360000">
          <a:off x="1107894" y="3323160"/>
          <a:ext cx="3807647" cy="26625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001E9-A4F3-474E-A591-D7ACEB5D0B7A}">
      <dsp:nvSpPr>
        <dsp:cNvPr id="0" name=""/>
        <dsp:cNvSpPr/>
      </dsp:nvSpPr>
      <dsp:spPr>
        <a:xfrm rot="21360000">
          <a:off x="1110164" y="2657453"/>
          <a:ext cx="1519215" cy="7077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в обеих группах - 6 </a:t>
          </a:r>
        </a:p>
      </dsp:txBody>
      <dsp:txXfrm>
        <a:off x="1144716" y="2692005"/>
        <a:ext cx="1450111" cy="638695"/>
      </dsp:txXfrm>
    </dsp:sp>
    <dsp:sp modelId="{1FE3829E-8E52-436C-A278-E68D02145BE9}">
      <dsp:nvSpPr>
        <dsp:cNvPr id="0" name=""/>
        <dsp:cNvSpPr/>
      </dsp:nvSpPr>
      <dsp:spPr>
        <a:xfrm rot="21360000">
          <a:off x="1055182" y="1896156"/>
          <a:ext cx="1519215" cy="7077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ИСБШ ниже 50 – 13 школ</a:t>
          </a:r>
        </a:p>
      </dsp:txBody>
      <dsp:txXfrm>
        <a:off x="1089734" y="1930708"/>
        <a:ext cx="1450111" cy="638695"/>
      </dsp:txXfrm>
    </dsp:sp>
    <dsp:sp modelId="{A81E896B-7269-4FDE-B04C-C1C0395B5AAA}">
      <dsp:nvSpPr>
        <dsp:cNvPr id="0" name=""/>
        <dsp:cNvSpPr/>
      </dsp:nvSpPr>
      <dsp:spPr>
        <a:xfrm rot="21360000">
          <a:off x="1000199" y="1151776"/>
          <a:ext cx="1519215" cy="7077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ОИП ниже 36 -7 школ</a:t>
          </a:r>
        </a:p>
      </dsp:txBody>
      <dsp:txXfrm>
        <a:off x="1034751" y="1186328"/>
        <a:ext cx="1450111" cy="638695"/>
      </dsp:txXfrm>
    </dsp:sp>
    <dsp:sp modelId="{94932752-A5D3-4F8F-BEC0-48D08600012C}">
      <dsp:nvSpPr>
        <dsp:cNvPr id="0" name=""/>
        <dsp:cNvSpPr/>
      </dsp:nvSpPr>
      <dsp:spPr>
        <a:xfrm rot="21360000">
          <a:off x="3288320" y="2505193"/>
          <a:ext cx="1519215" cy="7077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ШНСУ - 4</a:t>
          </a:r>
        </a:p>
      </dsp:txBody>
      <dsp:txXfrm>
        <a:off x="3322872" y="2539745"/>
        <a:ext cx="1450111" cy="638695"/>
      </dsp:txXfrm>
    </dsp:sp>
    <dsp:sp modelId="{52497ED8-B138-4E36-AC7E-F51A93E8AC42}">
      <dsp:nvSpPr>
        <dsp:cNvPr id="0" name=""/>
        <dsp:cNvSpPr/>
      </dsp:nvSpPr>
      <dsp:spPr>
        <a:xfrm rot="21360000">
          <a:off x="3233337" y="1743896"/>
          <a:ext cx="1519215" cy="7077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ШНОР - 6</a:t>
          </a:r>
        </a:p>
      </dsp:txBody>
      <dsp:txXfrm>
        <a:off x="3267889" y="1778448"/>
        <a:ext cx="1450111" cy="638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600-B1EE-4FEB-B196-1772702CC991}">
      <dsp:nvSpPr>
        <dsp:cNvPr id="0" name=""/>
        <dsp:cNvSpPr/>
      </dsp:nvSpPr>
      <dsp:spPr>
        <a:xfrm>
          <a:off x="3191550" y="607"/>
          <a:ext cx="4787325" cy="2367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2020 –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</a:t>
          </a:r>
          <a:r>
            <a:rPr lang="ru-RU" sz="2800" kern="1200" dirty="0"/>
            <a:t>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2021(план) –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</a:t>
          </a:r>
          <a:r>
            <a:rPr lang="ru-RU" sz="2800" kern="1200" dirty="0"/>
            <a:t>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2021 (факт) –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ru-RU" sz="2800" kern="1200" dirty="0"/>
            <a:t>%</a:t>
          </a:r>
        </a:p>
      </dsp:txBody>
      <dsp:txXfrm>
        <a:off x="3191550" y="296539"/>
        <a:ext cx="3899529" cy="1775591"/>
      </dsp:txXfrm>
    </dsp:sp>
    <dsp:sp modelId="{61A4A1CF-6717-4E02-A095-D678ED591463}">
      <dsp:nvSpPr>
        <dsp:cNvPr id="0" name=""/>
        <dsp:cNvSpPr/>
      </dsp:nvSpPr>
      <dsp:spPr>
        <a:xfrm>
          <a:off x="0" y="607"/>
          <a:ext cx="3191550" cy="2367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доля школ с низкими результатами обучения и школ, функционирующих  в  неблагоприятных  социальных условиях,   в  которых   обеспечены  условия  равного доступа     к     получению     качественного     общего образования каждого ребенка независимо от места жительства,   социального   статуса   и   материального положения  семей,  в  том  числе  с   использованием дистанционных образовательных технологий, в общем количестве таких организаций</a:t>
          </a:r>
        </a:p>
      </dsp:txBody>
      <dsp:txXfrm>
        <a:off x="115570" y="116177"/>
        <a:ext cx="2960410" cy="2136315"/>
      </dsp:txXfrm>
    </dsp:sp>
    <dsp:sp modelId="{6202A5CD-4D93-434B-9CB2-26A0668875BE}">
      <dsp:nvSpPr>
        <dsp:cNvPr id="0" name=""/>
        <dsp:cNvSpPr/>
      </dsp:nvSpPr>
      <dsp:spPr>
        <a:xfrm>
          <a:off x="3191550" y="2604808"/>
          <a:ext cx="4787325" cy="2367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2020  -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</a:t>
          </a:r>
          <a:r>
            <a:rPr lang="ru-RU" sz="2800" kern="1200" dirty="0"/>
            <a:t>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2021 (план) –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</a:t>
          </a:r>
          <a:r>
            <a:rPr lang="ru-RU" sz="2800" kern="1200" dirty="0"/>
            <a:t>%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2021 (факт) – </a:t>
          </a:r>
          <a:r>
            <a:rPr lang="ru-RU" sz="2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107</a:t>
          </a:r>
          <a:r>
            <a:rPr lang="ru-RU" sz="2800" kern="1200" dirty="0"/>
            <a:t>%</a:t>
          </a:r>
        </a:p>
      </dsp:txBody>
      <dsp:txXfrm>
        <a:off x="3191550" y="2900740"/>
        <a:ext cx="3899529" cy="1775591"/>
      </dsp:txXfrm>
    </dsp:sp>
    <dsp:sp modelId="{D1F5AABB-4573-438E-A1FE-937894ECF586}">
      <dsp:nvSpPr>
        <dsp:cNvPr id="0" name=""/>
        <dsp:cNvSpPr/>
      </dsp:nvSpPr>
      <dsp:spPr>
        <a:xfrm>
          <a:off x="0" y="2604808"/>
          <a:ext cx="3191550" cy="2367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доля педагогических работников образовательных организаций,      прошедших      переподготовку      или повышение квалификации по актуальным вопросам повышения   качества   образования   обучающихся   в соответствии с ФГОС ОО, в общей численности педагогических  работников,  работающих  в  данных образовательных организациях </a:t>
          </a:r>
        </a:p>
      </dsp:txBody>
      <dsp:txXfrm>
        <a:off x="115570" y="2720378"/>
        <a:ext cx="2960410" cy="2136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5600-B1EE-4FEB-B196-1772702CC991}">
      <dsp:nvSpPr>
        <dsp:cNvPr id="0" name=""/>
        <dsp:cNvSpPr/>
      </dsp:nvSpPr>
      <dsp:spPr>
        <a:xfrm>
          <a:off x="3161254" y="558"/>
          <a:ext cx="4741881" cy="21775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2020 – </a:t>
          </a:r>
          <a:r>
            <a:rPr lang="ru-RU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</a:t>
          </a:r>
          <a:r>
            <a:rPr lang="ru-RU" sz="3400" kern="1200" dirty="0"/>
            <a:t>%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2021(план) – </a:t>
          </a:r>
          <a:r>
            <a:rPr lang="ru-RU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</a:t>
          </a:r>
          <a:r>
            <a:rPr lang="ru-RU" sz="3400" kern="1200" dirty="0"/>
            <a:t>%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2021 (факт) – </a:t>
          </a:r>
          <a:r>
            <a:rPr lang="ru-RU" sz="3400" kern="1200" dirty="0">
              <a:solidFill>
                <a:srgbClr val="C00000"/>
              </a:solidFill>
            </a:rPr>
            <a:t>100</a:t>
          </a:r>
          <a:r>
            <a:rPr lang="ru-RU" sz="3400" kern="1200" dirty="0"/>
            <a:t>%</a:t>
          </a:r>
        </a:p>
      </dsp:txBody>
      <dsp:txXfrm>
        <a:off x="3161254" y="272755"/>
        <a:ext cx="3925289" cy="1633184"/>
      </dsp:txXfrm>
    </dsp:sp>
    <dsp:sp modelId="{61A4A1CF-6717-4E02-A095-D678ED591463}">
      <dsp:nvSpPr>
        <dsp:cNvPr id="0" name=""/>
        <dsp:cNvSpPr/>
      </dsp:nvSpPr>
      <dsp:spPr>
        <a:xfrm>
          <a:off x="0" y="558"/>
          <a:ext cx="3161254" cy="217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доля   обучающихся   школ,   функционирующих   в неблагоприятных    социальных    условиях,    успешно прошедших  государственную  итоговую  аттестацию,  в общей численности обучающихся из данных школ, прошедших государственную итоговую аттестацию</a:t>
          </a:r>
        </a:p>
      </dsp:txBody>
      <dsp:txXfrm>
        <a:off x="106301" y="106859"/>
        <a:ext cx="2948652" cy="1964976"/>
      </dsp:txXfrm>
    </dsp:sp>
    <dsp:sp modelId="{6202A5CD-4D93-434B-9CB2-26A0668875BE}">
      <dsp:nvSpPr>
        <dsp:cNvPr id="0" name=""/>
        <dsp:cNvSpPr/>
      </dsp:nvSpPr>
      <dsp:spPr>
        <a:xfrm>
          <a:off x="3161254" y="2395894"/>
          <a:ext cx="4741881" cy="21775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2020  - </a:t>
          </a:r>
          <a:r>
            <a:rPr lang="ru-RU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ru-RU" sz="3400" kern="1200" dirty="0"/>
            <a:t>%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2021 (план) – </a:t>
          </a:r>
          <a:r>
            <a:rPr lang="ru-RU" sz="3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</a:t>
          </a:r>
          <a:r>
            <a:rPr lang="ru-RU" sz="3400" kern="1200" dirty="0"/>
            <a:t>%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400" kern="1200" dirty="0"/>
            <a:t>2021 (факт) - </a:t>
          </a:r>
          <a:r>
            <a:rPr lang="ru-RU" sz="3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3161254" y="2668091"/>
        <a:ext cx="3925289" cy="1633184"/>
      </dsp:txXfrm>
    </dsp:sp>
    <dsp:sp modelId="{D1F5AABB-4573-438E-A1FE-937894ECF586}">
      <dsp:nvSpPr>
        <dsp:cNvPr id="0" name=""/>
        <dsp:cNvSpPr/>
      </dsp:nvSpPr>
      <dsp:spPr>
        <a:xfrm>
          <a:off x="0" y="2395894"/>
          <a:ext cx="3161254" cy="217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доля ОО, показывающих уровень регионального интегрального показателя образовательной результативности (ОИП) более 36 баллов</a:t>
          </a:r>
        </a:p>
      </dsp:txBody>
      <dsp:txXfrm>
        <a:off x="106301" y="2502195"/>
        <a:ext cx="2948652" cy="196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0EEC-BD7A-425C-8EE9-4E60FEB446CD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9A87-967A-4EC6-A321-85564CBB0B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8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11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В результате анализа, проведенного ГУ ЯО «Центр оценки и контроля качества образования по состоянию на июнь 2020 года из 24 школ Ростовского МР 7 школ имеют общий интегральный показатель ниже 36, индекс социального благополучия школы ниже 50 у 13 школ. 6 школ имеют оба показателя ниже обозначенных значений. В соответствии с перечнем, утвержденным департаментом образования ЯО 20.03.2020 6 школ были определены как ШНОР и 4-ШНСУ, всего 10 школ, что составляет 42% от общего количества. В муниципалитете была разработана и утверждена муниципальная программа поддержки ШНОР и ШНСУ, цель которой: повышение качества образования в ШНОР и ШНСУ, преодоление разрыва в образовательных возможностях и достижениях детей, обусловленных социально-экономическими характеристиками их семей, за счет повышения педагогического и ресурсного потенциала школ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целью обеспечения равного доступа к     получению     качественного     общего образования каждого ребенка независимо от места жительства,   социального   статуса   и   материального положения  семей,  в  том  числе  с   использованием дистанционных образовательных технологий в 2020-2021г.г. в 100% образовательных организаций, отнесенных к ШНОР и ШНСУ были проведены текущие ремонты в рамках МП «Развитие образования в Ростовском МР» на сумму 6521, 86 </a:t>
            </a:r>
            <a:r>
              <a:rPr lang="ru-RU" dirty="0" err="1"/>
              <a:t>тыс.руб</a:t>
            </a:r>
            <a:r>
              <a:rPr lang="ru-RU" dirty="0"/>
              <a:t>.; в рамках губернаторского проекта «Решаем вместе»  ремонтные работы проведены в МОУ </a:t>
            </a:r>
            <a:r>
              <a:rPr lang="ru-RU" dirty="0" err="1"/>
              <a:t>Скнятиновской</a:t>
            </a:r>
            <a:r>
              <a:rPr lang="ru-RU" dirty="0"/>
              <a:t> ООШ, МОУ «Школа </a:t>
            </a:r>
            <a:r>
              <a:rPr lang="ru-RU" dirty="0" err="1"/>
              <a:t>им.Е.Родионова</a:t>
            </a:r>
            <a:r>
              <a:rPr lang="ru-RU" dirty="0"/>
              <a:t>», МОУ </a:t>
            </a:r>
            <a:r>
              <a:rPr lang="ru-RU" dirty="0" err="1"/>
              <a:t>Кладовицкой</a:t>
            </a:r>
            <a:r>
              <a:rPr lang="ru-RU" dirty="0"/>
              <a:t> ООШ, МОУ СОШ №2 </a:t>
            </a:r>
            <a:r>
              <a:rPr lang="ru-RU" dirty="0" err="1"/>
              <a:t>г.Ростова</a:t>
            </a:r>
            <a:r>
              <a:rPr lang="ru-RU" dirty="0"/>
              <a:t> – 40% ОО; в 2021 году на базе МОУ «Школа </a:t>
            </a:r>
            <a:r>
              <a:rPr lang="ru-RU" dirty="0" err="1"/>
              <a:t>им.Е.Родионова</a:t>
            </a:r>
            <a:r>
              <a:rPr lang="ru-RU" dirty="0"/>
              <a:t>» и МОУ </a:t>
            </a:r>
            <a:r>
              <a:rPr lang="ru-RU" dirty="0" err="1"/>
              <a:t>Угодичской</a:t>
            </a:r>
            <a:r>
              <a:rPr lang="ru-RU" dirty="0"/>
              <a:t> ООШ создаются Центры естественно-научной и технологической направленностей «Точка роста» - 20% ОО. Таким образом, улучшены условия обучения и материальная база образовательных учреждений.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 второму целевому показателю мы превысили плановую цифру. Только в 2020-2021 учебном году в МОУ Марковской ООШ и МОУ </a:t>
            </a:r>
            <a:r>
              <a:rPr lang="ru-RU" dirty="0" err="1"/>
              <a:t>Чепоровской</a:t>
            </a:r>
            <a:r>
              <a:rPr lang="ru-RU" dirty="0"/>
              <a:t> ООШ курсы прошли по 7 педагогов, в МОУ </a:t>
            </a:r>
            <a:r>
              <a:rPr lang="ru-RU" dirty="0" err="1"/>
              <a:t>Кладовицкой</a:t>
            </a:r>
            <a:r>
              <a:rPr lang="ru-RU" dirty="0"/>
              <a:t> ООШ – 8, в МОУ </a:t>
            </a:r>
            <a:r>
              <a:rPr lang="ru-RU" dirty="0" err="1"/>
              <a:t>Скнятиновской</a:t>
            </a:r>
            <a:r>
              <a:rPr lang="ru-RU" dirty="0"/>
              <a:t>  и МОУ </a:t>
            </a:r>
            <a:r>
              <a:rPr lang="ru-RU" dirty="0" err="1"/>
              <a:t>Угодичской</a:t>
            </a:r>
            <a:r>
              <a:rPr lang="ru-RU" dirty="0"/>
              <a:t> ООШ по 5 человек.  Наиболее тяжелой продолжает оставаться ситуация в МОУ </a:t>
            </a:r>
            <a:r>
              <a:rPr lang="ru-RU" dirty="0" err="1"/>
              <a:t>Карьерской</a:t>
            </a:r>
            <a:r>
              <a:rPr lang="ru-RU" dirty="0"/>
              <a:t> ООШ: из 10 педагогов только 2 в 2021г. прошли КПК. В целом в текущем учебном году прирост педагогов, прошедших КПК составил 29%.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В  2019-2020 учебном году из-за сложной санитарно-эпидемиологической обстановки ОГЭ в 9 классах  не состоялся, ЕГЭ сдавали обучающиеся только МОУ «Школа </a:t>
            </a:r>
            <a:r>
              <a:rPr lang="ru-RU" dirty="0" err="1"/>
              <a:t>им.Е.Родионова</a:t>
            </a:r>
            <a:r>
              <a:rPr lang="ru-RU" dirty="0"/>
              <a:t>». Справились 100% выпускников.  </a:t>
            </a:r>
          </a:p>
          <a:p>
            <a:r>
              <a:rPr lang="ru-RU" dirty="0"/>
              <a:t>Последний показатель на настоящий момент не определен ГУ ЯО ЦО и ККО..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7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Хотелось бы обратить внимание на отдельные результаты: в течение года с администрациями школ в период школьных каникул управлением образования было проведено 3 собеседование  по итогам успеваемости за каждую четверть: из таблиц видно, что 100% успеваемость – осталась в 2 школах: </a:t>
            </a:r>
            <a:r>
              <a:rPr lang="ru-RU" dirty="0" err="1"/>
              <a:t>Чепоровской</a:t>
            </a:r>
            <a:r>
              <a:rPr lang="ru-RU" dirty="0"/>
              <a:t> и </a:t>
            </a:r>
            <a:r>
              <a:rPr lang="ru-RU" dirty="0" err="1"/>
              <a:t>Карьерской</a:t>
            </a:r>
            <a:r>
              <a:rPr lang="ru-RU" dirty="0"/>
              <a:t> – 20%, Школе </a:t>
            </a:r>
            <a:r>
              <a:rPr lang="ru-RU" dirty="0" err="1"/>
              <a:t>им.Е.Родионова</a:t>
            </a:r>
            <a:r>
              <a:rPr lang="ru-RU" dirty="0"/>
              <a:t> и </a:t>
            </a:r>
            <a:r>
              <a:rPr lang="ru-RU" dirty="0" err="1"/>
              <a:t>Угодичской</a:t>
            </a:r>
            <a:r>
              <a:rPr lang="ru-RU" dirty="0"/>
              <a:t> школе удалось сохранить показатели в течение года; в 4-х школах % успеваемости увеличился, причем в 2-х из них до 100%: Васильковская школа и </a:t>
            </a:r>
            <a:r>
              <a:rPr lang="ru-RU" dirty="0" err="1"/>
              <a:t>Кладовицкая</a:t>
            </a:r>
            <a:r>
              <a:rPr lang="ru-RU" dirty="0"/>
              <a:t> школа. 2 школы: </a:t>
            </a:r>
            <a:r>
              <a:rPr lang="ru-RU" dirty="0" err="1"/>
              <a:t>Скнятиновскя</a:t>
            </a:r>
            <a:r>
              <a:rPr lang="ru-RU" dirty="0"/>
              <a:t> и Марковская ухудшили свои показатели. Т.е. в целом ситуация по успеваемости неплохая: 80% школ стабильно и лучше. Увеличить % качества обучения удалось 8 школам – 80%.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2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прошлом году при написании программы, делая анализ текущей ситуации, мы отмечали, что школы, относящиеся к ШНОР и ШНСУ практически не участвуют в олимпиадах. В 2020-2021 учебном году 4 школы приняли участие в малой областной олимпиаде, две из них имеют победителей и призеров. В муниципальном этапе всероссийской олимпиады школьников учащиеся МОУ Васильковской ООШ заняли 3 призовых места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4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Как показал рейтинг образовательных организаций – участников регионального проекта поддержки ШНОР и ШНСУ все 10 школ Ростовского МР поднялись в рейтинге ОО ЯО от 8 до 99 позиций, все школы находятся в зеленой зоне. Это одно из подтверждений того, что программы и школьная и муниципальная работают.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9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Tx/>
              <a:buChar char="-"/>
            </a:pPr>
            <a:r>
              <a:rPr lang="ru-RU" dirty="0"/>
              <a:t>присвоение статуса МИП/МРЦ было учтено при определении показателей эффективности деятельности руководителей ОУ, позволило осуществлять материальную их поддержку;</a:t>
            </a:r>
          </a:p>
          <a:p>
            <a:pPr marL="0" indent="0" algn="just">
              <a:buFontTx/>
              <a:buNone/>
            </a:pPr>
            <a:r>
              <a:rPr lang="ru-RU" dirty="0"/>
              <a:t>Из проблем я бы отметила только одну – санитарно-эпидемиологическая ситуация не позволила осуществить все задуманное в полном объеме.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CD0A8-6B8B-4E85-AC2E-6B374D80F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9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7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0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5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9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24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A1DC-C663-450C-A57E-1D49D40D280F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0DE0-20FC-4E93-B641-D2453BC04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3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13E886-B50F-4CFE-86AF-D8BC9FE48101}"/>
              </a:ext>
            </a:extLst>
          </p:cNvPr>
          <p:cNvSpPr/>
          <p:nvPr/>
        </p:nvSpPr>
        <p:spPr>
          <a:xfrm>
            <a:off x="0" y="2"/>
            <a:ext cx="9144000" cy="607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Управление образования администрации Ростовского муниципального района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4845"/>
            <a:ext cx="9144000" cy="206269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поддержки 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8259" y="4756273"/>
            <a:ext cx="8725741" cy="953763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Т.Н. Орлова, заместитель начальника управления образования</a:t>
            </a:r>
          </a:p>
        </p:txBody>
      </p:sp>
      <p:pic>
        <p:nvPicPr>
          <p:cNvPr id="7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D0D6F47A-BC93-4F8F-9EE2-FE0A240F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953" y="917226"/>
            <a:ext cx="750099" cy="934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49A165-3A62-4386-9E08-766DD1C18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6" b="34274"/>
          <a:stretch/>
        </p:blipFill>
        <p:spPr>
          <a:xfrm>
            <a:off x="0" y="5575914"/>
            <a:ext cx="9144000" cy="1282086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C4CAF-5E7C-4683-8258-D801233695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6" b="34274"/>
          <a:stretch/>
        </p:blipFill>
        <p:spPr>
          <a:xfrm>
            <a:off x="0" y="5575914"/>
            <a:ext cx="9144000" cy="128208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FCD8FA-1EEB-4468-8647-A81C312F231B}"/>
              </a:ext>
            </a:extLst>
          </p:cNvPr>
          <p:cNvSpPr/>
          <p:nvPr/>
        </p:nvSpPr>
        <p:spPr>
          <a:xfrm>
            <a:off x="531021" y="2628122"/>
            <a:ext cx="8081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365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4B88ED-5CC2-466D-B06D-52ACB562F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42" y="1978693"/>
            <a:ext cx="1924665" cy="115479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(июнь 2020 г. )</a:t>
            </a: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FD3E1E8-43AF-4DC6-943B-047C8F113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893188"/>
              </p:ext>
            </p:extLst>
          </p:nvPr>
        </p:nvGraphicFramePr>
        <p:xfrm>
          <a:off x="-950976" y="1118529"/>
          <a:ext cx="6023436" cy="4229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728C73-E845-49AB-BE9C-E5615DB63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28735"/>
              </p:ext>
            </p:extLst>
          </p:nvPr>
        </p:nvGraphicFramePr>
        <p:xfrm>
          <a:off x="4374569" y="1533742"/>
          <a:ext cx="4540831" cy="31995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20591">
                  <a:extLst>
                    <a:ext uri="{9D8B030D-6E8A-4147-A177-3AD203B41FA5}">
                      <a16:colId xmlns:a16="http://schemas.microsoft.com/office/drawing/2014/main" val="2838726356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538918636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836551575"/>
                    </a:ext>
                  </a:extLst>
                </a:gridCol>
              </a:tblGrid>
              <a:tr h="816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Georgia" panose="02040502050405020303" pitchFamily="18" charset="0"/>
                        </a:rPr>
                        <a:t>Наименование образовательной организации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Georgia" panose="02040502050405020303" pitchFamily="18" charset="0"/>
                        </a:rPr>
                        <a:t>Общий интегральный показатель (ШНОР)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Georgia" panose="02040502050405020303" pitchFamily="18" charset="0"/>
                        </a:rPr>
                        <a:t>Индекс социального благополучия школы (ШНСУ)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vert="vert270" anchor="ctr"/>
                </a:tc>
                <a:extLst>
                  <a:ext uri="{0D108BD9-81ED-4DB2-BD59-A6C34878D82A}">
                    <a16:rowId xmlns:a16="http://schemas.microsoft.com/office/drawing/2014/main" val="780760271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Скнятиновская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44,33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43,26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2994583755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Угодичская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41,74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43,00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1641765624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Марковская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Georgia" panose="02040502050405020303" pitchFamily="18" charset="0"/>
                        </a:rPr>
                        <a:t>40,94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40,93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1613793559"/>
                  </a:ext>
                </a:extLst>
              </a:tr>
              <a:tr h="37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"Школа имени Евгения Родионова"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Georgia" panose="02040502050405020303" pitchFamily="18" charset="0"/>
                        </a:rPr>
                        <a:t>35,92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52,10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4049949147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Татищевская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32,97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43,14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695694924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Чепоровская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32,44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43,34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2230529735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Кладовицкая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32,29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41,64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65555637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Васильковская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23,47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41,61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518306127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Карьерская</a:t>
                      </a:r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 ООШ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21,27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41,46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1616083384"/>
                  </a:ext>
                </a:extLst>
              </a:tr>
              <a:tr h="19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Georgia" panose="02040502050405020303" pitchFamily="18" charset="0"/>
                        </a:rPr>
                        <a:t>МОУ  СОШ N 2 </a:t>
                      </a:r>
                      <a:r>
                        <a:rPr lang="ru-RU" sz="1400" u="none" strike="noStrike" dirty="0" err="1">
                          <a:effectLst/>
                          <a:latin typeface="Georgia" panose="02040502050405020303" pitchFamily="18" charset="0"/>
                        </a:rPr>
                        <a:t>г.Ростова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16,12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46,33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3629" marR="3629" marT="3629" marB="0" anchor="ctr"/>
                </a:tc>
                <a:extLst>
                  <a:ext uri="{0D108BD9-81ED-4DB2-BD59-A6C34878D82A}">
                    <a16:rowId xmlns:a16="http://schemas.microsoft.com/office/drawing/2014/main" val="3404830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8780E5-825C-466B-A022-C4013EB5B59E}"/>
              </a:ext>
            </a:extLst>
          </p:cNvPr>
          <p:cNvSpPr txBox="1"/>
          <p:nvPr/>
        </p:nvSpPr>
        <p:spPr>
          <a:xfrm>
            <a:off x="4813086" y="1027412"/>
            <a:ext cx="393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Перечень ШНОР/ШНСУ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A593BE-1A8D-4A6B-9130-4E8747A23D9C}"/>
              </a:ext>
            </a:extLst>
          </p:cNvPr>
          <p:cNvSpPr/>
          <p:nvPr/>
        </p:nvSpPr>
        <p:spPr>
          <a:xfrm>
            <a:off x="108306" y="5235194"/>
            <a:ext cx="9035694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1000"/>
              </a:spcAft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Стратегическая цель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latin typeface="Georgia" panose="02040502050405020303" pitchFamily="18" charset="0"/>
              </a:rPr>
              <a:t>повышение качества образования  в ШНОР и ШНСУ, преодоление разрыва в образовательных возможностях и достижениях детей,  обусловленных  социально-экономическими характеристиками их семей, за счёт повышения педагогического и ресурсного потенциала школ</a:t>
            </a:r>
          </a:p>
        </p:txBody>
      </p:sp>
    </p:spTree>
    <p:extLst>
      <p:ext uri="{BB962C8B-B14F-4D97-AF65-F5344CB8AC3E}">
        <p14:creationId xmlns:p14="http://schemas.microsoft.com/office/powerpoint/2010/main" val="3379608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EFB0C6-C147-4E93-912F-FD19F31F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1400" y="2842231"/>
            <a:ext cx="2932600" cy="2176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Целевые показатели)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123B7099-FE36-45E3-A980-C1DA41E0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62693A-E22F-45C0-B433-AFE25FFE86F5}"/>
              </a:ext>
            </a:extLst>
          </p:cNvPr>
          <p:cNvSpPr/>
          <p:nvPr/>
        </p:nvSpPr>
        <p:spPr>
          <a:xfrm>
            <a:off x="1691640" y="5461000"/>
            <a:ext cx="2706624" cy="510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40F6CD2-BDBC-47A0-A12A-0A1B1763C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39497"/>
              </p:ext>
            </p:extLst>
          </p:nvPr>
        </p:nvGraphicFramePr>
        <p:xfrm>
          <a:off x="457201" y="1177206"/>
          <a:ext cx="7978876" cy="497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5506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64B20-53DC-4FC2-8151-EA5F412BA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0" y="937094"/>
            <a:ext cx="2234146" cy="1658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Целевые показатели)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123B7099-FE36-45E3-A980-C1DA41E0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62693A-E22F-45C0-B433-AFE25FFE86F5}"/>
              </a:ext>
            </a:extLst>
          </p:cNvPr>
          <p:cNvSpPr/>
          <p:nvPr/>
        </p:nvSpPr>
        <p:spPr>
          <a:xfrm>
            <a:off x="1691640" y="5461000"/>
            <a:ext cx="2706624" cy="510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40F6CD2-BDBC-47A0-A12A-0A1B1763C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504835"/>
              </p:ext>
            </p:extLst>
          </p:nvPr>
        </p:nvGraphicFramePr>
        <p:xfrm>
          <a:off x="749808" y="2203682"/>
          <a:ext cx="7903136" cy="457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075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55176A-CC15-48C2-9714-3C4722CB4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21753" r="29363" b="10758"/>
          <a:stretch/>
        </p:blipFill>
        <p:spPr>
          <a:xfrm>
            <a:off x="-18020" y="3337870"/>
            <a:ext cx="1307754" cy="123060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успеваемости за 2020 - 2021 учебный год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6E2FEBF-8C8F-44B6-8696-C5D093547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48716"/>
              </p:ext>
            </p:extLst>
          </p:nvPr>
        </p:nvGraphicFramePr>
        <p:xfrm>
          <a:off x="1188855" y="1525387"/>
          <a:ext cx="1948688" cy="2193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688">
                  <a:extLst>
                    <a:ext uri="{9D8B030D-6E8A-4147-A177-3AD203B41FA5}">
                      <a16:colId xmlns:a16="http://schemas.microsoft.com/office/drawing/2014/main" val="1656216949"/>
                    </a:ext>
                  </a:extLst>
                </a:gridCol>
              </a:tblGrid>
              <a:tr h="196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5468500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СОШ №2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3468601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Школа им. Е. Родионова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5537813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Васильковская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78554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Карьерская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970735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Кладовицкая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6146083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Марковская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167816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Скнятиновская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231476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Татищевская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61795"/>
                  </a:ext>
                </a:extLst>
              </a:tr>
              <a:tr h="196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Угодичская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939150"/>
                  </a:ext>
                </a:extLst>
              </a:tr>
              <a:tr h="219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Чепоровская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54158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38226A-2088-477C-ACBB-674DBC168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34749"/>
              </p:ext>
            </p:extLst>
          </p:nvPr>
        </p:nvGraphicFramePr>
        <p:xfrm>
          <a:off x="3196995" y="1240169"/>
          <a:ext cx="5668263" cy="2478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356">
                  <a:extLst>
                    <a:ext uri="{9D8B030D-6E8A-4147-A177-3AD203B41FA5}">
                      <a16:colId xmlns:a16="http://schemas.microsoft.com/office/drawing/2014/main" val="3892962772"/>
                    </a:ext>
                  </a:extLst>
                </a:gridCol>
                <a:gridCol w="472356">
                  <a:extLst>
                    <a:ext uri="{9D8B030D-6E8A-4147-A177-3AD203B41FA5}">
                      <a16:colId xmlns:a16="http://schemas.microsoft.com/office/drawing/2014/main" val="3174712776"/>
                    </a:ext>
                  </a:extLst>
                </a:gridCol>
                <a:gridCol w="621520">
                  <a:extLst>
                    <a:ext uri="{9D8B030D-6E8A-4147-A177-3AD203B41FA5}">
                      <a16:colId xmlns:a16="http://schemas.microsoft.com/office/drawing/2014/main" val="3142676524"/>
                    </a:ext>
                  </a:extLst>
                </a:gridCol>
                <a:gridCol w="559368">
                  <a:extLst>
                    <a:ext uri="{9D8B030D-6E8A-4147-A177-3AD203B41FA5}">
                      <a16:colId xmlns:a16="http://schemas.microsoft.com/office/drawing/2014/main" val="3555061443"/>
                    </a:ext>
                  </a:extLst>
                </a:gridCol>
                <a:gridCol w="459923">
                  <a:extLst>
                    <a:ext uri="{9D8B030D-6E8A-4147-A177-3AD203B41FA5}">
                      <a16:colId xmlns:a16="http://schemas.microsoft.com/office/drawing/2014/main" val="1375793991"/>
                    </a:ext>
                  </a:extLst>
                </a:gridCol>
                <a:gridCol w="584229">
                  <a:extLst>
                    <a:ext uri="{9D8B030D-6E8A-4147-A177-3AD203B41FA5}">
                      <a16:colId xmlns:a16="http://schemas.microsoft.com/office/drawing/2014/main" val="2695895237"/>
                    </a:ext>
                  </a:extLst>
                </a:gridCol>
                <a:gridCol w="546937">
                  <a:extLst>
                    <a:ext uri="{9D8B030D-6E8A-4147-A177-3AD203B41FA5}">
                      <a16:colId xmlns:a16="http://schemas.microsoft.com/office/drawing/2014/main" val="528539133"/>
                    </a:ext>
                  </a:extLst>
                </a:gridCol>
                <a:gridCol w="596659">
                  <a:extLst>
                    <a:ext uri="{9D8B030D-6E8A-4147-A177-3AD203B41FA5}">
                      <a16:colId xmlns:a16="http://schemas.microsoft.com/office/drawing/2014/main" val="584634256"/>
                    </a:ext>
                  </a:extLst>
                </a:gridCol>
                <a:gridCol w="671242">
                  <a:extLst>
                    <a:ext uri="{9D8B030D-6E8A-4147-A177-3AD203B41FA5}">
                      <a16:colId xmlns:a16="http://schemas.microsoft.com/office/drawing/2014/main" val="3358909679"/>
                    </a:ext>
                  </a:extLst>
                </a:gridCol>
                <a:gridCol w="683673">
                  <a:extLst>
                    <a:ext uri="{9D8B030D-6E8A-4147-A177-3AD203B41FA5}">
                      <a16:colId xmlns:a16="http://schemas.microsoft.com/office/drawing/2014/main" val="1099159620"/>
                    </a:ext>
                  </a:extLst>
                </a:gridCol>
              </a:tblGrid>
              <a:tr h="19120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% качества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739305"/>
                  </a:ext>
                </a:extLst>
              </a:tr>
              <a:tr h="19120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94718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10-11кл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5284779"/>
                  </a:ext>
                </a:extLst>
              </a:tr>
              <a:tr h="127251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17,6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23,5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1541763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55,3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35,4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58,2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30,769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64,2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3676349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66,7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76,5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9560645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43,8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71,4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6563346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61,8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70,6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71,9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42,1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60,8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395661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21,1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27,6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983796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25,0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401990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24,1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27,6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31,7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38,5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33,3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1872135"/>
                  </a:ext>
                </a:extLst>
              </a:tr>
              <a:tr h="19120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45,8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46,8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66,7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44,7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9861359"/>
                  </a:ext>
                </a:extLst>
              </a:tr>
              <a:tr h="213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46,2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33,3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947739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ED4C09F0-97F6-4ECA-932F-65172808D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92720"/>
              </p:ext>
            </p:extLst>
          </p:nvPr>
        </p:nvGraphicFramePr>
        <p:xfrm>
          <a:off x="1257451" y="4568475"/>
          <a:ext cx="1939544" cy="2098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544">
                  <a:extLst>
                    <a:ext uri="{9D8B030D-6E8A-4147-A177-3AD203B41FA5}">
                      <a16:colId xmlns:a16="http://schemas.microsoft.com/office/drawing/2014/main" val="2975782225"/>
                    </a:ext>
                  </a:extLst>
                </a:gridCol>
              </a:tblGrid>
              <a:tr h="18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6555844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СОШ №2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3720152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Школа им. Е. Родионова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8264331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Васильковская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9986194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Карьерская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300935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Кладовицкая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7067228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Марковская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221848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Скнятиновская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5672298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Татищевская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7773451"/>
                  </a:ext>
                </a:extLst>
              </a:tr>
              <a:tr h="1887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</a:rPr>
                        <a:t>Угодичская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054186"/>
                  </a:ext>
                </a:extLst>
              </a:tr>
              <a:tr h="210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 err="1">
                          <a:effectLst/>
                        </a:rPr>
                        <a:t>Чепоровская</a:t>
                      </a:r>
                      <a:r>
                        <a:rPr lang="ru-RU" sz="1000" u="none" strike="noStrike" dirty="0">
                          <a:effectLst/>
                        </a:rPr>
                        <a:t> ООШ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98861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E969B05-B38E-4ABB-9A4A-BB58DB968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8696"/>
              </p:ext>
            </p:extLst>
          </p:nvPr>
        </p:nvGraphicFramePr>
        <p:xfrm>
          <a:off x="2995824" y="4022088"/>
          <a:ext cx="5869434" cy="2666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419">
                  <a:extLst>
                    <a:ext uri="{9D8B030D-6E8A-4147-A177-3AD203B41FA5}">
                      <a16:colId xmlns:a16="http://schemas.microsoft.com/office/drawing/2014/main" val="3149180149"/>
                    </a:ext>
                  </a:extLst>
                </a:gridCol>
                <a:gridCol w="571361">
                  <a:extLst>
                    <a:ext uri="{9D8B030D-6E8A-4147-A177-3AD203B41FA5}">
                      <a16:colId xmlns:a16="http://schemas.microsoft.com/office/drawing/2014/main" val="2836801815"/>
                    </a:ext>
                  </a:extLst>
                </a:gridCol>
                <a:gridCol w="532405">
                  <a:extLst>
                    <a:ext uri="{9D8B030D-6E8A-4147-A177-3AD203B41FA5}">
                      <a16:colId xmlns:a16="http://schemas.microsoft.com/office/drawing/2014/main" val="3325051243"/>
                    </a:ext>
                  </a:extLst>
                </a:gridCol>
                <a:gridCol w="610317">
                  <a:extLst>
                    <a:ext uri="{9D8B030D-6E8A-4147-A177-3AD203B41FA5}">
                      <a16:colId xmlns:a16="http://schemas.microsoft.com/office/drawing/2014/main" val="1895410100"/>
                    </a:ext>
                  </a:extLst>
                </a:gridCol>
                <a:gridCol w="727187">
                  <a:extLst>
                    <a:ext uri="{9D8B030D-6E8A-4147-A177-3AD203B41FA5}">
                      <a16:colId xmlns:a16="http://schemas.microsoft.com/office/drawing/2014/main" val="3928276674"/>
                    </a:ext>
                  </a:extLst>
                </a:gridCol>
                <a:gridCol w="558375">
                  <a:extLst>
                    <a:ext uri="{9D8B030D-6E8A-4147-A177-3AD203B41FA5}">
                      <a16:colId xmlns:a16="http://schemas.microsoft.com/office/drawing/2014/main" val="425177692"/>
                    </a:ext>
                  </a:extLst>
                </a:gridCol>
                <a:gridCol w="584346">
                  <a:extLst>
                    <a:ext uri="{9D8B030D-6E8A-4147-A177-3AD203B41FA5}">
                      <a16:colId xmlns:a16="http://schemas.microsoft.com/office/drawing/2014/main" val="1988929095"/>
                    </a:ext>
                  </a:extLst>
                </a:gridCol>
                <a:gridCol w="610317">
                  <a:extLst>
                    <a:ext uri="{9D8B030D-6E8A-4147-A177-3AD203B41FA5}">
                      <a16:colId xmlns:a16="http://schemas.microsoft.com/office/drawing/2014/main" val="3785952883"/>
                    </a:ext>
                  </a:extLst>
                </a:gridCol>
                <a:gridCol w="636288">
                  <a:extLst>
                    <a:ext uri="{9D8B030D-6E8A-4147-A177-3AD203B41FA5}">
                      <a16:colId xmlns:a16="http://schemas.microsoft.com/office/drawing/2014/main" val="4123410606"/>
                    </a:ext>
                  </a:extLst>
                </a:gridCol>
                <a:gridCol w="519419">
                  <a:extLst>
                    <a:ext uri="{9D8B030D-6E8A-4147-A177-3AD203B41FA5}">
                      <a16:colId xmlns:a16="http://schemas.microsoft.com/office/drawing/2014/main" val="73808039"/>
                    </a:ext>
                  </a:extLst>
                </a:gridCol>
              </a:tblGrid>
              <a:tr h="189697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% успеваемости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172467"/>
                  </a:ext>
                </a:extLst>
              </a:tr>
              <a:tr h="1896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1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четверть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493908"/>
                  </a:ext>
                </a:extLst>
              </a:tr>
              <a:tr h="368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10-11кл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1-4кл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5-9кл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всего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1664256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97,2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96,18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96,5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97,1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95,4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97,7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0786232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97,9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0108565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94,44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97,4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1884575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314040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94,74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97,1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96,2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408015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89,5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92,9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100062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75,0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87,5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64941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95,1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95,1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95,2</a:t>
                      </a:r>
                      <a:endParaRPr lang="ru-RU" sz="10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025967"/>
                  </a:ext>
                </a:extLst>
              </a:tr>
              <a:tr h="189697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93,33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98,4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98,4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997841"/>
                  </a:ext>
                </a:extLst>
              </a:tr>
              <a:tr h="212014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896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99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123B7099-FE36-45E3-A980-C1DA41E0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62693A-E22F-45C0-B433-AFE25FFE86F5}"/>
              </a:ext>
            </a:extLst>
          </p:cNvPr>
          <p:cNvSpPr/>
          <p:nvPr/>
        </p:nvSpPr>
        <p:spPr>
          <a:xfrm>
            <a:off x="1691640" y="5461000"/>
            <a:ext cx="2706624" cy="510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4BACDCE-6019-4120-9020-BE485A46E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14614"/>
              </p:ext>
            </p:extLst>
          </p:nvPr>
        </p:nvGraphicFramePr>
        <p:xfrm>
          <a:off x="218867" y="885121"/>
          <a:ext cx="7907495" cy="482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C7DE37-A1D9-4A74-AF45-057A604CD95A}"/>
              </a:ext>
            </a:extLst>
          </p:cNvPr>
          <p:cNvSpPr txBox="1"/>
          <p:nvPr/>
        </p:nvSpPr>
        <p:spPr>
          <a:xfrm>
            <a:off x="457200" y="5971032"/>
            <a:ext cx="8465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Всероссийская олимпиада школьников/муниципальный этап: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МОУ Васильковская ООШ </a:t>
            </a:r>
            <a:r>
              <a:rPr lang="ru-RU" dirty="0">
                <a:latin typeface="Georgia" panose="02040502050405020303" pitchFamily="18" charset="0"/>
              </a:rPr>
              <a:t>–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dirty="0">
                <a:latin typeface="Georgia" panose="02040502050405020303" pitchFamily="18" charset="0"/>
              </a:rPr>
              <a:t> призовых места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6505B2-DB70-467C-80D2-733B975E3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0" y="1197033"/>
            <a:ext cx="2283542" cy="12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055E1-1370-49C3-8967-69A70F5D6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01" y="4514162"/>
            <a:ext cx="3138704" cy="234383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 Ярославской области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B0BA6DF-B1D5-4A38-9EFE-C5A0C7CA1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45517"/>
              </p:ext>
            </p:extLst>
          </p:nvPr>
        </p:nvGraphicFramePr>
        <p:xfrm>
          <a:off x="265472" y="1161356"/>
          <a:ext cx="7219281" cy="4807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7919">
                  <a:extLst>
                    <a:ext uri="{9D8B030D-6E8A-4147-A177-3AD203B41FA5}">
                      <a16:colId xmlns:a16="http://schemas.microsoft.com/office/drawing/2014/main" val="3548510868"/>
                    </a:ext>
                  </a:extLst>
                </a:gridCol>
                <a:gridCol w="873365">
                  <a:extLst>
                    <a:ext uri="{9D8B030D-6E8A-4147-A177-3AD203B41FA5}">
                      <a16:colId xmlns:a16="http://schemas.microsoft.com/office/drawing/2014/main" val="1830791830"/>
                    </a:ext>
                  </a:extLst>
                </a:gridCol>
                <a:gridCol w="1129766">
                  <a:extLst>
                    <a:ext uri="{9D8B030D-6E8A-4147-A177-3AD203B41FA5}">
                      <a16:colId xmlns:a16="http://schemas.microsoft.com/office/drawing/2014/main" val="4213759627"/>
                    </a:ext>
                  </a:extLst>
                </a:gridCol>
                <a:gridCol w="2708231">
                  <a:extLst>
                    <a:ext uri="{9D8B030D-6E8A-4147-A177-3AD203B41FA5}">
                      <a16:colId xmlns:a16="http://schemas.microsoft.com/office/drawing/2014/main" val="3987030810"/>
                    </a:ext>
                  </a:extLst>
                </a:gridCol>
              </a:tblGrid>
              <a:tr h="273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ноябрь 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февраль 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2900258434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"Школа имени Евгения Родионова"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3291040306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Татищевская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1142305495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Чепоровская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1473906053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Кладовицкая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4221190283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Васильковская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1485424149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СОШ N 2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г.Ростова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210519862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2330144449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Угодичская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2750927126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Скнятиновская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3536884324"/>
                  </a:ext>
                </a:extLst>
              </a:tr>
              <a:tr h="407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Марковская ООШ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19↑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5" marR="6775" marT="6775" marB="6775" anchor="ctr"/>
                </a:tc>
                <a:extLst>
                  <a:ext uri="{0D108BD9-81ED-4DB2-BD59-A6C34878D82A}">
                    <a16:rowId xmlns:a16="http://schemas.microsoft.com/office/drawing/2014/main" val="229995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4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3531DA-05EB-4DA5-B845-41D69DCB2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35" y="885121"/>
            <a:ext cx="1867172" cy="14970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AF71D2-88DB-40F2-9C0F-B3A7E6B9E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3" b="29108"/>
          <a:stretch/>
        </p:blipFill>
        <p:spPr>
          <a:xfrm>
            <a:off x="2721277" y="937095"/>
            <a:ext cx="3207575" cy="77371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73197-A13E-41D4-8692-D255FA51B335}"/>
              </a:ext>
            </a:extLst>
          </p:cNvPr>
          <p:cNvSpPr txBox="1"/>
          <p:nvPr/>
        </p:nvSpPr>
        <p:spPr>
          <a:xfrm>
            <a:off x="69813" y="1858513"/>
            <a:ext cx="89483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присвоение школам-участникам РП поддержки ШНОР и ШНСУ в РМР статуса муниципальной инновационной площадки; школам-партнерам – муниципальных ресурсных центров;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назначение руководителем команды тьюторов руководителя методического центра, заместителя директора по УВР, учителя высшей квалификационной категории;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сильная команда тьюторов, состоящая из заместителей директоров по УВР,  учителей высшей квалификационной категории;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разовая доплата тьюторам по итогам года в размере базового оклада;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периодический контроль со стороны управления образования: собеседования с административными командами, контроль учебной деятельности, участия в олимпиадах, сбор и анализ отчетов о выполнении школьных программ перехода в эффективный режим работы;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8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48942D-A8AE-404A-BEE6-B5C5D86D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7093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ШНОР и ШНСУ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Documents and Settings\Таня\Рабочий стол\медалисты\imgpreview.jpeg">
            <a:extLst>
              <a:ext uri="{FF2B5EF4-FFF2-40B4-BE49-F238E27FC236}">
                <a16:creationId xmlns:a16="http://schemas.microsoft.com/office/drawing/2014/main" id="{672E8136-3F9D-4E87-92B1-B05B98F3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3" y="37976"/>
            <a:ext cx="679995" cy="847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5FAC0-3D58-4FBC-BC68-D6F471ED3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7" t="30285" r="12433" b="14830"/>
          <a:stretch/>
        </p:blipFill>
        <p:spPr>
          <a:xfrm>
            <a:off x="7270954" y="4685269"/>
            <a:ext cx="1873045" cy="2172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11F866-4A11-469D-9BED-6F73DD68D3B7}"/>
              </a:ext>
            </a:extLst>
          </p:cNvPr>
          <p:cNvSpPr txBox="1"/>
          <p:nvPr/>
        </p:nvSpPr>
        <p:spPr>
          <a:xfrm>
            <a:off x="409810" y="975069"/>
            <a:ext cx="8424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ПЛАНЫ:</a:t>
            </a: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усилить акцент на работе сетевых сообществ педагогов, руководителей, образовательных округов;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активизировать работу по информированию общественности о реализации программ перехода школ в эффективный режим работы, шире отражать работу на сайтах школ;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развивать систему наставничества в ОО, в педагогических сообществах;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укреплять материально-техническую базу образовательных учреждений; 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выявлять и тиражировать лучшие практики по переходу школ в эффективный режим работы.</a:t>
            </a:r>
          </a:p>
          <a:p>
            <a:pPr marL="285750" indent="-285750"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1766</Words>
  <Application>Microsoft Office PowerPoint</Application>
  <PresentationFormat>Экран (4:3)</PresentationFormat>
  <Paragraphs>409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Arial Cyr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 ОТЧЕТ о реализации муниципальной программы поддержки  ШНОР и ШНСУ  </vt:lpstr>
      <vt:lpstr>Муниципальная Программа поддержки  ШНОР и ШНСУ (июнь 2020 г. )</vt:lpstr>
      <vt:lpstr>  Муниципальная Программа поддержки  ШНОР и ШНСУ (Целевые показатели)  </vt:lpstr>
      <vt:lpstr>  Муниципальная Программа поддержки  ШНОР и ШНСУ (Целевые показатели)  </vt:lpstr>
      <vt:lpstr>Муниципальная Программа поддержки  ШНОР и ШНСУ Итоги успеваемости за 2020 - 2021 учебный год</vt:lpstr>
      <vt:lpstr> Муниципальная Программа поддержки  ШНОР и ШНСУ </vt:lpstr>
      <vt:lpstr> Муниципальная Программа поддержки  ШНОР и ШНСУ  Рейтинг школ Ярославской области </vt:lpstr>
      <vt:lpstr>  Муниципальная Программа поддержки  ШНОР и ШНСУ   </vt:lpstr>
      <vt:lpstr>  Муниципальная Программа поддержки  ШНОР и ШНСУ   </vt:lpstr>
      <vt:lpstr>  Муниципальная Программа поддержки  ШНОР и ШНСУ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муниципальной программы поддержки  ШНОР и ШНСУ</dc:title>
  <dc:creator>1</dc:creator>
  <cp:lastModifiedBy>Орлова</cp:lastModifiedBy>
  <cp:revision>45</cp:revision>
  <cp:lastPrinted>2021-05-25T05:38:30Z</cp:lastPrinted>
  <dcterms:created xsi:type="dcterms:W3CDTF">2021-05-23T11:41:30Z</dcterms:created>
  <dcterms:modified xsi:type="dcterms:W3CDTF">2021-05-25T05:39:36Z</dcterms:modified>
</cp:coreProperties>
</file>