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1" r:id="rId2"/>
    <p:sldId id="264" r:id="rId3"/>
    <p:sldId id="265" r:id="rId4"/>
    <p:sldId id="266" r:id="rId5"/>
    <p:sldId id="268" r:id="rId6"/>
    <p:sldId id="267" r:id="rId7"/>
    <p:sldId id="272" r:id="rId8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C8BF7-2F89-4DC2-8E20-BC3850AA58A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97544-193F-4D1A-B85E-05B56C539F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658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B2D0-7A77-451F-BB4B-7A4AEA1D015A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10007-5E62-417A-8D82-3F9AC614B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3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Заметки: уточняющая информация к слайду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10007-5E62-417A-8D82-3F9AC614B7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4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3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6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3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79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90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1EA4-45D2-435B-BC3D-28DD94CF80BC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7971-1763-4FBF-B761-F976C31BC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7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результаты реализации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униципальной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поддержки школ, имеющих стабильно низкие результаты обучения и школ, функционирующих в неблагоприятных социальных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2021-2023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79912" y="4509120"/>
            <a:ext cx="4888632" cy="76964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Козина Е.Н., директор МУ ДПО «ИОЦ»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987824" y="602128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26.05.2021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шеврон 2">
            <a:extLst>
              <a:ext uri="{FF2B5EF4-FFF2-40B4-BE49-F238E27FC236}">
                <a16:creationId xmlns="" xmlns:a16="http://schemas.microsoft.com/office/drawing/2014/main" id="{2589DD2A-5A3F-4DFC-B9CE-F153C4AB0216}"/>
              </a:ext>
            </a:extLst>
          </p:cNvPr>
          <p:cNvSpPr/>
          <p:nvPr/>
        </p:nvSpPr>
        <p:spPr>
          <a:xfrm>
            <a:off x="-59625" y="2153950"/>
            <a:ext cx="1247249" cy="452974"/>
          </a:xfrm>
          <a:prstGeom prst="chevron">
            <a:avLst>
              <a:gd name="adj" fmla="val 58912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805949" y="320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542367" y="1510674"/>
            <a:ext cx="4052" cy="651754"/>
          </a:xfrm>
          <a:prstGeom prst="line">
            <a:avLst/>
          </a:prstGeom>
          <a:ln w="254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215224" y="900845"/>
            <a:ext cx="658338" cy="609829"/>
          </a:xfrm>
          <a:prstGeom prst="donut">
            <a:avLst>
              <a:gd name="adj" fmla="val 8904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39051" y="218822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550BB9FF-D8D0-4794-9F11-778EA5E7AAE6}"/>
              </a:ext>
            </a:extLst>
          </p:cNvPr>
          <p:cNvSpPr txBox="1"/>
          <p:nvPr/>
        </p:nvSpPr>
        <p:spPr>
          <a:xfrm>
            <a:off x="43236" y="469002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1"/>
                </a:solidFill>
              </a:rPr>
              <a:t>начало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46" name="Рисунок 45">
            <a:extLst>
              <a:ext uri="{FF2B5EF4-FFF2-40B4-BE49-F238E27FC236}">
                <a16:creationId xmlns="" xmlns:a16="http://schemas.microsoft.com/office/drawing/2014/main" id="{40AF2B1F-D040-445E-9C93-BF1BC9DC51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368893" y="984678"/>
            <a:ext cx="351000" cy="46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43608" y="546902"/>
            <a:ext cx="79415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сопровождения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Школы-участники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9828" y="1452678"/>
            <a:ext cx="73448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Никольская основная школа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(ОИП - 36)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общеобразовательное учреждение Першинская основная школа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(ОИП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Савинская основная школа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(ОИП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средняя школа № 4 «Центр образования»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(ОИП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общеобразовательное учреждение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Столбищенская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основная школа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(ОИП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общеобразовательное учреждение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Ченцевская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(ОИП 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90" y="2179457"/>
            <a:ext cx="142191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805949" y="320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542367" y="1510674"/>
            <a:ext cx="4052" cy="65175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215224" y="900845"/>
            <a:ext cx="658338" cy="609829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39051" y="218822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550BB9FF-D8D0-4794-9F11-778EA5E7AAE6}"/>
              </a:ext>
            </a:extLst>
          </p:cNvPr>
          <p:cNvSpPr txBox="1"/>
          <p:nvPr/>
        </p:nvSpPr>
        <p:spPr>
          <a:xfrm>
            <a:off x="0" y="498953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</a:rPr>
              <a:t>Программа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49828" y="617816"/>
            <a:ext cx="763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E14A7DE1-BF67-4134-B29A-9841C011E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24851" y="971759"/>
            <a:ext cx="435030" cy="46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49828" y="1172561"/>
            <a:ext cx="74706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 и уровня ресурсного обеспечения школ, имеющих стабильно низкие результаты обучения и школ, функционирующих в неблагоприятных социальных условиях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69165" y="2574729"/>
            <a:ext cx="763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результативности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65176" y="3071990"/>
            <a:ext cx="7455296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из числа Школ-участников Программы, демонстрирующих прирост ОИП;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из числа Школ-участников Программы, демонстрирующих ОИП не ниже целевого регионального показателя (36);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из числа Школ-участников Программы, демонстрирующих ОИП не ниже целевого муниципального показателя (26);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Школ-участников Программы, демонстрирующих прирост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компетенций</a:t>
            </a:r>
          </a:p>
        </p:txBody>
      </p:sp>
    </p:spTree>
    <p:extLst>
      <p:ext uri="{BB962C8B-B14F-4D97-AF65-F5344CB8AC3E}">
        <p14:creationId xmlns:p14="http://schemas.microsoft.com/office/powerpoint/2010/main" val="203283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90" y="2179457"/>
            <a:ext cx="142191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805949" y="320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542367" y="1510674"/>
            <a:ext cx="4052" cy="651754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215224" y="900845"/>
            <a:ext cx="658338" cy="609829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39051" y="2188224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</a:t>
            </a:r>
            <a:endParaRPr lang="ru-RU" sz="2400" b="1" dirty="0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550BB9FF-D8D0-4794-9F11-778EA5E7AAE6}"/>
              </a:ext>
            </a:extLst>
          </p:cNvPr>
          <p:cNvSpPr txBox="1"/>
          <p:nvPr/>
        </p:nvSpPr>
        <p:spPr>
          <a:xfrm>
            <a:off x="0" y="498953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2"/>
                </a:solidFill>
              </a:rPr>
              <a:t>Программа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49828" y="617816"/>
            <a:ext cx="763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механизмы поддержки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E14A7DE1-BF67-4134-B29A-9841C011E6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24851" y="971759"/>
            <a:ext cx="435030" cy="46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49828" y="1172561"/>
            <a:ext cx="74706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сопровождение развития профессиональной компетентности педагогов и руководителей в выборе и реализации педагогической стратегии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развитие педагогов школ-участников Программы в обеспечении индивидуализации образовательного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и дополнительного образования детей;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 программ перехода школ-участников Программы в эффективный режим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(школы-партнеры, договоры с центрами «Созвездие», «Стимул»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руководителей к разработке и реализации программ перехода школ-участников Программы в эффективный режим работы и достижение планируемых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6551"/>
            <a:ext cx="142191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805949" y="320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614457" y="1167768"/>
            <a:ext cx="4052" cy="651754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287314" y="557939"/>
            <a:ext cx="658338" cy="609829"/>
          </a:xfrm>
          <a:prstGeom prst="donut">
            <a:avLst>
              <a:gd name="adj" fmla="val 890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07504" y="1819522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2020-21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49828" y="617816"/>
            <a:ext cx="763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77" y="600904"/>
            <a:ext cx="347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15026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целевых показателей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9936"/>
            <a:ext cx="5364088" cy="395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547" y="1609673"/>
            <a:ext cx="4563880" cy="1592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4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6551"/>
            <a:ext cx="142191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805949" y="320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614457" y="1167768"/>
            <a:ext cx="4052" cy="651754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287314" y="557939"/>
            <a:ext cx="658338" cy="609829"/>
          </a:xfrm>
          <a:prstGeom prst="donut">
            <a:avLst>
              <a:gd name="adj" fmla="val 8904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34318" y="1866084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2020-21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49828" y="617816"/>
            <a:ext cx="763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77" y="600904"/>
            <a:ext cx="3476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245153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компетентности педагогических и руководящих кадров школ-участников Программы</a:t>
            </a:r>
          </a:p>
        </p:txBody>
      </p:sp>
      <p:pic>
        <p:nvPicPr>
          <p:cNvPr id="5125" name="Рисунок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4" t="24918" r="9723" b="37395"/>
          <a:stretch>
            <a:fillRect/>
          </a:stretch>
        </p:blipFill>
        <p:spPr bwMode="auto">
          <a:xfrm>
            <a:off x="-157436" y="2566865"/>
            <a:ext cx="9407526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88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6551"/>
            <a:ext cx="142191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ссылка" hidden="1">
            <a:extLst>
              <a:ext uri="{FF2B5EF4-FFF2-40B4-BE49-F238E27FC236}">
                <a16:creationId xmlns="" xmlns:a16="http://schemas.microsoft.com/office/drawing/2014/main" id="{AC0CBA2E-A8EE-4ED1-AF1C-FFE1E5F45D11}"/>
              </a:ext>
            </a:extLst>
          </p:cNvPr>
          <p:cNvSpPr/>
          <p:nvPr/>
        </p:nvSpPr>
        <p:spPr>
          <a:xfrm>
            <a:off x="2376488" y="501650"/>
            <a:ext cx="4391025" cy="5854700"/>
          </a:xfrm>
          <a:custGeom>
            <a:avLst/>
            <a:gdLst>
              <a:gd name="connsiteX0" fmla="*/ 2927350 w 5854700"/>
              <a:gd name="connsiteY0" fmla="*/ 1442350 h 5854700"/>
              <a:gd name="connsiteX1" fmla="*/ 1442350 w 5854700"/>
              <a:gd name="connsiteY1" fmla="*/ 2927350 h 5854700"/>
              <a:gd name="connsiteX2" fmla="*/ 2927350 w 5854700"/>
              <a:gd name="connsiteY2" fmla="*/ 4412350 h 5854700"/>
              <a:gd name="connsiteX3" fmla="*/ 4412350 w 5854700"/>
              <a:gd name="connsiteY3" fmla="*/ 2927350 h 5854700"/>
              <a:gd name="connsiteX4" fmla="*/ 2927350 w 5854700"/>
              <a:gd name="connsiteY4" fmla="*/ 1442350 h 5854700"/>
              <a:gd name="connsiteX5" fmla="*/ 2927350 w 5854700"/>
              <a:gd name="connsiteY5" fmla="*/ 0 h 5854700"/>
              <a:gd name="connsiteX6" fmla="*/ 5854700 w 5854700"/>
              <a:gd name="connsiteY6" fmla="*/ 2927350 h 5854700"/>
              <a:gd name="connsiteX7" fmla="*/ 2927350 w 5854700"/>
              <a:gd name="connsiteY7" fmla="*/ 5854700 h 5854700"/>
              <a:gd name="connsiteX8" fmla="*/ 0 w 5854700"/>
              <a:gd name="connsiteY8" fmla="*/ 2927350 h 5854700"/>
              <a:gd name="connsiteX9" fmla="*/ 2927350 w 5854700"/>
              <a:gd name="connsiteY9" fmla="*/ 0 h 585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22" name="Овал 21" hidden="1">
            <a:extLst>
              <a:ext uri="{FF2B5EF4-FFF2-40B4-BE49-F238E27FC236}">
                <a16:creationId xmlns="" xmlns:a16="http://schemas.microsoft.com/office/drawing/2014/main" id="{222C5F0B-6EFC-4407-96C1-A95810130485}"/>
              </a:ext>
            </a:extLst>
          </p:cNvPr>
          <p:cNvSpPr/>
          <p:nvPr/>
        </p:nvSpPr>
        <p:spPr>
          <a:xfrm>
            <a:off x="3929329" y="2187426"/>
            <a:ext cx="1856250" cy="24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F3E9BD90-30D0-4043-982A-073D8B8D5F32}"/>
              </a:ext>
            </a:extLst>
          </p:cNvPr>
          <p:cNvSpPr/>
          <p:nvPr/>
        </p:nvSpPr>
        <p:spPr>
          <a:xfrm>
            <a:off x="805949" y="3202513"/>
            <a:ext cx="135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FECFDD74-2781-4622-BF75-992AD9F304A3}"/>
              </a:ext>
            </a:extLst>
          </p:cNvPr>
          <p:cNvCxnSpPr/>
          <p:nvPr/>
        </p:nvCxnSpPr>
        <p:spPr>
          <a:xfrm flipV="1">
            <a:off x="614457" y="1167768"/>
            <a:ext cx="4052" cy="651754"/>
          </a:xfrm>
          <a:prstGeom prst="line">
            <a:avLst/>
          </a:prstGeom>
          <a:ln w="2540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Круг: прозрачная заливка 8">
            <a:extLst>
              <a:ext uri="{FF2B5EF4-FFF2-40B4-BE49-F238E27FC236}">
                <a16:creationId xmlns="" xmlns:a16="http://schemas.microsoft.com/office/drawing/2014/main" id="{EDC4F14C-DCE6-4E69-B7DC-5545EA071D9D}"/>
              </a:ext>
            </a:extLst>
          </p:cNvPr>
          <p:cNvSpPr/>
          <p:nvPr/>
        </p:nvSpPr>
        <p:spPr>
          <a:xfrm>
            <a:off x="287314" y="557939"/>
            <a:ext cx="658338" cy="609829"/>
          </a:xfrm>
          <a:prstGeom prst="donut">
            <a:avLst>
              <a:gd name="adj" fmla="val 8904"/>
            </a:avLst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AE5C7419-D675-492A-B049-E681808FE762}"/>
              </a:ext>
            </a:extLst>
          </p:cNvPr>
          <p:cNvSpPr txBox="1"/>
          <p:nvPr/>
        </p:nvSpPr>
        <p:spPr>
          <a:xfrm>
            <a:off x="105070" y="1859675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2021-22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87764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Тутаевский</a:t>
            </a:r>
            <a:r>
              <a:rPr lang="ru-RU" dirty="0" smtClean="0"/>
              <a:t> муниципальный район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49828" y="617816"/>
            <a:ext cx="7635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6" y="687657"/>
            <a:ext cx="347663" cy="350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21918" y="1374905"/>
            <a:ext cx="732654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Тьюторское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сопровождение развития профессиональной компетентности педагогов и руководителей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выбранной педагогической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педагогов в разработке и реализации ИОМ (целенаправленное повышение квалификации, устранение профессиональных дефицитов);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педагогических коллективов;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площадок по обмену опытом (Школа - Школа, Школа  - Школа-партнер)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415</Words>
  <Application>Microsoft Office PowerPoint</Application>
  <PresentationFormat>Экран (4:3)</PresentationFormat>
  <Paragraphs>59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Промежуточные результаты реализации Муниципальной программы поддержки школ, имеющих стабильно низкие результаты обучения и школ, функционирующих в неблагоприятных социальных условиях  на 2021-2023 гг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Валентиновна Куприянова</dc:creator>
  <cp:lastModifiedBy>1</cp:lastModifiedBy>
  <cp:revision>26</cp:revision>
  <cp:lastPrinted>2021-05-18T08:21:09Z</cp:lastPrinted>
  <dcterms:created xsi:type="dcterms:W3CDTF">2021-05-12T13:26:54Z</dcterms:created>
  <dcterms:modified xsi:type="dcterms:W3CDTF">2021-05-20T06:55:38Z</dcterms:modified>
</cp:coreProperties>
</file>