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theme/theme12.xml" ContentType="application/vnd.openxmlformats-officedocument.theme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theme/theme13.xml" ContentType="application/vnd.openxmlformats-officedocument.theme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theme/theme14.xml" ContentType="application/vnd.openxmlformats-officedocument.theme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theme/theme15.xml" ContentType="application/vnd.openxmlformats-officedocument.theme+xml"/>
  <Override PartName="/ppt/theme/theme16.xml" ContentType="application/vnd.openxmlformats-officedocument.theme+xml"/>
  <Override PartName="/ppt/theme/theme1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44" r:id="rId7"/>
    <p:sldMasterId id="2147483768" r:id="rId8"/>
    <p:sldMasterId id="2147483792" r:id="rId9"/>
    <p:sldMasterId id="2147483816" r:id="rId10"/>
    <p:sldMasterId id="2147483982" r:id="rId11"/>
    <p:sldMasterId id="2147483994" r:id="rId12"/>
    <p:sldMasterId id="2147484007" r:id="rId13"/>
    <p:sldMasterId id="2147484019" r:id="rId14"/>
    <p:sldMasterId id="2147484031" r:id="rId15"/>
  </p:sldMasterIdLst>
  <p:notesMasterIdLst>
    <p:notesMasterId r:id="rId83"/>
  </p:notesMasterIdLst>
  <p:handoutMasterIdLst>
    <p:handoutMasterId r:id="rId84"/>
  </p:handoutMasterIdLst>
  <p:sldIdLst>
    <p:sldId id="408" r:id="rId16"/>
    <p:sldId id="400" r:id="rId17"/>
    <p:sldId id="427" r:id="rId18"/>
    <p:sldId id="403" r:id="rId19"/>
    <p:sldId id="410" r:id="rId20"/>
    <p:sldId id="411" r:id="rId21"/>
    <p:sldId id="429" r:id="rId22"/>
    <p:sldId id="452" r:id="rId23"/>
    <p:sldId id="412" r:id="rId24"/>
    <p:sldId id="413" r:id="rId25"/>
    <p:sldId id="414" r:id="rId26"/>
    <p:sldId id="482" r:id="rId27"/>
    <p:sldId id="415" r:id="rId28"/>
    <p:sldId id="407" r:id="rId29"/>
    <p:sldId id="469" r:id="rId30"/>
    <p:sldId id="480" r:id="rId31"/>
    <p:sldId id="481" r:id="rId32"/>
    <p:sldId id="470" r:id="rId33"/>
    <p:sldId id="472" r:id="rId34"/>
    <p:sldId id="474" r:id="rId35"/>
    <p:sldId id="476" r:id="rId36"/>
    <p:sldId id="416" r:id="rId37"/>
    <p:sldId id="477" r:id="rId38"/>
    <p:sldId id="419" r:id="rId39"/>
    <p:sldId id="420" r:id="rId40"/>
    <p:sldId id="431" r:id="rId41"/>
    <p:sldId id="475" r:id="rId42"/>
    <p:sldId id="479" r:id="rId43"/>
    <p:sldId id="457" r:id="rId44"/>
    <p:sldId id="458" r:id="rId45"/>
    <p:sldId id="459" r:id="rId46"/>
    <p:sldId id="460" r:id="rId47"/>
    <p:sldId id="463" r:id="rId48"/>
    <p:sldId id="375" r:id="rId49"/>
    <p:sldId id="435" r:id="rId50"/>
    <p:sldId id="349" r:id="rId51"/>
    <p:sldId id="409" r:id="rId52"/>
    <p:sldId id="417" r:id="rId53"/>
    <p:sldId id="418" r:id="rId54"/>
    <p:sldId id="357" r:id="rId55"/>
    <p:sldId id="350" r:id="rId56"/>
    <p:sldId id="351" r:id="rId57"/>
    <p:sldId id="352" r:id="rId58"/>
    <p:sldId id="363" r:id="rId59"/>
    <p:sldId id="364" r:id="rId60"/>
    <p:sldId id="445" r:id="rId61"/>
    <p:sldId id="447" r:id="rId62"/>
    <p:sldId id="465" r:id="rId63"/>
    <p:sldId id="449" r:id="rId64"/>
    <p:sldId id="444" r:id="rId65"/>
    <p:sldId id="434" r:id="rId66"/>
    <p:sldId id="451" r:id="rId67"/>
    <p:sldId id="360" r:id="rId68"/>
    <p:sldId id="380" r:id="rId69"/>
    <p:sldId id="381" r:id="rId70"/>
    <p:sldId id="379" r:id="rId71"/>
    <p:sldId id="355" r:id="rId72"/>
    <p:sldId id="356" r:id="rId73"/>
    <p:sldId id="358" r:id="rId74"/>
    <p:sldId id="359" r:id="rId75"/>
    <p:sldId id="368" r:id="rId76"/>
    <p:sldId id="338" r:id="rId77"/>
    <p:sldId id="343" r:id="rId78"/>
    <p:sldId id="345" r:id="rId79"/>
    <p:sldId id="346" r:id="rId80"/>
    <p:sldId id="347" r:id="rId81"/>
    <p:sldId id="348" r:id="rId8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6C0024"/>
    <a:srgbClr val="FFFFFF"/>
    <a:srgbClr val="7ACCFE"/>
    <a:srgbClr val="8FE2FF"/>
    <a:srgbClr val="B7F6FF"/>
    <a:srgbClr val="79DC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-13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3.xml"/><Relationship Id="rId26" Type="http://schemas.openxmlformats.org/officeDocument/2006/relationships/slide" Target="slides/slide11.xml"/><Relationship Id="rId39" Type="http://schemas.openxmlformats.org/officeDocument/2006/relationships/slide" Target="slides/slide24.xml"/><Relationship Id="rId21" Type="http://schemas.openxmlformats.org/officeDocument/2006/relationships/slide" Target="slides/slide6.xml"/><Relationship Id="rId34" Type="http://schemas.openxmlformats.org/officeDocument/2006/relationships/slide" Target="slides/slide19.xml"/><Relationship Id="rId42" Type="http://schemas.openxmlformats.org/officeDocument/2006/relationships/slide" Target="slides/slide27.xml"/><Relationship Id="rId47" Type="http://schemas.openxmlformats.org/officeDocument/2006/relationships/slide" Target="slides/slide32.xml"/><Relationship Id="rId50" Type="http://schemas.openxmlformats.org/officeDocument/2006/relationships/slide" Target="slides/slide35.xml"/><Relationship Id="rId55" Type="http://schemas.openxmlformats.org/officeDocument/2006/relationships/slide" Target="slides/slide40.xml"/><Relationship Id="rId63" Type="http://schemas.openxmlformats.org/officeDocument/2006/relationships/slide" Target="slides/slide48.xml"/><Relationship Id="rId68" Type="http://schemas.openxmlformats.org/officeDocument/2006/relationships/slide" Target="slides/slide53.xml"/><Relationship Id="rId76" Type="http://schemas.openxmlformats.org/officeDocument/2006/relationships/slide" Target="slides/slide61.xml"/><Relationship Id="rId84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5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.xml"/><Relationship Id="rId29" Type="http://schemas.openxmlformats.org/officeDocument/2006/relationships/slide" Target="slides/slide14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9.xml"/><Relationship Id="rId32" Type="http://schemas.openxmlformats.org/officeDocument/2006/relationships/slide" Target="slides/slide17.xml"/><Relationship Id="rId37" Type="http://schemas.openxmlformats.org/officeDocument/2006/relationships/slide" Target="slides/slide22.xml"/><Relationship Id="rId40" Type="http://schemas.openxmlformats.org/officeDocument/2006/relationships/slide" Target="slides/slide25.xml"/><Relationship Id="rId45" Type="http://schemas.openxmlformats.org/officeDocument/2006/relationships/slide" Target="slides/slide30.xml"/><Relationship Id="rId53" Type="http://schemas.openxmlformats.org/officeDocument/2006/relationships/slide" Target="slides/slide38.xml"/><Relationship Id="rId58" Type="http://schemas.openxmlformats.org/officeDocument/2006/relationships/slide" Target="slides/slide43.xml"/><Relationship Id="rId66" Type="http://schemas.openxmlformats.org/officeDocument/2006/relationships/slide" Target="slides/slide51.xml"/><Relationship Id="rId74" Type="http://schemas.openxmlformats.org/officeDocument/2006/relationships/slide" Target="slides/slide59.xml"/><Relationship Id="rId79" Type="http://schemas.openxmlformats.org/officeDocument/2006/relationships/slide" Target="slides/slide64.xml"/><Relationship Id="rId87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46.xml"/><Relationship Id="rId82" Type="http://schemas.openxmlformats.org/officeDocument/2006/relationships/slide" Target="slides/slide67.xml"/><Relationship Id="rId19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7.xml"/><Relationship Id="rId27" Type="http://schemas.openxmlformats.org/officeDocument/2006/relationships/slide" Target="slides/slide12.xml"/><Relationship Id="rId30" Type="http://schemas.openxmlformats.org/officeDocument/2006/relationships/slide" Target="slides/slide15.xml"/><Relationship Id="rId35" Type="http://schemas.openxmlformats.org/officeDocument/2006/relationships/slide" Target="slides/slide20.xml"/><Relationship Id="rId43" Type="http://schemas.openxmlformats.org/officeDocument/2006/relationships/slide" Target="slides/slide28.xml"/><Relationship Id="rId48" Type="http://schemas.openxmlformats.org/officeDocument/2006/relationships/slide" Target="slides/slide33.xml"/><Relationship Id="rId56" Type="http://schemas.openxmlformats.org/officeDocument/2006/relationships/slide" Target="slides/slide41.xml"/><Relationship Id="rId64" Type="http://schemas.openxmlformats.org/officeDocument/2006/relationships/slide" Target="slides/slide49.xml"/><Relationship Id="rId69" Type="http://schemas.openxmlformats.org/officeDocument/2006/relationships/slide" Target="slides/slide54.xml"/><Relationship Id="rId77" Type="http://schemas.openxmlformats.org/officeDocument/2006/relationships/slide" Target="slides/slide62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36.xml"/><Relationship Id="rId72" Type="http://schemas.openxmlformats.org/officeDocument/2006/relationships/slide" Target="slides/slide57.xml"/><Relationship Id="rId80" Type="http://schemas.openxmlformats.org/officeDocument/2006/relationships/slide" Target="slides/slide65.xml"/><Relationship Id="rId85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2.xml"/><Relationship Id="rId25" Type="http://schemas.openxmlformats.org/officeDocument/2006/relationships/slide" Target="slides/slide10.xml"/><Relationship Id="rId33" Type="http://schemas.openxmlformats.org/officeDocument/2006/relationships/slide" Target="slides/slide18.xml"/><Relationship Id="rId38" Type="http://schemas.openxmlformats.org/officeDocument/2006/relationships/slide" Target="slides/slide23.xml"/><Relationship Id="rId46" Type="http://schemas.openxmlformats.org/officeDocument/2006/relationships/slide" Target="slides/slide31.xml"/><Relationship Id="rId59" Type="http://schemas.openxmlformats.org/officeDocument/2006/relationships/slide" Target="slides/slide44.xml"/><Relationship Id="rId67" Type="http://schemas.openxmlformats.org/officeDocument/2006/relationships/slide" Target="slides/slide52.xml"/><Relationship Id="rId20" Type="http://schemas.openxmlformats.org/officeDocument/2006/relationships/slide" Target="slides/slide5.xml"/><Relationship Id="rId41" Type="http://schemas.openxmlformats.org/officeDocument/2006/relationships/slide" Target="slides/slide26.xml"/><Relationship Id="rId54" Type="http://schemas.openxmlformats.org/officeDocument/2006/relationships/slide" Target="slides/slide39.xml"/><Relationship Id="rId62" Type="http://schemas.openxmlformats.org/officeDocument/2006/relationships/slide" Target="slides/slide47.xml"/><Relationship Id="rId70" Type="http://schemas.openxmlformats.org/officeDocument/2006/relationships/slide" Target="slides/slide55.xml"/><Relationship Id="rId75" Type="http://schemas.openxmlformats.org/officeDocument/2006/relationships/slide" Target="slides/slide60.xml"/><Relationship Id="rId83" Type="http://schemas.openxmlformats.org/officeDocument/2006/relationships/notesMaster" Target="notesMasters/notesMaster1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8.xml"/><Relationship Id="rId28" Type="http://schemas.openxmlformats.org/officeDocument/2006/relationships/slide" Target="slides/slide13.xml"/><Relationship Id="rId36" Type="http://schemas.openxmlformats.org/officeDocument/2006/relationships/slide" Target="slides/slide21.xml"/><Relationship Id="rId49" Type="http://schemas.openxmlformats.org/officeDocument/2006/relationships/slide" Target="slides/slide34.xml"/><Relationship Id="rId57" Type="http://schemas.openxmlformats.org/officeDocument/2006/relationships/slide" Target="slides/slide42.xml"/><Relationship Id="rId10" Type="http://schemas.openxmlformats.org/officeDocument/2006/relationships/slideMaster" Target="slideMasters/slideMaster10.xml"/><Relationship Id="rId31" Type="http://schemas.openxmlformats.org/officeDocument/2006/relationships/slide" Target="slides/slide16.xml"/><Relationship Id="rId44" Type="http://schemas.openxmlformats.org/officeDocument/2006/relationships/slide" Target="slides/slide29.xml"/><Relationship Id="rId52" Type="http://schemas.openxmlformats.org/officeDocument/2006/relationships/slide" Target="slides/slide37.xml"/><Relationship Id="rId60" Type="http://schemas.openxmlformats.org/officeDocument/2006/relationships/slide" Target="slides/slide45.xml"/><Relationship Id="rId65" Type="http://schemas.openxmlformats.org/officeDocument/2006/relationships/slide" Target="slides/slide50.xml"/><Relationship Id="rId73" Type="http://schemas.openxmlformats.org/officeDocument/2006/relationships/slide" Target="slides/slide58.xml"/><Relationship Id="rId78" Type="http://schemas.openxmlformats.org/officeDocument/2006/relationships/slide" Target="slides/slide63.xml"/><Relationship Id="rId81" Type="http://schemas.openxmlformats.org/officeDocument/2006/relationships/slide" Target="slides/slide66.xml"/><Relationship Id="rId86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EC00F3A-835E-446E-986E-0349F46D6F22}" type="datetimeFigureOut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15BC145-F3CD-4F87-938F-FF6A2FC413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494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29F1FF7-73B0-43E7-9160-42FB14019095}" type="datetimeFigureOut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0F2B9A9-22C5-48DC-9E71-1647BD9A7B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1527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166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789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C18893-299C-4E81-9ABF-7D59E03BBD38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726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/>
              <a:t>По мере  развития задачи формирования усложняются.  Теперь речь идет уже о более серьезных вещах, чем первая улыбка.  Здесь программа предлагает нам  целый  комплекс  важнейших умений, которые нужно сформировать у детей в возрасте от 2.5 до 9-10 месяцев, и «которые не могут появиться у ребенка без специального обучения (развитие движений, действий с предметами, совершенствование восприятия и др.)» (с.24). (курсив мой).   </a:t>
            </a:r>
          </a:p>
          <a:p>
            <a:r>
              <a:rPr lang="ru-RU" smtClean="0"/>
              <a:t>Можно составить длинный перечень этих действий, каждое из которых совершенно необходимо формировать  для всестороннего  развития: схватывать игрушку, брать ее из рук взрослого, перекатывать ее из одного места в другое из разных положений,  стучать погремушкой, катать мяч, вкладывать и вынимать предметы из коробки, говорить  «ам-ам, дай», гулить, произносить «ба», «ма», проявлять эмоциональный отклик, радоваться при появлении матери  и т.д. и  т.п.(с. 26-29). </a:t>
            </a:r>
          </a:p>
          <a:p>
            <a:endParaRPr lang="ru-RU" smtClean="0"/>
          </a:p>
        </p:txBody>
      </p:sp>
      <p:sp>
        <p:nvSpPr>
          <p:cNvPr id="267267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DCC4BC4-EDAA-4EF7-8155-E10BB023A9DD}" type="slidenum">
              <a:rPr lang="ru-RU" sz="1200">
                <a:solidFill>
                  <a:srgbClr val="000000"/>
                </a:solidFill>
                <a:cs typeface="Arial" charset="0"/>
              </a:rPr>
              <a:pPr algn="r"/>
              <a:t>29</a:t>
            </a:fld>
            <a:endParaRPr lang="ru-RU" sz="120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F1EB4-A517-4487-9A60-B19585BABC75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393C6-0176-4FF0-9BE0-1B5AAEF03F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D312F-E06B-4569-9B92-F65D16118C1E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A3AE2-0792-481E-9BF1-8FAA51C7B1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48EEE-95C8-4AB9-AA1E-EE6B2C33303E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AB500-B630-402C-9A75-485F8BE386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A5F25-9480-4A2D-9A51-B86C43AC38E1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300DA-BE48-4646-B30E-B65A842265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F0599-2265-444C-8EBC-35B0CF42C436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2F89E-D7C4-40D6-B733-3863FC62D5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1C4F5-3733-48AF-8476-360D96B2AB1A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4D475-030D-49CD-9542-0B8E2981C8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BD829-B7DF-4AA4-9D89-5794B7A473BA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2A7CC-7F39-4680-B556-2BEA96A1E8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83D9F-57E2-4C10-93D4-A15A86ABB9BA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E380D-56DF-4F1E-A94F-E4B3C2B61E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1A0C3-33AD-40E3-86E4-1E63D2A64709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1A0A8-68BD-421B-A822-D55FE55529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7D2D2-36FB-4B73-BA34-D510E58F0BDF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85B2C-A435-4DAC-8971-D783EA5FA9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4C2E8-811C-4EC6-98E3-E8A3112AE146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1478D-CF47-4176-BF89-4DD20E4787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3C3E0-FB0B-4110-B51E-4EA2928FA1A4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7FC58-DE25-42E8-89FD-2A6B473623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40DCD-999E-4ECD-8F09-B3E8AAAF6DB9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5A8EB-6D29-478D-BC68-1FFC19D591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A7AA2-808A-4DDF-A4A7-250C6051C8D0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FA2A9-8763-46EF-884E-A1399EB7F4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D24B4-FB6A-4A1C-978C-1564FF911AD2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442E8-CD00-4EAE-9804-FA16282CA1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BD75E-9B07-4EF0-A668-EF22CC907A68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1E760-D842-430A-8813-D4AA457819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4C11F-B594-4CD6-A73D-C90FA02CC932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B0C6D-3506-41F5-8195-40F75E393B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15E97-EE6E-48D2-B84D-6D9512941045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4BE-19C4-4C4F-934F-6013E78A83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9BDCC-038B-401B-8EDF-87491FD2192A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63D34-00C9-4F08-A166-6B9CED1EB4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83013-BF4D-4693-8791-11330A4905EE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C53DF-7511-45CD-A889-0C279F7D31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5E2BB-32B7-4130-A5EF-A3042954CE61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EF5B5-940E-4E14-9130-4D62B58CEF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C3C76-BACC-49D6-84FB-154D93FA492F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2D5CB-F7D9-4E1A-ACEF-F8E2048A33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C1547-DD3E-4522-BABC-7F02DCB95077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EC651-6ED7-4698-9A68-AB168D28E1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E7149-15C5-4FC4-8612-9B6EB91C2D34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24B92-8EBC-4D84-A139-FF49536A1C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D873E-1452-4484-AAC1-52C489DED5FE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24E59-3CC5-42FE-9199-D3B5A2E8FA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AE0BB-AA1E-44C0-979A-8FF578F008A3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0FA63-B7A3-4C60-AF07-033C4BC2BB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fld id="{B69074CD-E639-400A-9CDA-27C4C6C5A9B1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fld id="{74ED9182-B3E2-42F7-95CD-2D415B57CE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fld id="{7852F368-7E96-4C0F-914B-0A42A03B1EFE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fld id="{7D8513A8-E2F0-463C-9C51-545B95997D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fld id="{9939D35E-E867-4A00-B41A-13F1156D9BBD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fld id="{71BC4B6D-1B63-4A7C-9D0F-4EF4D07CFD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fld id="{08F36C1A-853D-42B0-B3F7-6954835611D1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fld id="{1121CDB8-B134-4958-BCCC-E716FE7AD4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fld id="{603CDA6B-9C5D-4BED-A655-55BAF31B5A3D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fld id="{266FEEDD-1283-405A-ACE7-2AD2249799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fld id="{3499EE24-6080-4D2C-A27A-0EB0CEFDE55D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fld id="{DF4EEC18-0802-4086-B8DA-6592E340E1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fld id="{74F2BEC2-0A3E-4C50-BFF4-0C78823AC43A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fld id="{B100C1E6-1702-46CA-B34D-9166B992B2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fld id="{BE683D64-974A-4737-A2D1-D3EBF9165496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fld id="{A6F9FA11-D0C8-4865-BE3B-9BEE4435EC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6F89B-B355-4261-A201-785AB34A77E1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0C194-08D7-4F7B-A4CA-8BD9D939BA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fld id="{4260C018-CE74-4CD8-8E5D-C0219C65710F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fld id="{C6CB142B-A0F3-437A-A5F7-F843E8C249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fld id="{05B690B2-05C4-4065-A5A6-56EB4B168685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fld id="{79D3CD40-EC16-4655-BED1-C178D37D64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7AB0C-CA7D-4523-BFDA-E95F02F287F4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AE875-01B4-4AF1-9094-52C682B4E7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265EB-A2D5-4020-AB63-D5F9A56AC0DC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6C2F8-4FFA-41AD-B4C0-23F542438F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FFA727C-85B7-440D-B5A9-CD674DEC6C67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C3E2C42-F06A-43F2-8ACC-367AE8AB49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B8EA97C-7EF4-4AE6-860C-B36513A5D8B1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FEC96F1-F311-4248-9E1C-77347F0A64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5FE3230-1E11-4A0D-B87A-A912057AE01D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9FACFCE-C704-410B-A4CB-A5F18EB826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6B3303D-9C9D-45F2-B791-73C2C8B1CA2C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82C728B-4879-4998-8003-8DEBDE9DA6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8419C4F-6B0A-4B64-91E3-D6FD91633607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2CAE4E6B-B52B-4E10-B26F-0C6A053EB4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F33E6B16-36D7-4B45-910F-0D5118B85BD4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6C42F1C-F52E-48B2-ABA0-C357DA4C29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264B9-00DF-4A25-A8F3-A613DC32419C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C9559-9DAE-4877-9EBF-D2AE20F431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23247BA2-2685-43D6-AAC4-41DE555BFECB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4856906-1B07-455A-878F-859F5F91D3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82B0AC1-B61B-40F6-9C8A-09E4265FA656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8EFC686-627C-4855-9F64-D95247812C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2A80168F-3818-4CD8-BC6C-6B16F9C4C9D8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869C766-80BE-4F0E-9CF1-79FB9FF2BA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E9EECEC4-74F1-4CF3-820A-2473A09BFB65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D33B7DB-0FB8-40A5-A14B-A9E968002E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F5BCADA-3111-4F3D-8D3D-CB260FF4B700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417D8C7-EEC8-4B8D-8F17-479631E239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977922D-F955-4D2B-BFB3-2F97FFAADFE8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5352AD0-4885-4EDB-A118-B2ADD2378C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58F8F0D-CD46-4AD0-B54F-A9DF333321B2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9AA61D2-842B-4F7F-9C73-CDD1F28D64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473258C-2464-4065-B466-1DFB6FA229F1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38208AE-AF1B-4CB8-90EE-01D36BC0D0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EFA3686D-1CA4-4408-9C87-30942AF022B4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2765CD58-49A1-466D-B8FB-83C445CBB1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4B30A1A-9F1B-4732-B9CE-C40DA606F743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23571D92-7FCC-48C0-9E95-FE9200739A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D6C41-C2A2-4652-A2CE-60A00DE8847A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9919B-3F26-49B3-AD94-D9DB9DCC54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33C42DB-2E99-4A99-848A-043CE3AE27CF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3A91A177-28CB-42CB-8D33-DFF424D599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998BDD2-707A-4778-8D02-12E9DF604501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66BC99F-2081-49FA-BC4C-3A4F561F8B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0049D65-359F-47A4-96E8-42EBFBF64151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8CE09C3-3E2C-4DA4-AF08-65C66CF699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1C6FE0E-8E1B-4D6F-BDC9-0F152CE71750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D256032-C561-4F8A-8C8A-9A674B86F4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A3ED757-3B26-4814-A699-9F96B1C9AFA5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3A19DD2A-64F1-448A-99A5-8D57614147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926316F-B458-4E69-8133-9AF7602458A3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B81616F-5287-444A-997D-E76ED8B5CF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D63E61B-2FEC-45BB-8A0E-F4C23FCFFFA4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FDD0265-779B-4F7A-A752-A4DDA539D7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D388BFD-C964-4413-BF1F-2433C114506C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E96D42C-7D17-4963-98EF-BAF0C1E05E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C45B569-F81D-4DDD-AEDC-1CC7FE16AFE4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C7869A5-6C8F-4915-A196-0BD5DE4370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2699DC21-9075-43E1-9362-A1A1A2D9A084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05CA212-A900-4827-9509-F176EFACBD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17977-7F6E-459F-8978-DE5DBA463FA9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E0776-1AC9-42EE-A024-C5F06DC9C4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CC88AF7-9E02-439A-8444-ECE05F91BBC1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C43CDD4-C9A4-435B-B8A6-E96574F973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FECCB80-549A-41B2-B114-AC00A2929879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ECAF92E3-7E68-4A07-B5BD-D721C306B5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27B07D2-EAF0-4702-8600-AE291895E54E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A92C261-C383-4270-80E4-A6FC87D30D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A809D6E-9598-4B00-A535-96F592632A37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DA796E4-BB2E-4F70-833F-4AA4930BE3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846A3DA-F2EE-49DF-93BD-145B63F859F0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5CA3946-3A8D-4736-AF8D-F02DE3F1F0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7D45117-07B4-499A-8E41-37E85D127EA3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2E2CFBCA-8CBA-49F9-A60D-405ED9A074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3839B7B-3161-462E-9E4F-EEB88D45B6B0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2BCD7C50-B979-42A6-A38F-EAE977BEDE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EC52D-FB3C-40BE-9159-7385DEBA6C2F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A9365-BFE7-4444-9DDB-9CAE960281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9A038-D2C4-4BD2-937F-FD71C2AEB599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2A2FD-39AF-4F57-8291-3DDD66659F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45E8-878D-4FD5-8209-C7368F30D147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48B09-DA94-437B-A42B-DB6B1EC998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43716-68C1-4ABC-8E9E-F515AB9889A0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DE925-5D86-43DC-8651-05B938380F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DC5D4-9527-47B6-94EB-493FFE9ADDFC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07021-33C8-4C62-B2D2-B013EFAB0F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66410-6ED4-42C0-8CC4-36E47B2E3EA8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6A9A5-AB6F-473C-AB16-4E2086AD03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A1C01-D9DF-453D-B15E-A13147B5B347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2B611-0C9F-4F03-AA69-8FBAADBEB5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2AD3F-800A-4C52-BE39-C0F237929129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31A34-A023-4E0E-BBD1-19D8DF2237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11897-17F6-4C85-A1DE-C5B3878417A1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71E4D-54CE-4177-BDCD-A3884EC386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DE3EC-DEBB-494A-8F7F-810DF641E7AC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FC9D0-DCF2-49CF-B661-2974F9721C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E0CF6-04C4-4169-BFD2-37AD183B050A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AC503-D7F4-49F5-B1F8-D5E1157995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563C9-DB6D-44F4-B1AE-E1897900BC58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5C279-946C-45EC-89A4-FE24773F69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6E817-F39E-4120-B497-333AA1E73AFB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4887C-9801-488B-9595-15D4B51920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028BA-8861-4D0D-A164-1E702382DD07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F8290-3536-4848-8DC7-CE02EC9CB8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47F41-C063-44B8-B025-C1082D7B07C0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E1219-371D-4B80-BEE3-1CEB7DF98D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85009-450F-4CBE-BBDE-0CAF45960CA2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1B4E8-6BD9-4589-8C76-7333FAFCC7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1FA93-3D54-4D10-8D0B-B3D718D0488C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115BD-820A-4EDD-84E3-41CB93CAC4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FF3A7-F02A-447E-84DB-4407003DBD79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38CE0-65D1-4B3D-AFFB-F18861E6DA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37F2A-8F52-4916-B6B5-BAC6AC0972C3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22D2D-530B-4538-BCB8-5E1F51AF2C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9CC42-D4EC-45B7-BC18-F97B0387B902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99D42-BB48-465D-93A2-73B9CB5683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FBF67-0A5F-47D7-B7C5-77BB81BF2C89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E30D7-367D-4FEE-ACDE-0CE805718D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1117C-CB59-4030-99C2-FE031D3DDADD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C063E-48AF-4532-BA6E-1C606040F3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EBB22-8B4D-4F5E-B009-7D6A05D59990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E97B4-B93A-484D-8EA2-2C95DC7BBF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B9147-88B5-4D27-B5AE-7F86726615B0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B7391-78B0-437D-9EAE-660DF8F096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BDFE2-EA68-4746-8191-22398A462D1D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A9B77-4382-460E-83D7-3597D4E52F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0F0E5-D5B1-4660-8735-EF26B7C7BEC2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92310-3841-4401-A68E-5D560288D5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A711A-7000-437B-9C03-277743B497E1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517A5-7471-4D5F-8A88-6A26416BC8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F2E80-15AF-4799-AE7C-114EF6517D39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E652D-6BD5-4D92-A67F-8C4CC979CE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371B4-83A1-4582-A222-0F6BD2028E2F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1AE34-8C2F-4E17-A44D-D7B240C26E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B2EF7-D5BF-4501-9E61-306213B0D66E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0B913-44FA-40CA-B852-E92CEB7E20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C8D50-F1A5-47D5-8491-EF9F3488B28F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0D50-3A9F-452D-92A2-BF6FDB6D0A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54644-F3FD-4595-A72B-A33703EC5924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89274-26A8-4CBC-BC3E-36C46FE92A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ACAD6-511D-4294-9FCD-6037081413AC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8DECE-8EF7-4A2B-8AB7-8908A9F51A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B653B-082D-4C04-A5DD-BF5A87B6B7C1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FB4B7-E847-4CD5-BEC1-77D08FE68B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47876-BB13-47F4-BE25-067245B78529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7F35A-C246-49FE-9E40-AE14E23719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37529-B007-49CF-8BE0-D63BB41A4D84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67BD2-1A0D-4187-89E4-8C78877233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80E50-FEED-425F-B63E-13E72926B5EF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BBE5E-428C-4328-93E7-1E42327111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FF67E-F463-42CD-80DE-2AE077CB7148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74D6E-5A09-4B39-9AAE-D4427C530E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4453A-6FCB-4E2B-A12F-D44B07E99F51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75044-A27D-4CA5-BD67-CD4664BE87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1FEF2-2881-411B-8A0F-15B707D7DF33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DFB1D-0E50-41D5-B82C-661575A5F0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6C3A3-DF34-4765-9BB4-2762D060F210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96F9E-B067-412E-BC76-D2CEB9BA51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4963B-6559-49B0-B213-4C29639332EB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04A7A-3D67-416E-B754-C2EAF0157C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15F9B-CBD7-4B09-8CC1-AE90AB0424F9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FF4E5-4756-4C20-9830-CA3E26BB1A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9DED3-09A9-4437-84FE-BFCF4D52E55B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8A006-D766-40B9-A64E-B22B4802CB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70386-C54F-4931-87C6-E4F573BED1C5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567DE-D847-43FB-AC05-AD0A14BE95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0BBA8-5D4A-45EC-AD14-21E2A78CE057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C18B9-D1ED-407F-A995-F33C8F1197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91567-A046-4E2E-869C-BAF1C04433BE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C53FD-19A8-423A-B906-843DA040A9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80CC7-A916-441A-86A1-44D735894A04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E2622-0166-4581-8255-B78BE11840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867AF-6E12-4964-AD4D-414A469C1A90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2683E-32F4-4A03-BCE8-6AB8F648CA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3B2BB-C936-48FD-8B56-389522F64A53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EBAC0-3D28-4540-A92C-41712520FD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19E39-B2E1-4E55-9E23-5F85DAFFB260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FD0A6-3F4D-41E6-B338-214433BE3B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8A692-C6CE-422B-8E66-8CF7F9752F10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0B4A0-0DDD-4CE7-A32D-94F18FD10A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22254-24E3-453E-A1A0-F44E056E923D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3F570-9840-4D65-AC4C-A6B7977E70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D199C-A786-4B36-B0E7-9CD5E03F4E19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6B3A4-4D76-4A30-9D9D-ABDED8517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A6BED-FE97-43CB-B8E6-0C3729C60F7C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DB4B1-3118-464C-9DCE-4AD86A2DB8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239EF-2E69-4D25-A1B0-4A7E94A76900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B679A-BFB6-426F-89CF-05E122AAE7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DB31C-9C16-4982-9743-8DEA9CA0C453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5F1E5-BB04-4681-B980-665312A17A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7D5D6-42EC-4E52-92E3-230C0BCD08FF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8663C-1D96-4D49-97C2-EBC2AB237F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C44D0-30E7-431A-BBEA-F6175E497D4F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B05C4-7A02-40A4-B7EE-18056BE305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6ADB9-2C66-4A04-8923-843BB707BDB6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E0519-99C2-41FB-A031-B627071011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49D55-C206-439A-8325-39055AB83682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9729B-B367-4724-A55E-93A41942D2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8E400-417C-480D-AA99-EF11899A3122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4D803-E417-49C4-A0A1-CE76C203D4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AA4D6-5303-4133-A316-138CA74EC808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E112F-DC3B-43B8-B5AC-D01E46E740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7B1BF-B01D-487A-A1EC-E0D14F3F2618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DEB3B-D68A-417B-9981-96B66B4E3D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CB731-F0E1-4EBB-A74A-5E169DEC0E57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64F3B-650E-48D4-BEBE-ECD3CE8DE0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92A16-45BB-4F2E-92FC-1B2303552CC7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B27D3-336B-4EC6-9AB8-7F649D60CD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5430B-0213-47FC-AC29-D408D32F2A5A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42D6D-48D4-4F45-9635-3561150D31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2394A-0928-4F4A-9D08-12BB9589791A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1EC67-30B8-4B46-922E-8B65ABA7D1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35039-54FD-432F-91B5-5E9A162B6460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2065D-B7C3-48F0-A614-422785415D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FC34F-2F3B-4BED-ADB0-9DC4EFAC6CDE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13AC9-CFCF-4324-9CDC-B3FD100FD1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A8AB6-F327-4CE8-A48C-7CAA28A438AE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BF8D9-27CB-4CC4-AB56-D5401A4D9B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B0DC5-9A8B-433C-981B-C4CD5CD36C26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044AD-C517-4E6A-BCEA-15635243CC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D69C1-5F74-4EDB-8DBF-7745BF4B19B4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A8AEB-0BF9-4061-90CE-8C00494836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DDC64-8A65-47A7-AD1B-73AAAF4E8F88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33600-816A-4581-8A9F-C2D79394AC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05D03-3C6D-4932-87DD-F93BD5ECD64E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C6BC5-982C-4746-AB6C-205A6AEB3E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AC3D2-14C6-4305-BC2A-44B660D616C6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EBDE8-7D54-4EF8-9406-EFAE63A0A9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61A11-057F-44AE-8733-3662CE81A5EC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CB438-2147-4C8F-BEB7-0CE0F20B21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BAC36-D03A-4232-8910-25F88C385072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36EF6-DCC9-4101-B5B4-203EFACDA6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839E6-CB84-411D-A78B-B3DE06851B15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04B62-5533-4020-B4DE-ABB172C965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2E106-72B6-4A7A-87B4-8E59582CC385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228FF-BB0F-4C44-9A8C-C6654E1F31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9C624-124B-471F-AE09-0BD3D22D4B3C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21659-4430-4C15-BB5C-0256BFE66E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D39D5-9FB4-4125-9F09-F68A7F9EB134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90831-E346-47C9-B2BB-92F69D2707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923EB-55DE-4446-9056-D480E34E854D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0FC18-1802-4659-9721-A62B577B51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5A5D-BD6B-4FAE-8038-2069810503EE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6084D-2465-4E22-8053-102C99B6F1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E50AA-60D2-466A-BE75-32C15D6FF56C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0629D-7493-4116-816E-9738BF4546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EAA3C-783C-411F-B27C-9C4079D1FCF7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6DBF3-C5FC-4525-AC04-FE5524FB3D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2D2B6-93D0-4346-9765-FA370BC4765B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07CAC-BC6C-4508-98AB-15369AFD89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70B92-6F60-449C-B07F-B34A2DCD2AB0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0CB3F-309E-4780-AEB5-4E77779C3D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9D25E-8B94-4A5D-AB1D-02EB46EE9EF5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7E716-7F97-4F43-A28B-904A2D262C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809D9-5A33-4654-ADCC-ED01A31F4BCE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9D04A-0F5F-4C9D-ABF7-CE5F03162A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D8228-1087-4C2C-A02E-0DCE8A890EAA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1F4E-681C-45FC-9B25-AD453A0C37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13" Type="http://schemas.openxmlformats.org/officeDocument/2006/relationships/theme" Target="../theme/theme12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slideLayout" Target="../slideLayouts/slideLayout133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Relationship Id="rId14" Type="http://schemas.openxmlformats.org/officeDocument/2006/relationships/image" Target="../media/image1.jpeg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36.xml"/><Relationship Id="rId7" Type="http://schemas.openxmlformats.org/officeDocument/2006/relationships/slideLayout" Target="../slideLayouts/slideLayout140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5.xml"/><Relationship Id="rId1" Type="http://schemas.openxmlformats.org/officeDocument/2006/relationships/slideLayout" Target="../slideLayouts/slideLayout134.xml"/><Relationship Id="rId6" Type="http://schemas.openxmlformats.org/officeDocument/2006/relationships/slideLayout" Target="../slideLayouts/slideLayout139.xml"/><Relationship Id="rId11" Type="http://schemas.openxmlformats.org/officeDocument/2006/relationships/slideLayout" Target="../slideLayouts/slideLayout144.xml"/><Relationship Id="rId5" Type="http://schemas.openxmlformats.org/officeDocument/2006/relationships/slideLayout" Target="../slideLayouts/slideLayout138.xml"/><Relationship Id="rId10" Type="http://schemas.openxmlformats.org/officeDocument/2006/relationships/slideLayout" Target="../slideLayouts/slideLayout143.xml"/><Relationship Id="rId4" Type="http://schemas.openxmlformats.org/officeDocument/2006/relationships/slideLayout" Target="../slideLayouts/slideLayout137.xml"/><Relationship Id="rId9" Type="http://schemas.openxmlformats.org/officeDocument/2006/relationships/slideLayout" Target="../slideLayouts/slideLayout142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7.xml"/><Relationship Id="rId7" Type="http://schemas.openxmlformats.org/officeDocument/2006/relationships/slideLayout" Target="../slideLayouts/slideLayout151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6.xml"/><Relationship Id="rId1" Type="http://schemas.openxmlformats.org/officeDocument/2006/relationships/slideLayout" Target="../slideLayouts/slideLayout145.xml"/><Relationship Id="rId6" Type="http://schemas.openxmlformats.org/officeDocument/2006/relationships/slideLayout" Target="../slideLayouts/slideLayout150.xml"/><Relationship Id="rId11" Type="http://schemas.openxmlformats.org/officeDocument/2006/relationships/slideLayout" Target="../slideLayouts/slideLayout155.xml"/><Relationship Id="rId5" Type="http://schemas.openxmlformats.org/officeDocument/2006/relationships/slideLayout" Target="../slideLayouts/slideLayout149.xml"/><Relationship Id="rId10" Type="http://schemas.openxmlformats.org/officeDocument/2006/relationships/slideLayout" Target="../slideLayouts/slideLayout154.xml"/><Relationship Id="rId4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153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8.xml"/><Relationship Id="rId7" Type="http://schemas.openxmlformats.org/officeDocument/2006/relationships/slideLayout" Target="../slideLayouts/slideLayout162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7.xml"/><Relationship Id="rId1" Type="http://schemas.openxmlformats.org/officeDocument/2006/relationships/slideLayout" Target="../slideLayouts/slideLayout156.xml"/><Relationship Id="rId6" Type="http://schemas.openxmlformats.org/officeDocument/2006/relationships/slideLayout" Target="../slideLayouts/slideLayout161.xml"/><Relationship Id="rId11" Type="http://schemas.openxmlformats.org/officeDocument/2006/relationships/slideLayout" Target="../slideLayouts/slideLayout166.xml"/><Relationship Id="rId5" Type="http://schemas.openxmlformats.org/officeDocument/2006/relationships/slideLayout" Target="../slideLayouts/slideLayout160.xml"/><Relationship Id="rId10" Type="http://schemas.openxmlformats.org/officeDocument/2006/relationships/slideLayout" Target="../slideLayouts/slideLayout165.xml"/><Relationship Id="rId4" Type="http://schemas.openxmlformats.org/officeDocument/2006/relationships/slideLayout" Target="../slideLayouts/slideLayout159.xml"/><Relationship Id="rId9" Type="http://schemas.openxmlformats.org/officeDocument/2006/relationships/slideLayout" Target="../slideLayouts/slideLayout16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E2C54FD-5C64-4130-A473-F9A9117C28BB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3C85A6A-4EAC-405D-AD84-34120CD861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5" r:id="rId1"/>
    <p:sldLayoutId id="2147484084" r:id="rId2"/>
    <p:sldLayoutId id="2147484083" r:id="rId3"/>
    <p:sldLayoutId id="2147484082" r:id="rId4"/>
    <p:sldLayoutId id="2147484081" r:id="rId5"/>
    <p:sldLayoutId id="2147484080" r:id="rId6"/>
    <p:sldLayoutId id="2147484079" r:id="rId7"/>
    <p:sldLayoutId id="2147484078" r:id="rId8"/>
    <p:sldLayoutId id="2147484077" r:id="rId9"/>
    <p:sldLayoutId id="2147484076" r:id="rId10"/>
    <p:sldLayoutId id="214748407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6077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A512C574-6B51-48D8-BC2E-EB73E6DD84BD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2ED19EBF-2D0F-4437-B4B3-F1536CEE9E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05" r:id="rId2"/>
    <p:sldLayoutId id="2147484204" r:id="rId3"/>
    <p:sldLayoutId id="2147484203" r:id="rId4"/>
    <p:sldLayoutId id="2147484202" r:id="rId5"/>
    <p:sldLayoutId id="2147484201" r:id="rId6"/>
    <p:sldLayoutId id="2147484200" r:id="rId7"/>
    <p:sldLayoutId id="2147484199" r:id="rId8"/>
    <p:sldLayoutId id="2147484198" r:id="rId9"/>
    <p:sldLayoutId id="2147484197" r:id="rId10"/>
    <p:sldLayoutId id="2147484196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Заголовок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73059" name="Текст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DA29CB0-DB3A-415E-A991-B426C1C68556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BA848-F89D-42E1-B21C-3EC6537377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7" r:id="rId1"/>
    <p:sldLayoutId id="2147484216" r:id="rId2"/>
    <p:sldLayoutId id="2147484215" r:id="rId3"/>
    <p:sldLayoutId id="2147484214" r:id="rId4"/>
    <p:sldLayoutId id="2147484213" r:id="rId5"/>
    <p:sldLayoutId id="2147484212" r:id="rId6"/>
    <p:sldLayoutId id="2147484211" r:id="rId7"/>
    <p:sldLayoutId id="2147484210" r:id="rId8"/>
    <p:sldLayoutId id="2147484209" r:id="rId9"/>
    <p:sldLayoutId id="2147484208" r:id="rId10"/>
    <p:sldLayoutId id="2147484207" r:id="rId11"/>
  </p:sldLayoutIdLst>
  <p:hf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8534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7302C-47B4-4B1F-8507-6755EE41B884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FC3977-2EAB-49F3-AD0E-5AD77F5AC1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0" r:id="rId1"/>
    <p:sldLayoutId id="2147484221" r:id="rId2"/>
    <p:sldLayoutId id="2147484222" r:id="rId3"/>
    <p:sldLayoutId id="2147484223" r:id="rId4"/>
    <p:sldLayoutId id="2147484224" r:id="rId5"/>
    <p:sldLayoutId id="2147484225" r:id="rId6"/>
    <p:sldLayoutId id="2147484226" r:id="rId7"/>
    <p:sldLayoutId id="2147484227" r:id="rId8"/>
    <p:sldLayoutId id="2147484228" r:id="rId9"/>
    <p:sldLayoutId id="2147484229" r:id="rId10"/>
    <p:sldLayoutId id="2147484219" r:id="rId11"/>
    <p:sldLayoutId id="214748421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9865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00724AA9-F7F3-4EE7-919C-BE4BB002274E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76AD8987-DABA-4908-B312-E2E983960D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0" r:id="rId1"/>
    <p:sldLayoutId id="2147484231" r:id="rId2"/>
    <p:sldLayoutId id="2147484232" r:id="rId3"/>
    <p:sldLayoutId id="2147484233" r:id="rId4"/>
    <p:sldLayoutId id="2147484234" r:id="rId5"/>
    <p:sldLayoutId id="2147484235" r:id="rId6"/>
    <p:sldLayoutId id="2147484236" r:id="rId7"/>
    <p:sldLayoutId id="2147484237" r:id="rId8"/>
    <p:sldLayoutId id="2147484238" r:id="rId9"/>
    <p:sldLayoutId id="2147484239" r:id="rId10"/>
    <p:sldLayoutId id="214748424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1094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1964AAAB-1BB0-455B-9E97-987D0EE77996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3DE63AE2-D0DC-4D80-9716-9D3D572888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1" r:id="rId1"/>
    <p:sldLayoutId id="2147484242" r:id="rId2"/>
    <p:sldLayoutId id="2147484243" r:id="rId3"/>
    <p:sldLayoutId id="2147484244" r:id="rId4"/>
    <p:sldLayoutId id="2147484245" r:id="rId5"/>
    <p:sldLayoutId id="2147484246" r:id="rId6"/>
    <p:sldLayoutId id="2147484247" r:id="rId7"/>
    <p:sldLayoutId id="2147484248" r:id="rId8"/>
    <p:sldLayoutId id="2147484249" r:id="rId9"/>
    <p:sldLayoutId id="2147484250" r:id="rId10"/>
    <p:sldLayoutId id="2147484251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2323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1157F08D-403E-4F85-98E9-C72631ABEB16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596ED7D5-744E-422F-9F3B-814D1BA33D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52" r:id="rId1"/>
    <p:sldLayoutId id="2147484253" r:id="rId2"/>
    <p:sldLayoutId id="2147484254" r:id="rId3"/>
    <p:sldLayoutId id="2147484255" r:id="rId4"/>
    <p:sldLayoutId id="2147484256" r:id="rId5"/>
    <p:sldLayoutId id="2147484257" r:id="rId6"/>
    <p:sldLayoutId id="2147484258" r:id="rId7"/>
    <p:sldLayoutId id="2147484259" r:id="rId8"/>
    <p:sldLayoutId id="2147484260" r:id="rId9"/>
    <p:sldLayoutId id="2147484261" r:id="rId10"/>
    <p:sldLayoutId id="2147484262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2EA1C45B-BA86-4BF0-8ABA-890BCA8CDD7D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1CBA0978-49B3-4B3F-BCCF-8232EFF310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6" r:id="rId1"/>
    <p:sldLayoutId id="2147484095" r:id="rId2"/>
    <p:sldLayoutId id="2147484094" r:id="rId3"/>
    <p:sldLayoutId id="2147484093" r:id="rId4"/>
    <p:sldLayoutId id="2147484092" r:id="rId5"/>
    <p:sldLayoutId id="2147484091" r:id="rId6"/>
    <p:sldLayoutId id="2147484090" r:id="rId7"/>
    <p:sldLayoutId id="2147484089" r:id="rId8"/>
    <p:sldLayoutId id="2147484088" r:id="rId9"/>
    <p:sldLayoutId id="2147484087" r:id="rId10"/>
    <p:sldLayoutId id="2147484086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560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37777CD7-4812-496D-987C-DDD074BDA0E9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A3FC5305-0F25-4EB8-88D5-315A446D4D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7" r:id="rId1"/>
    <p:sldLayoutId id="2147484106" r:id="rId2"/>
    <p:sldLayoutId id="2147484105" r:id="rId3"/>
    <p:sldLayoutId id="2147484104" r:id="rId4"/>
    <p:sldLayoutId id="2147484103" r:id="rId5"/>
    <p:sldLayoutId id="2147484102" r:id="rId6"/>
    <p:sldLayoutId id="2147484101" r:id="rId7"/>
    <p:sldLayoutId id="2147484100" r:id="rId8"/>
    <p:sldLayoutId id="2147484099" r:id="rId9"/>
    <p:sldLayoutId id="2147484098" r:id="rId10"/>
    <p:sldLayoutId id="2147484097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789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8AF7F432-A1CC-4B60-8B8E-557E5C7EEAD1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81BB0D42-B9F7-49E2-B38A-B418BED7C4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8" r:id="rId1"/>
    <p:sldLayoutId id="2147484117" r:id="rId2"/>
    <p:sldLayoutId id="2147484116" r:id="rId3"/>
    <p:sldLayoutId id="2147484115" r:id="rId4"/>
    <p:sldLayoutId id="2147484114" r:id="rId5"/>
    <p:sldLayoutId id="2147484113" r:id="rId6"/>
    <p:sldLayoutId id="2147484112" r:id="rId7"/>
    <p:sldLayoutId id="2147484111" r:id="rId8"/>
    <p:sldLayoutId id="2147484110" r:id="rId9"/>
    <p:sldLayoutId id="2147484109" r:id="rId10"/>
    <p:sldLayoutId id="2147484108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017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7BD35117-E4BC-41CE-896E-2EEA37188989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ACEE415E-FF75-48A7-9276-2A3B9781BF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28" r:id="rId2"/>
    <p:sldLayoutId id="2147484127" r:id="rId3"/>
    <p:sldLayoutId id="2147484126" r:id="rId4"/>
    <p:sldLayoutId id="2147484125" r:id="rId5"/>
    <p:sldLayoutId id="2147484124" r:id="rId6"/>
    <p:sldLayoutId id="2147484123" r:id="rId7"/>
    <p:sldLayoutId id="2147484122" r:id="rId8"/>
    <p:sldLayoutId id="2147484121" r:id="rId9"/>
    <p:sldLayoutId id="2147484120" r:id="rId10"/>
    <p:sldLayoutId id="2147484119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246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FA06B886-F077-4D1D-B9B9-24E271D226E6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C93887F8-C056-4EA2-B111-5EEBBD64E6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0" r:id="rId1"/>
    <p:sldLayoutId id="2147484139" r:id="rId2"/>
    <p:sldLayoutId id="2147484138" r:id="rId3"/>
    <p:sldLayoutId id="2147484137" r:id="rId4"/>
    <p:sldLayoutId id="2147484136" r:id="rId5"/>
    <p:sldLayoutId id="2147484135" r:id="rId6"/>
    <p:sldLayoutId id="2147484134" r:id="rId7"/>
    <p:sldLayoutId id="2147484133" r:id="rId8"/>
    <p:sldLayoutId id="2147484132" r:id="rId9"/>
    <p:sldLayoutId id="2147484131" r:id="rId10"/>
    <p:sldLayoutId id="2147484130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933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621C1BB2-A327-4DD7-9C88-75F41F2B8394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55D6E28D-FD83-4B75-8EDF-C1476F5E8C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2" r:id="rId1"/>
    <p:sldLayoutId id="2147484161" r:id="rId2"/>
    <p:sldLayoutId id="2147484160" r:id="rId3"/>
    <p:sldLayoutId id="2147484159" r:id="rId4"/>
    <p:sldLayoutId id="2147484158" r:id="rId5"/>
    <p:sldLayoutId id="2147484157" r:id="rId6"/>
    <p:sldLayoutId id="2147484156" r:id="rId7"/>
    <p:sldLayoutId id="2147484155" r:id="rId8"/>
    <p:sldLayoutId id="2147484154" r:id="rId9"/>
    <p:sldLayoutId id="2147484153" r:id="rId10"/>
    <p:sldLayoutId id="2147484152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2390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8A3CC619-690A-49EA-A7C9-6C290668D152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548ADACF-B98D-49A7-9725-591C2F3973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4" r:id="rId1"/>
    <p:sldLayoutId id="2147484183" r:id="rId2"/>
    <p:sldLayoutId id="2147484182" r:id="rId3"/>
    <p:sldLayoutId id="2147484181" r:id="rId4"/>
    <p:sldLayoutId id="2147484180" r:id="rId5"/>
    <p:sldLayoutId id="2147484179" r:id="rId6"/>
    <p:sldLayoutId id="2147484178" r:id="rId7"/>
    <p:sldLayoutId id="2147484177" r:id="rId8"/>
    <p:sldLayoutId id="2147484176" r:id="rId9"/>
    <p:sldLayoutId id="2147484175" r:id="rId10"/>
    <p:sldLayoutId id="2147484174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619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FA3A6177-8F44-416A-AB04-90595DD1A858}" type="datetime1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C242790C-5349-4352-8CA0-62135BA06B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5" r:id="rId1"/>
    <p:sldLayoutId id="2147484194" r:id="rId2"/>
    <p:sldLayoutId id="2147484193" r:id="rId3"/>
    <p:sldLayoutId id="2147484192" r:id="rId4"/>
    <p:sldLayoutId id="2147484191" r:id="rId5"/>
    <p:sldLayoutId id="2147484190" r:id="rId6"/>
    <p:sldLayoutId id="2147484189" r:id="rId7"/>
    <p:sldLayoutId id="2147484188" r:id="rId8"/>
    <p:sldLayoutId id="2147484187" r:id="rId9"/>
    <p:sldLayoutId id="2147484186" r:id="rId10"/>
    <p:sldLayoutId id="2147484185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854" y="0"/>
            <a:ext cx="3515028" cy="67135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63500"/>
          </a:effectLst>
          <a:extLst/>
        </p:spPr>
      </p:pic>
      <p:sp>
        <p:nvSpPr>
          <p:cNvPr id="4" name="Прямоугольник 3"/>
          <p:cNvSpPr/>
          <p:nvPr/>
        </p:nvSpPr>
        <p:spPr>
          <a:xfrm>
            <a:off x="2124075" y="2205038"/>
            <a:ext cx="6840538" cy="4221162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chemeClr val="bg2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rIns="180000" bIns="72000" anchor="ctr"/>
          <a:lstStyle/>
          <a:p>
            <a:pPr>
              <a:spcBef>
                <a:spcPts val="1200"/>
              </a:spcBef>
              <a:defRPr/>
            </a:pPr>
            <a:r>
              <a:rPr lang="ru-RU" sz="2000" b="1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ea typeface="Aharoni"/>
                <a:cs typeface="Aharoni"/>
              </a:rPr>
              <a:t>ИННОВАЦИОННАЯ ДЕЯТЕЛЬНОСТЬ ВОСПИТАТЕЛЯ И РУКОВОДИТЕЛЯ ДОО В УСЛОВИЯХ ПЕРЕХОДА НА ФГОС ОБЩЕГО ОБРАЗОВАНИЯ</a:t>
            </a:r>
            <a:endParaRPr lang="ru-RU" sz="2000">
              <a:solidFill>
                <a:srgbClr val="FFFFFF"/>
              </a:solidFill>
            </a:endParaRPr>
          </a:p>
        </p:txBody>
      </p:sp>
      <p:pic>
        <p:nvPicPr>
          <p:cNvPr id="237571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692150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7572" name="Прямоугольник 4"/>
          <p:cNvSpPr>
            <a:spLocks noChangeArrowheads="1"/>
          </p:cNvSpPr>
          <p:nvPr/>
        </p:nvSpPr>
        <p:spPr bwMode="auto">
          <a:xfrm>
            <a:off x="3595688" y="946150"/>
            <a:ext cx="4143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Calibri" pitchFamily="34" charset="0"/>
              </a:rPr>
              <a:t>Федеральный институт развития образования</a:t>
            </a:r>
          </a:p>
        </p:txBody>
      </p:sp>
      <p:sp>
        <p:nvSpPr>
          <p:cNvPr id="237573" name="Прямоугольник 9"/>
          <p:cNvSpPr>
            <a:spLocks noChangeArrowheads="1"/>
          </p:cNvSpPr>
          <p:nvPr/>
        </p:nvSpPr>
        <p:spPr bwMode="auto">
          <a:xfrm>
            <a:off x="3595688" y="277813"/>
            <a:ext cx="5368925" cy="32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 algn="ctr"/>
            <a:r>
              <a:rPr lang="ru-RU" sz="1500">
                <a:latin typeface="Calibri" pitchFamily="34" charset="0"/>
              </a:rPr>
              <a:t>Министерство образования и науки Российской Федерации</a:t>
            </a:r>
            <a:endParaRPr lang="en-US" sz="15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ПРИМЕРЫ</a:t>
            </a:r>
            <a:endParaRPr lang="ru-RU" sz="2800" b="1" smtClean="0">
              <a:solidFill>
                <a:srgbClr val="FF0000"/>
              </a:solidFill>
            </a:endParaRPr>
          </a:p>
        </p:txBody>
      </p:sp>
      <p:sp>
        <p:nvSpPr>
          <p:cNvPr id="24781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buFont typeface="Calibri" pitchFamily="34" charset="0"/>
              <a:buAutoNum type="arabicPeriod"/>
              <a:tabLst>
                <a:tab pos="539750" algn="l"/>
              </a:tabLst>
            </a:pPr>
            <a:r>
              <a:rPr lang="ru-RU" sz="2000" b="1" i="1" smtClean="0">
                <a:latin typeface="Times New Roman" pitchFamily="18" charset="0"/>
                <a:cs typeface="Times New Roman" pitchFamily="18" charset="0"/>
              </a:rPr>
              <a:t>Побуждающие обращения к детям: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кто может помочь,   кто найдет решение проблемы, кто будет отвечать, куда пойдем в следующий раз на экскурсию, придумай, как и т.д.</a:t>
            </a:r>
            <a:endParaRPr lang="ru-RU" sz="2000" smtClean="0">
              <a:cs typeface="Times New Roman" pitchFamily="18" charset="0"/>
            </a:endParaRPr>
          </a:p>
          <a:p>
            <a:pPr algn="just">
              <a:lnSpc>
                <a:spcPct val="107000"/>
              </a:lnSpc>
              <a:buFont typeface="Calibri" pitchFamily="34" charset="0"/>
              <a:buAutoNum type="arabicPeriod"/>
              <a:tabLst>
                <a:tab pos="539750" algn="l"/>
              </a:tabLst>
            </a:pPr>
            <a:r>
              <a:rPr lang="ru-RU" sz="2000" b="1" i="1" smtClean="0">
                <a:latin typeface="Times New Roman" pitchFamily="18" charset="0"/>
                <a:cs typeface="Times New Roman" pitchFamily="18" charset="0"/>
              </a:rPr>
              <a:t>А теперь продолжи сам: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 игру, рассказ, закончи спектакль, придумывая дальнейший сценарий; дорисуйте картину; достройте дом, город и др.</a:t>
            </a:r>
            <a:endParaRPr lang="ru-RU" sz="2000" smtClean="0">
              <a:cs typeface="Times New Roman" pitchFamily="18" charset="0"/>
            </a:endParaRPr>
          </a:p>
          <a:p>
            <a:pPr algn="just">
              <a:lnSpc>
                <a:spcPct val="107000"/>
              </a:lnSpc>
              <a:buFont typeface="Calibri" pitchFamily="34" charset="0"/>
              <a:buAutoNum type="arabicPeriod"/>
              <a:tabLst>
                <a:tab pos="539750" algn="l"/>
              </a:tabLst>
            </a:pPr>
            <a:r>
              <a:rPr lang="ru-RU" sz="2000" b="1" i="1" smtClean="0">
                <a:latin typeface="Times New Roman" pitchFamily="18" charset="0"/>
                <a:cs typeface="Times New Roman" pitchFamily="18" charset="0"/>
              </a:rPr>
              <a:t>Презентации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-  покажи всем, что умеешь хорошо делать, научи других.</a:t>
            </a:r>
            <a:endParaRPr lang="ru-RU" sz="2000" smtClean="0">
              <a:cs typeface="Times New Roman" pitchFamily="18" charset="0"/>
            </a:endParaRPr>
          </a:p>
          <a:p>
            <a:pPr algn="just">
              <a:lnSpc>
                <a:spcPct val="107000"/>
              </a:lnSpc>
              <a:buFont typeface="Calibri" pitchFamily="34" charset="0"/>
              <a:buAutoNum type="arabicPeriod"/>
              <a:tabLst>
                <a:tab pos="539750" algn="l"/>
              </a:tabLst>
            </a:pPr>
            <a:r>
              <a:rPr lang="ru-RU" sz="2000" b="1" i="1" smtClean="0">
                <a:latin typeface="Times New Roman" pitchFamily="18" charset="0"/>
                <a:cs typeface="Times New Roman" pitchFamily="18" charset="0"/>
              </a:rPr>
              <a:t>Поддержка экспериментирования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по принципу: хочу попробовать, что получиться, если поступить нетрадиционно, то есть не так, как все, иначе: поощрение проб в смешивании красок  и техник при рисовании, в организации игры при установлении новых правил, в нахождении новых  способов применения  игрушек  или материалов и др. </a:t>
            </a:r>
            <a:endParaRPr lang="ru-RU" sz="2000" smtClean="0">
              <a:cs typeface="Times New Roman" pitchFamily="18" charset="0"/>
            </a:endParaRPr>
          </a:p>
          <a:p>
            <a:pPr>
              <a:tabLst>
                <a:tab pos="539750" algn="l"/>
              </a:tabLst>
            </a:pPr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0708B-187F-4E53-8791-53ADE6D5AFA1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7" name="Заголовок 1"/>
          <p:cNvSpPr>
            <a:spLocks noGrp="1"/>
          </p:cNvSpPr>
          <p:nvPr>
            <p:ph type="title"/>
          </p:nvPr>
        </p:nvSpPr>
        <p:spPr>
          <a:xfrm>
            <a:off x="457200" y="470516"/>
            <a:ext cx="8229600" cy="947121"/>
          </a:xfrm>
        </p:spPr>
        <p:txBody>
          <a:bodyPr/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ПРЕДМЕТНО-ПРОСТРАНСТВЕННАЯ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СРЕДА</a:t>
            </a:r>
            <a:endParaRPr lang="ru-RU" sz="2400" b="1" dirty="0" smtClean="0">
              <a:solidFill>
                <a:srgbClr val="FF0000"/>
              </a:solidFill>
            </a:endParaRPr>
          </a:p>
        </p:txBody>
      </p:sp>
      <p:sp>
        <p:nvSpPr>
          <p:cNvPr id="24985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49263" algn="just">
              <a:lnSpc>
                <a:spcPct val="107000"/>
              </a:lnSpc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проявление детской активности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при которой ребенок сам становится субъектом своей  образовательной деятельности, то  есть сам себя обучает. Этому могут способствовать    по особому организованная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ПРЕДМЕТНО-ПРОСТРАНСТВЕННАЯ СРЕДА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в которой выделаются своеобразные центры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зоны  для проявления различных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видов активности ребенка: экспериментирования, творчества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(рисования, лепки, конструирования и др.), игры,  двигательной активности, а также для уединения. При этом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воспитатель не должен жестко регламентировать время пребывания ребенка в центрах и директивно препятствовать его желаниям  поменять занятия. </a:t>
            </a:r>
            <a:endParaRPr lang="ru-RU" sz="2000" b="1" dirty="0" smtClean="0"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334D5C-659F-4EBE-BDBC-A4F661826C95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НАВЫКИ ОБЩЕНИЯ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449263" algn="just">
              <a:lnSpc>
                <a:spcPct val="107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Ребенок 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развивается в общении не только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со взрослыми, 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но и со сверстниками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 Владеть навыками общения и с помощью него решать самые разные, в том числе и конфликтные ситуации, что особенно трудно дается мальчикам,  помогут беседы в кругу под руководством воспитателя:  </a:t>
            </a:r>
            <a:r>
              <a:rPr lang="ru-RU" sz="20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«Как прошел сегодня день», «Чему я сегодня научился»,  «Самая интересная игра – это» и др.</a:t>
            </a:r>
            <a:endParaRPr lang="ru-RU" sz="2000" dirty="0">
              <a:solidFill>
                <a:srgbClr val="FF3300"/>
              </a:solidFill>
              <a:cs typeface="Times New Roman" pitchFamily="18" charset="0"/>
            </a:endParaRPr>
          </a:p>
          <a:p>
            <a:pPr lvl="0" indent="449263"/>
            <a:endParaRPr lang="ru-RU" sz="2000" dirty="0">
              <a:solidFill>
                <a:srgbClr val="FF3300"/>
              </a:solidFill>
            </a:endParaRPr>
          </a:p>
          <a:p>
            <a:pPr lvl="0" indent="449263" algn="just">
              <a:lnSpc>
                <a:spcPct val="107000"/>
              </a:lnSpc>
            </a:pP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Перечисленные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методы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поддержки детской инициативы,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Центры активности и уединения, а также различные   варианты  «Бесед в кругу» - </a:t>
            </a:r>
            <a:r>
              <a:rPr lang="ru-RU" sz="24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все мелкие локальные новшества, 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благодаря которым будет  происходить освоение стандарта. </a:t>
            </a:r>
            <a:endParaRPr lang="ru-RU" sz="2400" dirty="0">
              <a:solidFill>
                <a:prstClr val="black"/>
              </a:solidFill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ADE925-5D86-43DC-8651-05B938380FE3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173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3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48834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49263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Механизмом реализации ФГОС и содержащихся в нем  изменений должна стать ООП детского сада.  </a:t>
            </a:r>
          </a:p>
          <a:p>
            <a:pPr indent="449263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Именно в ней раскрываются те конкретные новшества,  с помощью которых  может быть выполнен стандарт дошкольного образования</a:t>
            </a:r>
            <a:endParaRPr lang="ru-RU" sz="24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84E23C-4019-4632-B4F4-A6056CE7F97A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1" name="Заголовок 1"/>
          <p:cNvSpPr>
            <a:spLocks noGrp="1"/>
          </p:cNvSpPr>
          <p:nvPr>
            <p:ph type="title"/>
          </p:nvPr>
        </p:nvSpPr>
        <p:spPr>
          <a:xfrm>
            <a:off x="971550" y="692150"/>
            <a:ext cx="7129463" cy="566738"/>
          </a:xfrm>
        </p:spPr>
        <p:txBody>
          <a:bodyPr/>
          <a:lstStyle/>
          <a:p>
            <a:pPr algn="ctr" eaLnBrk="1" hangingPunct="1"/>
            <a:r>
              <a:rPr lang="ru-RU" sz="3200" smtClean="0">
                <a:solidFill>
                  <a:srgbClr val="C00000"/>
                </a:solidFill>
              </a:rPr>
              <a:t>СОПРОТИВЛЕНИЕ ИЗМЕНЕНИЯМ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27088" y="1412875"/>
            <a:ext cx="7632700" cy="4824413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dirty="0" smtClean="0">
                <a:solidFill>
                  <a:srgbClr val="C00000"/>
                </a:solidFill>
              </a:rPr>
              <a:t>СОПРОТИВЛЕНИЕ</a:t>
            </a:r>
            <a:r>
              <a:rPr lang="ru-RU" sz="2000" b="1" dirty="0" smtClean="0"/>
              <a:t> – 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</a:rPr>
              <a:t>СКРЫТОЕ ПРОТИВОДЕЙСТВИЕ НОВОМУ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dirty="0" smtClean="0">
                <a:solidFill>
                  <a:srgbClr val="C00000"/>
                </a:solidFill>
              </a:rPr>
              <a:t>ПРИЧИНЫ</a:t>
            </a:r>
            <a:r>
              <a:rPr lang="ru-RU" sz="2000" b="1" dirty="0" smtClean="0"/>
              <a:t>: 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</a:rPr>
              <a:t>ТРЕВОЖНОСТЬ, НЕЖЕЛАНИЕ  ТРАТИТЬ ДОПОЛНИТЕЛЬНЫЕ УСИЛИЯ, ИННОВАЦИОННАЯ УСТАЛООСТЬ,  НЕВИДЕНИЕ ПРОБЛЕМ,  УБЕЖДЕННОСТЬ, В ТОМ, ЧТО РЕЗУЛЬТАТЫ УЖЕ ДОСТИГНУТЫ, НЕУВЕРЕННОСТЬ В СЕБЕ ИЛИ ПОЛЬЗЕ НОВШЕСТВА, НЕПОНИМАНИЕ  РАЗНИЦЫ,  ТРУДНОСТИ ПЕРЕСТРОЙКИ, БОЛЬШИЕ ЗАТРАТЫ</a:t>
            </a:r>
            <a:r>
              <a:rPr lang="ru-RU" sz="2000" b="1" dirty="0" smtClean="0">
                <a:solidFill>
                  <a:srgbClr val="002060"/>
                </a:solidFill>
              </a:rPr>
              <a:t>.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</a:rPr>
              <a:t>ФОРМЫ СОПРОТИВЛЕНИЯ</a:t>
            </a:r>
          </a:p>
          <a:p>
            <a:pPr marL="901700" indent="-269875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/>
              <a:t> 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</a:rPr>
              <a:t>ПАРАЛЛЕЛЬНОЕ ВНЕДРЕНИЕ</a:t>
            </a:r>
          </a:p>
          <a:p>
            <a:pPr marL="901700" indent="-269875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</a:rPr>
              <a:t>ОТЧЕТНОЕ ВНЕДРЕНИЕ</a:t>
            </a:r>
          </a:p>
          <a:p>
            <a:pPr marL="901700" indent="-269875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</a:rPr>
              <a:t>ВЕЧНЫЙ ЭКСПЕРИМЕНТ</a:t>
            </a:r>
          </a:p>
          <a:p>
            <a:pPr marL="901700" indent="-269875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</a:rPr>
              <a:t>ПОЭЛЕМЕНТНОЕ ВНЕДРЕНИЕ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dirty="0" smtClean="0">
                <a:solidFill>
                  <a:srgbClr val="C00000"/>
                </a:solidFill>
              </a:rPr>
              <a:t>РЕЗУЛЬТАТ</a:t>
            </a:r>
            <a:r>
              <a:rPr lang="ru-RU" sz="2000" b="1" dirty="0" smtClean="0"/>
              <a:t>: 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</a:rPr>
              <a:t>ЗАТУХАНИЕ, ОСТАНОВКА ИННОВАЦИОННОГО ПРОЦЕССА,  НЕ ИНСТИТУАЛИЗИРУЕТСЯ НОВШЕСТВО, ФИЛЬТРАЦИЯ НОВШЕСТВА (ИЗМЕНЕНИЕ СУЩНОСТИ)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dirty="0" smtClean="0">
                <a:solidFill>
                  <a:srgbClr val="C00000"/>
                </a:solidFill>
              </a:rPr>
              <a:t>ФИЛЬТРЫ</a:t>
            </a:r>
            <a:r>
              <a:rPr lang="ru-RU" sz="2000" b="1" dirty="0" smtClean="0"/>
              <a:t>: 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</a:rPr>
              <a:t>ПРОФЕССИОНАЛЬНОЕ СООБЩЕСТВО, МАССОВОЕ СОЗНАНИЕ, ВЛАСТЬ.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0AD45D-5A19-4A99-8488-E50F94B7631E}" type="slidenum">
              <a:rPr lang="ru-RU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Условия  успешной мотивации  </a:t>
            </a:r>
            <a:b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педагогических кадров</a:t>
            </a:r>
            <a:endParaRPr lang="ru-RU" dirty="0" smtClean="0"/>
          </a:p>
        </p:txBody>
      </p:sp>
      <p:sp>
        <p:nvSpPr>
          <p:cNvPr id="25293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49263" algn="just">
              <a:lnSpc>
                <a:spcPct val="115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Цели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реализации инновации (ФГОС) 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четко   определены  и известны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всем  членам  педагогического   коллектива.</a:t>
            </a:r>
          </a:p>
          <a:p>
            <a:pPr indent="449263" algn="just">
              <a:lnSpc>
                <a:spcPct val="115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Педагоги ознакомлены  с  перспективами   своего  участия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работе и знают,  что от  них  потребуется в  будущем.</a:t>
            </a:r>
          </a:p>
          <a:p>
            <a:pPr indent="449263" algn="just">
              <a:lnSpc>
                <a:spcPct val="115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Работа строится с  учетом  профессиональных интересов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  актуальных  проблем  членов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педколлектива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49263" algn="just">
              <a:lnSpc>
                <a:spcPct val="115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 Руководство  детского сада  ставит  в рамках   реализации  проекта перед   воспитателями задачи,  требующие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совместной  работы  и сотрудничества  и поощряют  кооперативную деятельность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0" algn="just">
              <a:lnSpc>
                <a:spcPct val="115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449263"/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2A0BD5-4201-4F64-88F3-601291DFBF64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Условия  успешной мотивации  </a:t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педагогических кадров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449263" algn="just">
              <a:lnSpc>
                <a:spcPct val="115000"/>
              </a:lnSpc>
            </a:pP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5. Руководство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детского сада сформировало   у  воспитателей критическое отношение к  прежним достигнутым  результатам,  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инновационное  развитие  стало в  </a:t>
            </a:r>
            <a:r>
              <a:rPr lang="ru-RU" sz="2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педколлективе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разделяемой  ценностью.</a:t>
            </a:r>
          </a:p>
          <a:p>
            <a:pPr lvl="0" indent="449263" algn="just">
              <a:lnSpc>
                <a:spcPct val="115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6. Руководство детского сада 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создает  все  условия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 организационные, научно-методические,   финансовые,  материально-технические  для  хорошей работы  педагогов.</a:t>
            </a:r>
          </a:p>
          <a:p>
            <a:pPr lvl="0" indent="449263" algn="just">
              <a:lnSpc>
                <a:spcPct val="115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7. Руководство детского сада  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находит возможности  для рациональной загрузки  воспитателей и специалистов 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 высвобождения времени  на инновационную деятельность и профессиональное  развитие.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ED9182-B3E2-42F7-95CD-2D415B57CEB6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8003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Условия  успешной мотивации  </a:t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педагогических кадров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449263" algn="just">
              <a:lnSpc>
                <a:spcPct val="115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8. В  саду 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есть система   всем известных  вознаграждений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 реализацию инновационного  проекта.</a:t>
            </a:r>
          </a:p>
          <a:p>
            <a:pPr lvl="0" indent="449263" algn="just">
              <a:lnSpc>
                <a:spcPct val="115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9. Вознаграждения  за  реализацию  проекта  имеют  для  воспитателей  ценность.</a:t>
            </a:r>
          </a:p>
          <a:p>
            <a:pPr lvl="0" indent="449263" algn="just">
              <a:lnSpc>
                <a:spcPct val="115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Наивысший  статус  в  детском саду 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имеют те,  кто  участвует  в инновационной деятельности.</a:t>
            </a:r>
          </a:p>
          <a:p>
            <a:pPr lvl="0" indent="449263" algn="just">
              <a:lnSpc>
                <a:spcPct val="115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11. В  детском саду 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имеется  объективная система  оценки 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  контроля,  учитывающая работу  воспитателей  по  реализации инновации.</a:t>
            </a:r>
          </a:p>
          <a:p>
            <a:pPr lvl="0" indent="449263" algn="just">
              <a:lnSpc>
                <a:spcPct val="115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12. 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Оценка работы  воспитателей 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напрямую  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зависит  от результатов 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его  инновационной  деятельности  в  проекте.</a:t>
            </a:r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ED9182-B3E2-42F7-95CD-2D415B57CEB6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7983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Условия  успешной мотивации  </a:t>
            </a:r>
            <a:br>
              <a:rPr lang="ru-RU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педагогических кадров</a:t>
            </a:r>
            <a:endParaRPr 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49263" algn="just">
              <a:lnSpc>
                <a:spcPct val="115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13. Результаты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работы   каждого всегда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известны  всему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педколлективу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49263" algn="just">
              <a:lnSpc>
                <a:spcPct val="115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14. Руководство  детского сада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поддерживает высокий статус тех, кто работает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 интересах  развития  организации.</a:t>
            </a:r>
          </a:p>
          <a:p>
            <a:pPr indent="449263" algn="just">
              <a:lnSpc>
                <a:spcPct val="115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15. Вознаграждение  тех, кто работает  в  интересах  развития  организации,  выше, чем  остальных сотрудников</a:t>
            </a:r>
          </a:p>
          <a:p>
            <a:pPr indent="449263" algn="just">
              <a:lnSpc>
                <a:spcPct val="115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16.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Недостаточно эффективная и заинтересованная  работа в интересах  развития детского сада обязательно  влечет за собой неприятные  последствия.</a:t>
            </a:r>
          </a:p>
          <a:p>
            <a:pPr indent="449263" algn="just">
              <a:lnSpc>
                <a:spcPct val="115000"/>
              </a:lnSpc>
            </a:pP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indent="449263"/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46A8F0-2B3F-4BA4-9892-B50162BCAE64}" type="slidenum">
              <a:rPr lang="ru-RU" smtClean="0"/>
              <a:pPr>
                <a:defRPr/>
              </a:pPr>
              <a:t>18</a:t>
            </a:fld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СИСТЕМА ОЦЕНКИ ПЕДАГОГИЧЕСКИХ КАДРОВ</a:t>
            </a:r>
            <a:endParaRPr lang="ru-RU" sz="2400" smtClean="0">
              <a:solidFill>
                <a:srgbClr val="FF0000"/>
              </a:solidFill>
            </a:endParaRPr>
          </a:p>
        </p:txBody>
      </p:sp>
      <p:sp>
        <p:nvSpPr>
          <p:cNvPr id="25497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1800" b="1" dirty="0" smtClean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Показатели эффективности системы оценки  </a:t>
            </a:r>
          </a:p>
          <a:p>
            <a:pPr marL="0" indent="0" algn="ctr">
              <a:buNone/>
            </a:pPr>
            <a:r>
              <a:rPr lang="ru-RU" sz="1800" b="1" dirty="0" smtClean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 труда воспитателя  в детском саду</a:t>
            </a:r>
            <a:endParaRPr lang="ru-RU" sz="1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1800" dirty="0" smtClean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 </a:t>
            </a:r>
            <a:endParaRPr lang="ru-RU" sz="1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Calibri" pitchFamily="34" charset="0"/>
              <a:buAutoNum type="arabicPeriod"/>
            </a:pPr>
            <a:r>
              <a:rPr lang="ru-RU" sz="1800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Соответствие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показателей оценки труда воспитателя</a:t>
            </a:r>
            <a:r>
              <a:rPr lang="ru-RU" sz="1800" dirty="0" smtClean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 задачам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организации  и </a:t>
            </a:r>
            <a:r>
              <a:rPr lang="ru-RU" sz="1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педколлектива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Calibri" pitchFamily="34" charset="0"/>
              <a:buAutoNum type="arabicPeriod"/>
            </a:pPr>
            <a:r>
              <a:rPr lang="ru-RU" sz="1800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Комплексность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всесторонность  оценки.</a:t>
            </a:r>
          </a:p>
          <a:p>
            <a:pPr>
              <a:buFont typeface="Calibri" pitchFamily="34" charset="0"/>
              <a:buAutoNum type="arabicPeriod"/>
            </a:pPr>
            <a:r>
              <a:rPr lang="ru-RU" sz="1800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Реалистичность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показателей, достижимость высокой оценки для каждого.</a:t>
            </a:r>
          </a:p>
          <a:p>
            <a:pPr>
              <a:buFont typeface="Calibri" pitchFamily="34" charset="0"/>
              <a:buAutoNum type="arabicPeriod"/>
            </a:pPr>
            <a:r>
              <a:rPr lang="ru-RU" sz="1800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Полезность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результатов оценки для профессионального роста и развития воспитателя.</a:t>
            </a:r>
          </a:p>
          <a:p>
            <a:pPr>
              <a:buFont typeface="Calibri" pitchFamily="34" charset="0"/>
              <a:buAutoNum type="arabicPeriod"/>
            </a:pP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Гарантированность   </a:t>
            </a:r>
            <a:r>
              <a:rPr lang="ru-RU" sz="1800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справедливости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оценки.</a:t>
            </a:r>
          </a:p>
          <a:p>
            <a:pPr>
              <a:buFont typeface="Calibri" pitchFamily="34" charset="0"/>
              <a:buAutoNum type="arabicPeriod"/>
            </a:pPr>
            <a:r>
              <a:rPr lang="ru-RU" sz="1800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Регулярность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оценки.</a:t>
            </a:r>
          </a:p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33D99D-1DF2-41A8-9B96-490BCBE8F675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3" name="Заголовок 1"/>
          <p:cNvSpPr>
            <a:spLocks noGrp="1"/>
          </p:cNvSpPr>
          <p:nvPr>
            <p:ph type="title"/>
          </p:nvPr>
        </p:nvSpPr>
        <p:spPr>
          <a:xfrm>
            <a:off x="755650" y="620713"/>
            <a:ext cx="7488238" cy="566737"/>
          </a:xfrm>
        </p:spPr>
        <p:txBody>
          <a:bodyPr/>
          <a:lstStyle/>
          <a:p>
            <a:pPr algn="ctr" eaLnBrk="1" hangingPunct="1"/>
            <a:r>
              <a:rPr lang="ru-RU" sz="2800" smtClean="0">
                <a:solidFill>
                  <a:srgbClr val="C00000"/>
                </a:solidFill>
              </a:rPr>
              <a:t>ОСНОВНЫЕ ПОНЯТИЯ ИННОВАТИКИ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4213" y="1255713"/>
            <a:ext cx="7775575" cy="4916487"/>
          </a:xfrm>
        </p:spPr>
        <p:txBody>
          <a:bodyPr rtlCol="0">
            <a:normAutofit fontScale="625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400" b="1" dirty="0" smtClean="0">
                <a:solidFill>
                  <a:srgbClr val="C00000"/>
                </a:solidFill>
              </a:rPr>
              <a:t>НОВШЕСТВО</a:t>
            </a:r>
            <a:r>
              <a:rPr lang="ru-RU" sz="3400" dirty="0" smtClean="0"/>
              <a:t> </a:t>
            </a:r>
            <a:r>
              <a:rPr lang="ru-RU" sz="3400" dirty="0" smtClean="0">
                <a:sym typeface="Courier New"/>
              </a:rPr>
              <a:t>- </a:t>
            </a:r>
            <a:r>
              <a:rPr lang="ru-RU" sz="3400" dirty="0" smtClean="0"/>
              <a:t> </a:t>
            </a:r>
            <a:r>
              <a:rPr lang="ru-RU" sz="3400" dirty="0" smtClean="0">
                <a:solidFill>
                  <a:srgbClr val="0070C0"/>
                </a:solidFill>
              </a:rPr>
              <a:t>это  средство, введение которого в образовательную систему, при соответствующем использовании, способно улучшить результаты ее работы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400" b="1" dirty="0" smtClean="0">
                <a:solidFill>
                  <a:srgbClr val="C00000"/>
                </a:solidFill>
              </a:rPr>
              <a:t>Нововведение </a:t>
            </a:r>
            <a:r>
              <a:rPr lang="ru-RU" sz="3400" b="1" dirty="0">
                <a:solidFill>
                  <a:srgbClr val="C00000"/>
                </a:solidFill>
              </a:rPr>
              <a:t>(инновация)</a:t>
            </a:r>
            <a:r>
              <a:rPr lang="ru-RU" sz="3400" dirty="0">
                <a:solidFill>
                  <a:srgbClr val="C00000"/>
                </a:solidFill>
              </a:rPr>
              <a:t> </a:t>
            </a:r>
            <a:r>
              <a:rPr lang="ru-RU" sz="3400" dirty="0">
                <a:solidFill>
                  <a:srgbClr val="0070C0"/>
                </a:solidFill>
              </a:rPr>
              <a:t>– это целенаправленное изменение в образовательной системе за счет введения в нее и использования в ней какого-то новшества.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400" b="1" dirty="0">
                <a:solidFill>
                  <a:srgbClr val="C00000"/>
                </a:solidFill>
              </a:rPr>
              <a:t>Инновационный процесс</a:t>
            </a:r>
            <a:r>
              <a:rPr lang="ru-RU" sz="3400" dirty="0">
                <a:solidFill>
                  <a:srgbClr val="C00000"/>
                </a:solidFill>
              </a:rPr>
              <a:t> </a:t>
            </a:r>
            <a:r>
              <a:rPr lang="ru-RU" sz="3400" dirty="0">
                <a:solidFill>
                  <a:srgbClr val="0070C0"/>
                </a:solidFill>
              </a:rPr>
              <a:t>– это процесс развития образовательных систем за счет создания, распространения и освоения новшеств</a:t>
            </a:r>
            <a:r>
              <a:rPr lang="ru-RU" sz="3400" dirty="0" smtClean="0">
                <a:solidFill>
                  <a:srgbClr val="0070C0"/>
                </a:solidFill>
              </a:rPr>
              <a:t>.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400" b="1" dirty="0" smtClean="0">
                <a:solidFill>
                  <a:srgbClr val="C00000"/>
                </a:solidFill>
              </a:rPr>
              <a:t>Этапы инновационного процесса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dirty="0" smtClean="0">
                <a:solidFill>
                  <a:srgbClr val="0070C0"/>
                </a:solidFill>
              </a:rPr>
              <a:t>Осознание потребности в изменениях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dirty="0" smtClean="0">
                <a:solidFill>
                  <a:srgbClr val="0070C0"/>
                </a:solidFill>
              </a:rPr>
              <a:t>Выбор новшеств (разработка, доработка)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dirty="0" smtClean="0">
                <a:solidFill>
                  <a:srgbClr val="0070C0"/>
                </a:solidFill>
              </a:rPr>
              <a:t>Запуск новшеств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dirty="0" smtClean="0">
                <a:solidFill>
                  <a:srgbClr val="0070C0"/>
                </a:solidFill>
              </a:rPr>
              <a:t>Апробация новшеств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dirty="0" smtClean="0">
                <a:solidFill>
                  <a:srgbClr val="0070C0"/>
                </a:solidFill>
              </a:rPr>
              <a:t>Освоение новшеств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dirty="0">
                <a:solidFill>
                  <a:srgbClr val="0070C0"/>
                </a:solidFill>
              </a:rPr>
              <a:t> </a:t>
            </a:r>
            <a:r>
              <a:rPr lang="ru-RU" sz="3400" dirty="0" smtClean="0">
                <a:solidFill>
                  <a:srgbClr val="0070C0"/>
                </a:solidFill>
              </a:rPr>
              <a:t>Перевод новшеств в норму, </a:t>
            </a:r>
            <a:r>
              <a:rPr lang="ru-RU" sz="3400" dirty="0" err="1" smtClean="0">
                <a:solidFill>
                  <a:srgbClr val="0070C0"/>
                </a:solidFill>
              </a:rPr>
              <a:t>институализация</a:t>
            </a:r>
            <a:endParaRPr lang="ru-RU" sz="3400" dirty="0" smtClean="0">
              <a:solidFill>
                <a:srgbClr val="0070C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E3EC6F-2D49-4566-9EF5-3FEE84A7A8F4}" type="slidenum">
              <a:rPr lang="ru-RU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smtClean="0">
                <a:solidFill>
                  <a:srgbClr val="FF0000"/>
                </a:solidFill>
              </a:rPr>
              <a:t>Основная образовательная программа</a:t>
            </a:r>
          </a:p>
        </p:txBody>
      </p:sp>
      <p:sp>
        <p:nvSpPr>
          <p:cNvPr id="25600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образовательные программы разрабатываются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утверждаются образовательными организациями самостоятельно в соответствии с федеральными государственными образовательными стандартами и с учетом соответствующих примерных основных образовательных программ (Ст. 12 ч.5,6,7, ФЗ). </a:t>
            </a:r>
          </a:p>
          <a:p>
            <a:endParaRPr lang="ru-RU" dirty="0" smtClean="0"/>
          </a:p>
        </p:txBody>
      </p:sp>
      <p:sp>
        <p:nvSpPr>
          <p:cNvPr id="25600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0B7C7F-4930-475F-98A7-71F9BFCE082F}" type="slidenum">
              <a:rPr lang="ru-RU">
                <a:solidFill>
                  <a:srgbClr val="898989"/>
                </a:solidFill>
              </a:rPr>
              <a:pPr/>
              <a:t>20</a:t>
            </a:fld>
            <a:endParaRPr lang="ru-RU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Примерная программа  выполняет, таким образом, роль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базовой или модельной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чтобы подобрать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образовательную программу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и с учетом которой образовательные организации  разрабатывают собственные основные  образовательные программы.</a:t>
            </a:r>
          </a:p>
          <a:p>
            <a:pPr algn="just">
              <a:lnSpc>
                <a:spcPct val="8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ПООП разрабатывается на основе стандартов (Ст.12 ч.9 ФЗ) По результатам экспертизы «включается  в реестр примерных основных образовательных программ, являющийся государственной информационной системой. Информация, содержащаяся в реестре примерных основных образовательных программ, является общедоступной» (Ст. 12 ч.10 ФЗ).</a:t>
            </a:r>
          </a:p>
          <a:p>
            <a:pPr>
              <a:lnSpc>
                <a:spcPct val="80000"/>
              </a:lnSpc>
            </a:pPr>
            <a:endParaRPr lang="ru-RU" sz="2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49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FF0000"/>
                </a:solidFill>
              </a:rPr>
              <a:t> </a:t>
            </a:r>
            <a:br>
              <a:rPr lang="ru-RU" b="1" smtClean="0">
                <a:solidFill>
                  <a:srgbClr val="FF0000"/>
                </a:solidFill>
              </a:rPr>
            </a:br>
            <a:r>
              <a:rPr lang="ru-RU" sz="24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Образовательная программа и планирование образовательной деятельности в  дошкольном образовании в соответствии с ФГОС </a:t>
            </a:r>
            <a:r>
              <a:rPr lang="ru-RU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smtClean="0">
              <a:solidFill>
                <a:srgbClr val="FF0000"/>
              </a:solidFill>
            </a:endParaRPr>
          </a:p>
        </p:txBody>
      </p:sp>
      <p:sp>
        <p:nvSpPr>
          <p:cNvPr id="258050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1" smtClean="0">
                <a:latin typeface="Times New Roman" pitchFamily="18" charset="0"/>
                <a:cs typeface="Times New Roman" pitchFamily="18" charset="0"/>
              </a:rPr>
              <a:t>Термин програ́мма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  греческого происхождения,  в переводе с греческого  он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означает, предварительное описание предстоящих событий или действий</a:t>
            </a:r>
          </a:p>
          <a:p>
            <a:r>
              <a:rPr 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ФУНКЦИИ </a:t>
            </a:r>
          </a:p>
          <a:p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Первая функция: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smtClean="0">
                <a:latin typeface="Times New Roman" pitchFamily="18" charset="0"/>
                <a:cs typeface="Times New Roman" pitchFamily="18" charset="0"/>
              </a:rPr>
              <a:t>образовательные программы служат механизмом реализации стандартов,  программы указывают способ достижения содержащихся в них результатов образования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sz="2400" i="1" smtClean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9D6D17-C49E-4C75-BCED-8768D62AA287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5907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Основная функция образовательных программ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раскрыть содержание, принципы организации, методы, приемы, техники,    порядок   организации совместной,  коллективно-распределенной,  партнерской  деятельности  детей и взрослых в пространстве и во времени, наилучшим образом  направленной, способствующей  реализации целевых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ориентиров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solidFill>
                <a:srgbClr val="6C0024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210BCE-D910-4CF9-A582-0F7B174956D0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Образовательная программа и планирование образовательной деятельности в  дошкольном образовании в соответствии с ФГОС </a:t>
            </a:r>
            <a:r>
              <a:rPr lang="ru-RU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mtClean="0"/>
          </a:p>
        </p:txBody>
      </p:sp>
      <p:sp>
        <p:nvSpPr>
          <p:cNvPr id="26009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925" indent="449263" algn="just"/>
            <a:r>
              <a:rPr lang="ru-RU" sz="1800" b="1" smtClean="0">
                <a:latin typeface="Times New Roman" pitchFamily="18" charset="0"/>
              </a:rPr>
              <a:t>Вторая функция программ:</a:t>
            </a:r>
            <a:r>
              <a:rPr lang="ru-RU" sz="1800" smtClean="0">
                <a:latin typeface="Times New Roman" pitchFamily="18" charset="0"/>
              </a:rPr>
              <a:t>  </a:t>
            </a:r>
            <a:r>
              <a:rPr lang="ru-RU" sz="1800" b="1" smtClean="0">
                <a:latin typeface="Times New Roman" pitchFamily="18" charset="0"/>
              </a:rPr>
              <a:t>программы служат основой для организации по ним реального </a:t>
            </a:r>
            <a:r>
              <a:rPr lang="ru-RU" sz="1800" b="1" smtClean="0">
                <a:solidFill>
                  <a:srgbClr val="FF0000"/>
                </a:solidFill>
                <a:latin typeface="Times New Roman" pitchFamily="18" charset="0"/>
              </a:rPr>
              <a:t>образовательного процесса</a:t>
            </a:r>
            <a:r>
              <a:rPr lang="ru-RU" sz="1800" b="1" smtClean="0">
                <a:latin typeface="Times New Roman" pitchFamily="18" charset="0"/>
              </a:rPr>
              <a:t>, а также осуществления его </a:t>
            </a:r>
            <a:r>
              <a:rPr lang="ru-RU" sz="1800" b="1" smtClean="0">
                <a:solidFill>
                  <a:srgbClr val="FF0000"/>
                </a:solidFill>
                <a:latin typeface="Times New Roman" pitchFamily="18" charset="0"/>
              </a:rPr>
              <a:t>контроля и коррекции</a:t>
            </a:r>
            <a:r>
              <a:rPr lang="ru-RU" sz="1800" smtClean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ru-RU" sz="1800" smtClean="0">
                <a:latin typeface="Times New Roman" pitchFamily="18" charset="0"/>
              </a:rPr>
              <a:t>если он перестает соответствовать требованиям, нужным для получения результатов.</a:t>
            </a:r>
          </a:p>
          <a:p>
            <a:pPr marL="34925" indent="449263" algn="just"/>
            <a:endParaRPr lang="ru-RU" sz="1800" smtClean="0"/>
          </a:p>
          <a:p>
            <a:pPr marL="34925" indent="449263" algn="just"/>
            <a:r>
              <a:rPr lang="ru-RU" sz="2000" b="1" smtClean="0">
                <a:latin typeface="Times New Roman" pitchFamily="18" charset="0"/>
              </a:rPr>
              <a:t>Третья функция программ:</a:t>
            </a:r>
            <a:r>
              <a:rPr lang="ru-RU" sz="2000" smtClean="0">
                <a:latin typeface="Times New Roman" pitchFamily="18" charset="0"/>
              </a:rPr>
              <a:t>  благодаря наличию общих, то есть разработанных  для единого стандарта программ, на территории  страны сохраняется </a:t>
            </a:r>
            <a:r>
              <a:rPr lang="ru-RU" sz="2000" b="1" smtClean="0">
                <a:solidFill>
                  <a:srgbClr val="FF0000"/>
                </a:solidFill>
                <a:latin typeface="Times New Roman" pitchFamily="18" charset="0"/>
              </a:rPr>
              <a:t>единое образовательное пространство</a:t>
            </a:r>
            <a:r>
              <a:rPr lang="ru-RU" sz="2000" b="1" smtClean="0">
                <a:latin typeface="Times New Roman" pitchFamily="18" charset="0"/>
              </a:rPr>
              <a:t>, все дети получают </a:t>
            </a:r>
            <a:r>
              <a:rPr lang="ru-RU" sz="2000" b="1" smtClean="0">
                <a:solidFill>
                  <a:srgbClr val="FF0000"/>
                </a:solidFill>
                <a:latin typeface="Times New Roman" pitchFamily="18" charset="0"/>
              </a:rPr>
              <a:t>равные возможности для получения образования</a:t>
            </a:r>
            <a:r>
              <a:rPr lang="ru-RU" sz="2000" smtClean="0">
                <a:latin typeface="Times New Roman" pitchFamily="18" charset="0"/>
              </a:rPr>
              <a:t>.  Для этого программы должны опираться на ту методологию, те основные теоретические базовые принципы, которые содержатся в стандарте, соответствовать единым целевым ориентирам. </a:t>
            </a:r>
            <a:endParaRPr lang="ru-RU" sz="2000" smtClean="0"/>
          </a:p>
          <a:p>
            <a:pPr marL="34925" indent="449263"/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6C50FB-74DA-4740-810E-2BCDFCF49D07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AB1A69-5C1B-41E9-A7BB-E5F6A53CA356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  <p:sp>
        <p:nvSpPr>
          <p:cNvPr id="262146" name="Прямоугольник 6"/>
          <p:cNvSpPr>
            <a:spLocks noChangeArrowheads="1"/>
          </p:cNvSpPr>
          <p:nvPr/>
        </p:nvSpPr>
        <p:spPr bwMode="auto">
          <a:xfrm>
            <a:off x="1004888" y="836613"/>
            <a:ext cx="755967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Программа дошкольного </a:t>
            </a:r>
            <a:r>
              <a:rPr lang="ru-RU" sz="2400" b="1" dirty="0" smtClean="0">
                <a:solidFill>
                  <a:srgbClr val="FF0000"/>
                </a:solidFill>
              </a:rPr>
              <a:t>образования:</a:t>
            </a:r>
            <a:endParaRPr lang="ru-RU" sz="2400" b="1" dirty="0">
              <a:solidFill>
                <a:srgbClr val="FF0000"/>
              </a:solidFill>
            </a:endParaRPr>
          </a:p>
          <a:p>
            <a:r>
              <a:rPr lang="ru-RU" sz="2400" dirty="0" smtClean="0"/>
              <a:t>-</a:t>
            </a:r>
            <a:r>
              <a:rPr lang="ru-RU" sz="2400" b="1" dirty="0" smtClean="0"/>
              <a:t>определение </a:t>
            </a:r>
            <a:r>
              <a:rPr lang="ru-RU" sz="2400" b="1" dirty="0"/>
              <a:t>планируемых результатов </a:t>
            </a:r>
            <a:r>
              <a:rPr lang="ru-RU" sz="2400" dirty="0"/>
              <a:t>образовательной деятельности; </a:t>
            </a:r>
            <a:endParaRPr lang="ru-RU" sz="2400" dirty="0" smtClean="0"/>
          </a:p>
          <a:p>
            <a:r>
              <a:rPr lang="ru-RU" sz="2400" b="1" dirty="0" smtClean="0"/>
              <a:t>-определение </a:t>
            </a:r>
            <a:r>
              <a:rPr lang="ru-RU" sz="2400" b="1" dirty="0"/>
              <a:t>модели деятельности</a:t>
            </a:r>
            <a:r>
              <a:rPr lang="ru-RU" sz="2400" dirty="0"/>
              <a:t>, направленной на получение требуемых результатов; </a:t>
            </a:r>
            <a:endParaRPr lang="ru-RU" sz="2400" dirty="0" smtClean="0"/>
          </a:p>
          <a:p>
            <a:r>
              <a:rPr lang="ru-RU" sz="2400" dirty="0" smtClean="0"/>
              <a:t> -</a:t>
            </a:r>
            <a:r>
              <a:rPr lang="ru-RU" sz="2400" b="1" dirty="0" smtClean="0"/>
              <a:t>основа  </a:t>
            </a:r>
            <a:r>
              <a:rPr lang="ru-RU" sz="2400" b="1" dirty="0"/>
              <a:t>для осуществления контроля и коррекции  </a:t>
            </a:r>
            <a:r>
              <a:rPr lang="ru-RU" sz="2400" dirty="0"/>
              <a:t>образовательной деятельности;  </a:t>
            </a:r>
            <a:endParaRPr lang="ru-RU" sz="2400" dirty="0" smtClean="0"/>
          </a:p>
          <a:p>
            <a:r>
              <a:rPr lang="ru-RU" sz="2400" b="1" dirty="0" smtClean="0"/>
              <a:t>-средство </a:t>
            </a:r>
            <a:r>
              <a:rPr lang="ru-RU" sz="2400" b="1" dirty="0"/>
              <a:t>сохранения </a:t>
            </a:r>
            <a:r>
              <a:rPr lang="ru-RU" sz="2400" b="1" dirty="0" smtClean="0"/>
              <a:t>единого образовательного </a:t>
            </a:r>
            <a:r>
              <a:rPr lang="ru-RU" sz="2400" b="1" dirty="0"/>
              <a:t>пространства</a:t>
            </a:r>
            <a:r>
              <a:rPr lang="ru-RU" sz="2400" dirty="0"/>
              <a:t> и равные права детей на получение дошкольного образования.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1" name="Rectangle 4"/>
          <p:cNvSpPr>
            <a:spLocks noGrp="1"/>
          </p:cNvSpPr>
          <p:nvPr>
            <p:ph type="title"/>
          </p:nvPr>
        </p:nvSpPr>
        <p:spPr>
          <a:xfrm>
            <a:off x="601663" y="887413"/>
            <a:ext cx="8085137" cy="4552950"/>
          </a:xfrm>
        </p:spPr>
        <p:txBody>
          <a:bodyPr/>
          <a:lstStyle/>
          <a:p>
            <a:r>
              <a:rPr lang="ru-RU" sz="1800" b="1" smtClean="0">
                <a:solidFill>
                  <a:schemeClr val="hlink"/>
                </a:solidFill>
                <a:latin typeface="Times New Roman" pitchFamily="18" charset="0"/>
              </a:rPr>
              <a:t>Программа дошкольного образования</a:t>
            </a:r>
            <a:r>
              <a:rPr lang="ru-RU" sz="1800" smtClean="0">
                <a:latin typeface="Times New Roman" pitchFamily="18" charset="0"/>
              </a:rPr>
              <a:t>  </a:t>
            </a:r>
            <a:r>
              <a:rPr lang="ru-RU" sz="1800" b="1" smtClean="0">
                <a:latin typeface="Times New Roman" pitchFamily="18" charset="0"/>
              </a:rPr>
              <a:t> – </a:t>
            </a:r>
            <a:r>
              <a:rPr lang="ru-RU" sz="1800" smtClean="0">
                <a:latin typeface="Times New Roman" pitchFamily="18" charset="0"/>
              </a:rPr>
              <a:t>это теоретически и эмпирически обоснованная модель, содержащая </a:t>
            </a:r>
            <a:r>
              <a:rPr lang="ru-RU" sz="1800" smtClean="0">
                <a:solidFill>
                  <a:srgbClr val="FF3300"/>
                </a:solidFill>
                <a:latin typeface="Times New Roman" pitchFamily="18" charset="0"/>
              </a:rPr>
              <a:t>описание</a:t>
            </a:r>
            <a:r>
              <a:rPr lang="ru-RU" sz="1800" b="1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ru-RU" sz="1800" smtClean="0">
                <a:solidFill>
                  <a:srgbClr val="FF3300"/>
                </a:solidFill>
                <a:latin typeface="Times New Roman" pitchFamily="18" charset="0"/>
              </a:rPr>
              <a:t>поддерживаемой педагогами</a:t>
            </a:r>
            <a:r>
              <a:rPr lang="ru-RU" sz="1800" smtClean="0">
                <a:latin typeface="Times New Roman" pitchFamily="18" charset="0"/>
              </a:rPr>
              <a:t>, ведущей для развития дошкольников </a:t>
            </a:r>
            <a:r>
              <a:rPr lang="ru-RU" sz="1800" smtClean="0">
                <a:solidFill>
                  <a:srgbClr val="FF3300"/>
                </a:solidFill>
                <a:latin typeface="Times New Roman" pitchFamily="18" charset="0"/>
              </a:rPr>
              <a:t>самостоятельной деятельности  детей</a:t>
            </a:r>
            <a:r>
              <a:rPr lang="ru-RU" sz="1800" smtClean="0">
                <a:latin typeface="Times New Roman" pitchFamily="18" charset="0"/>
              </a:rPr>
              <a:t>;  </a:t>
            </a:r>
            <a:r>
              <a:rPr lang="ru-RU" sz="1800" smtClean="0">
                <a:solidFill>
                  <a:srgbClr val="FF3300"/>
                </a:solidFill>
                <a:latin typeface="Times New Roman" pitchFamily="18" charset="0"/>
              </a:rPr>
              <a:t>содержания,  форм, технологий, методов и приемов поддерживающей  это развитие деятельности взрослых</a:t>
            </a:r>
            <a:r>
              <a:rPr lang="ru-RU" sz="1800" smtClean="0">
                <a:latin typeface="Times New Roman" pitchFamily="18" charset="0"/>
              </a:rPr>
              <a:t> (педагогов и родителей)  с указанием целесообразных вариантов  организации их </a:t>
            </a:r>
            <a:r>
              <a:rPr lang="ru-RU" sz="1800" smtClean="0">
                <a:solidFill>
                  <a:srgbClr val="FF3300"/>
                </a:solidFill>
                <a:latin typeface="Times New Roman" pitchFamily="18" charset="0"/>
              </a:rPr>
              <a:t>коллективно-распределенной деятельности во времени</a:t>
            </a:r>
            <a:r>
              <a:rPr lang="ru-RU" sz="1800" smtClean="0">
                <a:latin typeface="Times New Roman" pitchFamily="18" charset="0"/>
              </a:rPr>
              <a:t> (в течение дня, недели, месяца, года)  </a:t>
            </a:r>
            <a:r>
              <a:rPr lang="ru-RU" sz="1800" smtClean="0">
                <a:solidFill>
                  <a:srgbClr val="FF3300"/>
                </a:solidFill>
                <a:latin typeface="Times New Roman" pitchFamily="18" charset="0"/>
              </a:rPr>
              <a:t>в предметно-пространственной среде детского сада и окружающего его социума</a:t>
            </a:r>
            <a:r>
              <a:rPr lang="ru-RU" sz="1800" smtClean="0">
                <a:latin typeface="Times New Roman" pitchFamily="18" charset="0"/>
              </a:rPr>
              <a:t>;  а также возможных </a:t>
            </a:r>
            <a:r>
              <a:rPr lang="ru-RU" sz="1800" smtClean="0">
                <a:solidFill>
                  <a:srgbClr val="FF3300"/>
                </a:solidFill>
                <a:latin typeface="Times New Roman" pitchFamily="18" charset="0"/>
              </a:rPr>
              <a:t>образовательных  результатов</a:t>
            </a:r>
            <a:r>
              <a:rPr lang="ru-RU" sz="1800" smtClean="0">
                <a:latin typeface="Times New Roman" pitchFamily="18" charset="0"/>
              </a:rPr>
              <a:t> этой деятельности, служащих  </a:t>
            </a:r>
            <a:r>
              <a:rPr lang="ru-RU" sz="1800" smtClean="0">
                <a:solidFill>
                  <a:srgbClr val="FF3300"/>
                </a:solidFill>
                <a:latin typeface="Times New Roman" pitchFamily="18" charset="0"/>
              </a:rPr>
              <a:t>целевыми ориентирами</a:t>
            </a:r>
            <a:r>
              <a:rPr lang="ru-RU" sz="1800" smtClean="0">
                <a:latin typeface="Times New Roman" pitchFamily="18" charset="0"/>
              </a:rPr>
              <a:t> реализации программы.</a:t>
            </a:r>
            <a:r>
              <a:rPr lang="ru-RU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Есть ли вариативность в системе дошкольного образования, есть ли выбор?</a:t>
            </a:r>
            <a:r>
              <a:rPr lang="ru-RU" dirty="0">
                <a:solidFill>
                  <a:prstClr val="black"/>
                </a:solidFill>
              </a:rPr>
              <a:t/>
            </a:r>
            <a:br>
              <a:rPr lang="ru-RU" dirty="0">
                <a:solidFill>
                  <a:prstClr val="black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900" dirty="0" smtClean="0">
                <a:solidFill>
                  <a:prstClr val="black"/>
                </a:solidFill>
              </a:rPr>
              <a:t>По </a:t>
            </a:r>
            <a:r>
              <a:rPr lang="ru-RU" sz="1900" dirty="0">
                <a:solidFill>
                  <a:prstClr val="black"/>
                </a:solidFill>
              </a:rPr>
              <a:t>каким критериям сейчас выбирают программы.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900" dirty="0">
                <a:solidFill>
                  <a:prstClr val="black"/>
                </a:solidFill>
              </a:rPr>
              <a:t>Умеют ли педагоги выбирать?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900" dirty="0">
              <a:solidFill>
                <a:prstClr val="black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900" dirty="0">
                <a:solidFill>
                  <a:prstClr val="black"/>
                </a:solidFill>
              </a:rPr>
              <a:t>По каким критериям сейчас детские сады выбирают программы.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900" dirty="0">
                <a:solidFill>
                  <a:srgbClr val="FF0000"/>
                </a:solidFill>
              </a:rPr>
              <a:t>Традиционность, привычность  ( ничего не нужно менять)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900" dirty="0">
                <a:solidFill>
                  <a:srgbClr val="FF0000"/>
                </a:solidFill>
              </a:rPr>
              <a:t>Обеспечение  методическими материалами.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900" dirty="0">
                <a:solidFill>
                  <a:srgbClr val="FF0000"/>
                </a:solidFill>
              </a:rPr>
              <a:t>Подготовка  выпускников к школе  (оправдание ожиданий родителей и школы</a:t>
            </a:r>
            <a:r>
              <a:rPr lang="ru-RU" sz="1900" dirty="0" smtClean="0">
                <a:solidFill>
                  <a:srgbClr val="FF0000"/>
                </a:solidFill>
              </a:rPr>
              <a:t>)</a:t>
            </a:r>
            <a:endParaRPr lang="ru-RU" sz="1900" dirty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900" dirty="0">
                <a:solidFill>
                  <a:prstClr val="black"/>
                </a:solidFill>
              </a:rPr>
              <a:t>Из 1783 </a:t>
            </a:r>
            <a:r>
              <a:rPr lang="ru-RU" sz="1900" dirty="0" smtClean="0">
                <a:solidFill>
                  <a:prstClr val="black"/>
                </a:solidFill>
              </a:rPr>
              <a:t>респондентов  !???</a:t>
            </a:r>
            <a:endParaRPr lang="ru-RU" sz="1900" dirty="0">
              <a:solidFill>
                <a:prstClr val="black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900" dirty="0" smtClean="0">
                <a:solidFill>
                  <a:prstClr val="black"/>
                </a:solidFill>
              </a:rPr>
              <a:t>- </a:t>
            </a:r>
            <a:r>
              <a:rPr lang="ru-RU" sz="1900" dirty="0">
                <a:solidFill>
                  <a:prstClr val="black"/>
                </a:solidFill>
              </a:rPr>
              <a:t>От рождения до школы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900" dirty="0" smtClean="0">
                <a:solidFill>
                  <a:prstClr val="black"/>
                </a:solidFill>
              </a:rPr>
              <a:t>- </a:t>
            </a:r>
            <a:r>
              <a:rPr lang="ru-RU" sz="1900" dirty="0">
                <a:solidFill>
                  <a:prstClr val="black"/>
                </a:solidFill>
              </a:rPr>
              <a:t>Развитие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900" dirty="0" smtClean="0">
                <a:solidFill>
                  <a:prstClr val="black"/>
                </a:solidFill>
              </a:rPr>
              <a:t>- </a:t>
            </a:r>
            <a:r>
              <a:rPr lang="ru-RU" sz="1900" dirty="0" smtClean="0">
                <a:solidFill>
                  <a:prstClr val="black"/>
                </a:solidFill>
              </a:rPr>
              <a:t>Истоки и , Мозаика, 2100, Детство, Радуга и т.д.</a:t>
            </a:r>
          </a:p>
          <a:p>
            <a:r>
              <a:rPr lang="ru-RU" sz="1900" dirty="0">
                <a:solidFill>
                  <a:srgbClr val="FF0000"/>
                </a:solidFill>
              </a:rPr>
              <a:t>Есть ли реальный выбор</a:t>
            </a:r>
            <a:r>
              <a:rPr lang="ru-RU" sz="1900" dirty="0" smtClean="0">
                <a:solidFill>
                  <a:srgbClr val="FF0000"/>
                </a:solidFill>
              </a:rPr>
              <a:t>?</a:t>
            </a:r>
            <a:r>
              <a:rPr lang="ru-RU" sz="2000" dirty="0">
                <a:solidFill>
                  <a:srgbClr val="FF3300"/>
                </a:solidFill>
              </a:rPr>
              <a:t> </a:t>
            </a:r>
            <a:endParaRPr lang="ru-RU" sz="2000" dirty="0" smtClean="0">
              <a:solidFill>
                <a:srgbClr val="FF3300"/>
              </a:solidFill>
            </a:endParaRPr>
          </a:p>
          <a:p>
            <a:pPr algn="ctr"/>
            <a:r>
              <a:rPr lang="ru-RU" sz="2000" dirty="0" smtClean="0">
                <a:solidFill>
                  <a:srgbClr val="FF3300"/>
                </a:solidFill>
              </a:rPr>
              <a:t>Как </a:t>
            </a:r>
            <a:r>
              <a:rPr lang="ru-RU" sz="2000" dirty="0">
                <a:solidFill>
                  <a:srgbClr val="FF3300"/>
                </a:solidFill>
              </a:rPr>
              <a:t>предполагают выбирать?</a:t>
            </a:r>
          </a:p>
          <a:p>
            <a:r>
              <a:rPr lang="ru-RU" sz="2000" b="1" dirty="0">
                <a:solidFill>
                  <a:srgbClr val="0070C0"/>
                </a:solidFill>
              </a:rPr>
              <a:t>Привычное, те программы, по которым работали ранее.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900" dirty="0" smtClean="0">
                <a:solidFill>
                  <a:srgbClr val="FF0000"/>
                </a:solidFill>
              </a:rPr>
              <a:t> </a:t>
            </a:r>
            <a:endParaRPr lang="ru-RU" sz="1900" dirty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900" dirty="0">
              <a:solidFill>
                <a:prstClr val="black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263171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303DA30-696A-437A-8350-88AA03F1A08E}" type="slidenum">
              <a:rPr lang="ru-RU">
                <a:solidFill>
                  <a:srgbClr val="898989"/>
                </a:solidFill>
              </a:rPr>
              <a:pPr/>
              <a:t>27</a:t>
            </a:fld>
            <a:endParaRPr lang="ru-RU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solidFill>
                  <a:srgbClr val="FF3300"/>
                </a:solidFill>
              </a:rPr>
              <a:t>Критерии для выбора ПООП</a:t>
            </a:r>
          </a:p>
        </p:txBody>
      </p:sp>
      <p:sp>
        <p:nvSpPr>
          <p:cNvPr id="26419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Актуальность  и потенциальная полезность для достижения новых результатов ФГОС в противовес  привычности и традиционности</a:t>
            </a:r>
          </a:p>
          <a:p>
            <a:r>
              <a:rPr lang="ru-RU" dirty="0" smtClean="0"/>
              <a:t> Обобщенность   в противовес </a:t>
            </a:r>
            <a:r>
              <a:rPr lang="ru-RU" dirty="0" smtClean="0"/>
              <a:t>конкретности </a:t>
            </a:r>
            <a:endParaRPr lang="ru-RU" dirty="0" smtClean="0"/>
          </a:p>
        </p:txBody>
      </p:sp>
      <p:sp>
        <p:nvSpPr>
          <p:cNvPr id="264195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12650-2872-4096-8D59-5CC78A6FD0E4}" type="slidenum">
              <a:rPr lang="ru-RU">
                <a:solidFill>
                  <a:srgbClr val="898989"/>
                </a:solidFill>
              </a:rPr>
              <a:pPr/>
              <a:t>28</a:t>
            </a:fld>
            <a:endParaRPr lang="ru-RU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1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Характеристики основных российских программ</a:t>
            </a:r>
          </a:p>
        </p:txBody>
      </p:sp>
      <p:sp>
        <p:nvSpPr>
          <p:cNvPr id="266242" name="Объект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Программа «…»  предлагает у детей в возрасте от 2.5 до 9-10 месяцев 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формировать целый  комплекс  важнейших умений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«которые не могут появиться у ребенка без специального обучения (развитие движений, действий с предметами, совершенствование восприятия и др.)»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ru-RU" sz="200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Схватывать игрушку, брать ее из рук взрослого, перекатывать ее из одного места в другое из разных положений,  стучать погремушкой, катать мяч, вкладывать и вынимать предметы из коробки, говорить  «ам-ам, дай», гулить, произносить «ба», «ма», проявлять эмоциональный отклик, радоваться при появлении матери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 и т.д. и  т.п.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7" name="Rectangle 2"/>
          <p:cNvSpPr>
            <a:spLocks noGrp="1"/>
          </p:cNvSpPr>
          <p:nvPr>
            <p:ph type="ctrTitle"/>
          </p:nvPr>
        </p:nvSpPr>
        <p:spPr>
          <a:xfrm>
            <a:off x="685800" y="387350"/>
            <a:ext cx="7772400" cy="2330450"/>
          </a:xfrm>
        </p:spPr>
        <p:txBody>
          <a:bodyPr/>
          <a:lstStyle/>
          <a:p>
            <a:r>
              <a:rPr lang="ru-RU" sz="2400" b="1" smtClean="0">
                <a:solidFill>
                  <a:srgbClr val="CC0000"/>
                </a:solidFill>
              </a:rPr>
              <a:t>У всех новшеств имеется одно общее свойство –</a:t>
            </a:r>
            <a:r>
              <a:rPr lang="ru-RU" sz="2400" b="1" u="sng" smtClean="0">
                <a:solidFill>
                  <a:schemeClr val="hlink"/>
                </a:solidFill>
              </a:rPr>
              <a:t>средство повышения эффективности педагогических систем</a:t>
            </a:r>
            <a:r>
              <a:rPr lang="ru-RU" sz="2400" b="1" smtClean="0">
                <a:solidFill>
                  <a:srgbClr val="CC0000"/>
                </a:solidFill>
              </a:rPr>
              <a:t>. Как только они теряют это свое свойство, они перестают быть новшествами</a:t>
            </a:r>
          </a:p>
        </p:txBody>
      </p:sp>
      <p:sp>
        <p:nvSpPr>
          <p:cNvPr id="239618" name="Rectangle 3"/>
          <p:cNvSpPr>
            <a:spLocks noGrp="1"/>
          </p:cNvSpPr>
          <p:nvPr>
            <p:ph type="subTitle" idx="1"/>
          </p:nvPr>
        </p:nvSpPr>
        <p:spPr>
          <a:xfrm>
            <a:off x="1371600" y="2413000"/>
            <a:ext cx="6400800" cy="3225800"/>
          </a:xfrm>
        </p:spPr>
        <p:txBody>
          <a:bodyPr/>
          <a:lstStyle/>
          <a:p>
            <a:r>
              <a:rPr lang="ru-RU" sz="2400" b="1" i="1" smtClean="0">
                <a:solidFill>
                  <a:schemeClr val="hlink"/>
                </a:solidFill>
              </a:rPr>
              <a:t>Признаки новшеств:</a:t>
            </a:r>
          </a:p>
          <a:p>
            <a:r>
              <a:rPr lang="ru-RU" sz="2400" i="1" smtClean="0">
                <a:solidFill>
                  <a:schemeClr val="tx1"/>
                </a:solidFill>
              </a:rPr>
              <a:t>-по  сектору образования;</a:t>
            </a:r>
          </a:p>
          <a:p>
            <a:pPr>
              <a:buFontTx/>
              <a:buChar char="-"/>
            </a:pPr>
            <a:r>
              <a:rPr lang="ru-RU" sz="2400" i="1" smtClean="0">
                <a:solidFill>
                  <a:schemeClr val="tx1"/>
                </a:solidFill>
              </a:rPr>
              <a:t>по предмету изменений;</a:t>
            </a:r>
          </a:p>
          <a:p>
            <a:pPr>
              <a:buFontTx/>
              <a:buChar char="-"/>
            </a:pPr>
            <a:r>
              <a:rPr lang="ru-RU" sz="2400" i="1" smtClean="0">
                <a:solidFill>
                  <a:schemeClr val="tx1"/>
                </a:solidFill>
              </a:rPr>
              <a:t>по степени их радикальности</a:t>
            </a:r>
            <a:r>
              <a:rPr lang="ru-RU" sz="2400" smtClean="0">
                <a:solidFill>
                  <a:schemeClr val="tx1"/>
                </a:solidFill>
              </a:rPr>
              <a:t> ;</a:t>
            </a:r>
          </a:p>
          <a:p>
            <a:pPr>
              <a:buFontTx/>
              <a:buChar char="-"/>
            </a:pPr>
            <a:r>
              <a:rPr lang="ru-RU" sz="2400" i="1" smtClean="0">
                <a:solidFill>
                  <a:schemeClr val="tx1"/>
                </a:solidFill>
              </a:rPr>
              <a:t>по масштабу преобразований.</a:t>
            </a:r>
            <a:r>
              <a:rPr lang="ru-RU" smtClean="0">
                <a:solidFill>
                  <a:schemeClr val="tx1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89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Характеристики основных российских программ </a:t>
            </a:r>
            <a:r>
              <a:rPr lang="ru-RU" sz="2800" b="1" smtClean="0">
                <a:solidFill>
                  <a:srgbClr val="FF0000"/>
                </a:solidFill>
              </a:rPr>
              <a:t/>
            </a:r>
            <a:br>
              <a:rPr lang="ru-RU" sz="2800" b="1" smtClean="0">
                <a:solidFill>
                  <a:srgbClr val="FF0000"/>
                </a:solidFill>
              </a:rPr>
            </a:br>
            <a:endParaRPr lang="ru-RU" sz="2800" b="1" smtClean="0">
              <a:solidFill>
                <a:srgbClr val="FF0000"/>
              </a:solidFill>
            </a:endParaRPr>
          </a:p>
        </p:txBody>
      </p:sp>
      <p:sp>
        <p:nvSpPr>
          <p:cNvPr id="268290" name="Объект 2"/>
          <p:cNvSpPr>
            <a:spLocks noGrp="1"/>
          </p:cNvSpPr>
          <p:nvPr>
            <p:ph idx="4294967295"/>
          </p:nvPr>
        </p:nvSpPr>
        <p:spPr>
          <a:xfrm>
            <a:off x="457200" y="1196975"/>
            <a:ext cx="8229600" cy="4752975"/>
          </a:xfrm>
        </p:spPr>
        <p:txBody>
          <a:bodyPr/>
          <a:lstStyle/>
          <a:p>
            <a:pPr algn="just"/>
            <a:r>
              <a:rPr lang="ru-RU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Программа «….»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уделяет особое </a:t>
            </a:r>
            <a:r>
              <a:rPr lang="ru-RU" sz="2000" b="1" u="sng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внимание формированию здоровых привычек  в еде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:  «Формировать привычку съедать положенную порцию». «</a:t>
            </a:r>
            <a:r>
              <a:rPr lang="ru-RU" sz="20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Создавать у детей положительную установку на фразу взрослого «сейчас будем есть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». </a:t>
            </a:r>
          </a:p>
          <a:p>
            <a:pPr algn="just"/>
            <a:r>
              <a:rPr lang="ru-RU" sz="2000" b="1" smtClean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Программа «…..»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предлагает </a:t>
            </a:r>
            <a:r>
              <a:rPr lang="ru-RU" sz="2000" b="1" smtClean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учить детей ползать и вставать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: «Помогать менять позы, вставать на четвереньки: садиться из положения лежа, ложиться из положения сидя, сидеть без поддержки…; инициировать действия с предметами: осматривать, перекладывать из руки в руку, размахивать;.. Учить ползать; приседать и вставать; переползать через бревно; вставать и садиться; переходить от одного предмета к другому  и т.п.»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3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Выводы:</a:t>
            </a:r>
          </a:p>
        </p:txBody>
      </p:sp>
      <p:sp>
        <p:nvSpPr>
          <p:cNvPr id="269314" name="Объект 2"/>
          <p:cNvSpPr>
            <a:spLocks noGrp="1"/>
          </p:cNvSpPr>
          <p:nvPr>
            <p:ph idx="4294967295"/>
          </p:nvPr>
        </p:nvSpPr>
        <p:spPr>
          <a:xfrm>
            <a:off x="457200" y="1341438"/>
            <a:ext cx="8229600" cy="4608512"/>
          </a:xfrm>
        </p:spPr>
        <p:txBody>
          <a:bodyPr/>
          <a:lstStyle/>
          <a:p>
            <a:pPr algn="just"/>
            <a:endParaRPr lang="ru-RU" sz="200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Преобладающая  модель обучения: </a:t>
            </a:r>
            <a:r>
              <a:rPr lang="ru-RU" sz="20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четкая внешняя инструкция</a:t>
            </a:r>
            <a:r>
              <a:rPr lang="ru-RU" sz="20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(экстернальная модель развития);</a:t>
            </a:r>
          </a:p>
          <a:p>
            <a:pPr algn="just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Концепция </a:t>
            </a:r>
            <a:r>
              <a:rPr lang="ru-RU" sz="20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«беспомощный, пассивный ребенок»: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u="sng" smtClean="0">
                <a:latin typeface="Times New Roman" pitchFamily="18" charset="0"/>
                <a:cs typeface="Times New Roman" pitchFamily="18" charset="0"/>
              </a:rPr>
              <a:t>ребенок сам не может ничего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:  ни ползать, ни садиться, ни двигаться,  ни ходить, правильно координируя  руки и ноги,   ни испытывать  чувства и эмоции, ни играть или испытывать любопытство.  Все это воспитатель должен формировать путем обучающих, стимулирующих  воздействий. </a:t>
            </a:r>
            <a:r>
              <a:rPr lang="ru-RU" sz="20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Активен здесь, прежде всего взрослый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, которому рекомендуется постоянно стимулировать ребенка,  давать ему импульсы для развития.   Формировать, вызывать, стимулировать, приучать, привлекать внимание, активизировать –  вот  наиболее часто употребляемые  в программах обороты речи.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r>
              <a:rPr lang="ru-RU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Выводы:</a:t>
            </a:r>
          </a:p>
        </p:txBody>
      </p:sp>
      <p:sp>
        <p:nvSpPr>
          <p:cNvPr id="270338" name="Объект 2"/>
          <p:cNvSpPr>
            <a:spLocks noGrp="1"/>
          </p:cNvSpPr>
          <p:nvPr>
            <p:ph idx="4294967295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algn="just"/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Учитывается только </a:t>
            </a:r>
            <a:r>
              <a:rPr lang="ru-RU" sz="2000" b="1" smtClean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один фактор</a:t>
            </a:r>
            <a:r>
              <a:rPr lang="ru-RU" sz="2000" smtClean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u="sng" smtClean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обучение и воспитание в ДОО</a:t>
            </a:r>
            <a:r>
              <a:rPr lang="ru-RU" sz="2000" smtClean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семья, другие внешние факторы и индивидуальные особенности детей как </a:t>
            </a:r>
            <a:r>
              <a:rPr lang="ru-RU" sz="2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фактор развития не учитываются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базовые потребности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ребенка также не учитываются (не упоминаются в программах  и нормативных документах); </a:t>
            </a:r>
          </a:p>
          <a:p>
            <a:pPr algn="just"/>
            <a:endParaRPr lang="ru-RU" sz="200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В большинстве программ </a:t>
            </a:r>
            <a:r>
              <a:rPr lang="ru-RU" sz="2000" b="1" smtClean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зафиксированы  возрастные нормативы развития  по годам: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первая младшая группа, вторая младшая группа, средняя группа, старшая группа,  подготовительная к школе группа. </a:t>
            </a:r>
            <a:r>
              <a:rPr lang="ru-RU" sz="2000" b="1" smtClean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Для каждой группы (возрастного этапа) существует норматив  развития, которому ребенок должен соответствовать.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1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Выводы:</a:t>
            </a:r>
          </a:p>
        </p:txBody>
      </p:sp>
      <p:sp>
        <p:nvSpPr>
          <p:cNvPr id="271362" name="Объект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/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Все дети  развиваются (должны развиваться) </a:t>
            </a:r>
            <a:r>
              <a:rPr lang="ru-RU" sz="24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по одному алгоритму, зафиксированному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в программах и нормативных документах и достигают все вместе одного уровня развития на каждом этапе. </a:t>
            </a:r>
          </a:p>
          <a:p>
            <a:pPr algn="just">
              <a:buFont typeface="Arial" charset="0"/>
              <a:buNone/>
            </a:pP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Все дети должны достигать </a:t>
            </a:r>
            <a:r>
              <a:rPr 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«готовности к школьному обучению по любой программе»  ??????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854" y="0"/>
            <a:ext cx="3515028" cy="67135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63500"/>
          </a:effectLst>
          <a:extLst/>
        </p:spPr>
      </p:pic>
      <p:sp>
        <p:nvSpPr>
          <p:cNvPr id="4" name="Прямоугольник 3"/>
          <p:cNvSpPr/>
          <p:nvPr/>
        </p:nvSpPr>
        <p:spPr>
          <a:xfrm>
            <a:off x="2124075" y="2205038"/>
            <a:ext cx="6840538" cy="4221162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chemeClr val="bg2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rIns="180000" bIns="72000" anchor="ctr"/>
          <a:lstStyle/>
          <a:p>
            <a:pPr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Проектная технология управления введением  ФГОС ДОШКОЛЬНОГО ОБРАЗОВАНИЯ</a:t>
            </a:r>
            <a:endParaRPr lang="ru-RU" sz="2400" dirty="0"/>
          </a:p>
        </p:txBody>
      </p:sp>
      <p:pic>
        <p:nvPicPr>
          <p:cNvPr id="272387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692150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2388" name="Прямоугольник 4"/>
          <p:cNvSpPr>
            <a:spLocks noChangeArrowheads="1"/>
          </p:cNvSpPr>
          <p:nvPr/>
        </p:nvSpPr>
        <p:spPr bwMode="auto">
          <a:xfrm>
            <a:off x="3595688" y="946150"/>
            <a:ext cx="4143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Calibri" pitchFamily="34" charset="0"/>
              </a:rPr>
              <a:t>Федеральный институт развития образования</a:t>
            </a:r>
          </a:p>
        </p:txBody>
      </p:sp>
      <p:sp>
        <p:nvSpPr>
          <p:cNvPr id="272389" name="Прямоугольник 9"/>
          <p:cNvSpPr>
            <a:spLocks noChangeArrowheads="1"/>
          </p:cNvSpPr>
          <p:nvPr/>
        </p:nvSpPr>
        <p:spPr bwMode="auto">
          <a:xfrm>
            <a:off x="3595688" y="277813"/>
            <a:ext cx="5368925" cy="32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 algn="ctr"/>
            <a:r>
              <a:rPr lang="ru-RU" sz="1500">
                <a:latin typeface="Calibri" pitchFamily="34" charset="0"/>
              </a:rPr>
              <a:t>Министерство образования и науки Российской Федерации</a:t>
            </a:r>
            <a:endParaRPr lang="en-US" sz="15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0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smtClean="0">
                <a:solidFill>
                  <a:schemeClr val="hlink"/>
                </a:solidFill>
                <a:latin typeface="Times New Roman" pitchFamily="18" charset="0"/>
              </a:rPr>
              <a:t>Методика разработки и освоения основной образовательной программы дошкольной организации с использованием проектной технологии</a:t>
            </a:r>
            <a:r>
              <a:rPr lang="ru-RU" sz="4000" smtClean="0"/>
              <a:t> </a:t>
            </a:r>
          </a:p>
        </p:txBody>
      </p:sp>
      <p:sp>
        <p:nvSpPr>
          <p:cNvPr id="27341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 smtClean="0">
                <a:solidFill>
                  <a:srgbClr val="FF3300"/>
                </a:solidFill>
                <a:latin typeface="Times New Roman" pitchFamily="18" charset="0"/>
              </a:rPr>
              <a:t>Наиболее распространенные пути введения новшеств</a:t>
            </a:r>
            <a:r>
              <a:rPr lang="ru-RU" sz="2800" smtClean="0">
                <a:latin typeface="Times New Roman" pitchFamily="18" charset="0"/>
              </a:rPr>
              <a:t>: </a:t>
            </a:r>
          </a:p>
          <a:p>
            <a:r>
              <a:rPr lang="ru-RU" sz="2400" i="1" smtClean="0">
                <a:latin typeface="Times New Roman" pitchFamily="18" charset="0"/>
              </a:rPr>
              <a:t>подход, основанный на  оптимизации деятельности   педагогических кадров, воспитателей детских дошкольных организаций;</a:t>
            </a:r>
          </a:p>
          <a:p>
            <a:r>
              <a:rPr lang="ru-RU" sz="2400" i="1" smtClean="0">
                <a:latin typeface="Times New Roman" pitchFamily="18" charset="0"/>
              </a:rPr>
              <a:t>программно-целевой метод  управления  развитием,  при котором развитие осуществляется на основе долгосрочных и среднесрочных программ системного развития; </a:t>
            </a:r>
          </a:p>
          <a:p>
            <a:r>
              <a:rPr lang="ru-RU" sz="2400" i="1" smtClean="0">
                <a:latin typeface="Times New Roman" pitchFamily="18" charset="0"/>
              </a:rPr>
              <a:t>и, наконец, </a:t>
            </a:r>
            <a:r>
              <a:rPr lang="ru-RU" sz="2400" b="1" i="1" u="sng" smtClean="0">
                <a:solidFill>
                  <a:schemeClr val="hlink"/>
                </a:solidFill>
                <a:latin typeface="Times New Roman" pitchFamily="18" charset="0"/>
              </a:rPr>
              <a:t>проектный  подход  к внедрению новшеств.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142875" y="179388"/>
            <a:ext cx="8858250" cy="584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0850" algn="just">
              <a:defRPr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Современным  типом является </a:t>
            </a:r>
            <a:r>
              <a:rPr lang="ru-RU" sz="2200" b="1" i="1" dirty="0">
                <a:solidFill>
                  <a:srgbClr val="C00000"/>
                </a:solidFill>
                <a:latin typeface="Arial Black" pitchFamily="34" charset="0"/>
              </a:rPr>
              <a:t>проектно-технологический тип организационной культуры</a:t>
            </a:r>
            <a:r>
              <a:rPr lang="ru-RU" sz="2200" dirty="0">
                <a:solidFill>
                  <a:srgbClr val="C00000"/>
                </a:solidFill>
                <a:latin typeface="Arial Black" pitchFamily="34" charset="0"/>
              </a:rPr>
              <a:t>.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Он  состоит в том, что единый процесс  деятельности разбивается на отдельные завершенные циклы, которые называются </a:t>
            </a:r>
            <a:r>
              <a:rPr lang="ru-RU" sz="2200" b="1" i="1" dirty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проектами.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 </a:t>
            </a:r>
          </a:p>
          <a:p>
            <a:pPr indent="450850" algn="just">
              <a:defRPr/>
            </a:pPr>
            <a:endParaRPr lang="ru-RU" sz="22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pPr indent="450850" algn="just" eaLnBrk="0" hangingPunct="0">
              <a:defRPr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Введение новшеств с помощью проектных технологий обеспечивается не только и не столько теоретическими знаниями, сколько </a:t>
            </a:r>
            <a:r>
              <a:rPr lang="ru-RU" sz="2200" b="1" i="1" dirty="0">
                <a:solidFill>
                  <a:srgbClr val="C00000"/>
                </a:solidFill>
                <a:latin typeface="Arial Black" pitchFamily="34" charset="0"/>
              </a:rPr>
              <a:t>аналитической работой команды исполнителей и  ее поэтапным осуществлением.</a:t>
            </a:r>
          </a:p>
          <a:p>
            <a:pPr indent="450850" algn="just" eaLnBrk="0" hangingPunct="0">
              <a:defRPr/>
            </a:pPr>
            <a:endParaRPr lang="ru-RU" sz="22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pPr indent="450850" algn="just" eaLnBrk="0" hangingPunct="0">
              <a:defRPr/>
            </a:pPr>
            <a:r>
              <a:rPr lang="ru-RU" sz="2200" b="1" dirty="0">
                <a:solidFill>
                  <a:srgbClr val="C00000"/>
                </a:solidFill>
                <a:latin typeface="Arial Black" pitchFamily="34" charset="0"/>
              </a:rPr>
              <a:t>Проект</a:t>
            </a: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- целенаправленное создание или изменение некоторой системы, ограниченное во времени и ресурсах и имеющее специфическую организацию.  В проектной технологии работа выполняется </a:t>
            </a:r>
            <a:r>
              <a:rPr lang="ru-RU" sz="2200" dirty="0">
                <a:solidFill>
                  <a:srgbClr val="C00000"/>
                </a:solidFill>
                <a:latin typeface="Arial Black" pitchFamily="34" charset="0"/>
              </a:rPr>
              <a:t>по частям</a:t>
            </a: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0C5A5D-C5FE-44BF-9981-6D814860AE0E}" type="slidenum">
              <a:rPr lang="ru-RU" smtClean="0"/>
              <a:pPr>
                <a:defRPr/>
              </a:pPr>
              <a:t>37</a:t>
            </a:fld>
            <a:endParaRPr lang="ru-RU"/>
          </a:p>
        </p:txBody>
      </p:sp>
      <p:sp>
        <p:nvSpPr>
          <p:cNvPr id="275459" name="Прямоугольник 3"/>
          <p:cNvSpPr>
            <a:spLocks noChangeArrowheads="1"/>
          </p:cNvSpPr>
          <p:nvPr/>
        </p:nvSpPr>
        <p:spPr bwMode="auto">
          <a:xfrm>
            <a:off x="836613" y="1858963"/>
            <a:ext cx="7650162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Проект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это </a:t>
            </a: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часть работы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проектная технология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внедрения новшеств - это </a:t>
            </a: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движение шаг за шагом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Таким образом, у проекта в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отличие,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например,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от плана текущей деятельности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два главных признака: </a:t>
            </a:r>
          </a:p>
          <a:p>
            <a:pPr algn="just">
              <a:buFontTx/>
              <a:buChar char="-"/>
            </a:pPr>
            <a:r>
              <a:rPr lang="ru-RU" sz="2400" b="1" dirty="0">
                <a:solidFill>
                  <a:srgbClr val="6666FF"/>
                </a:solidFill>
                <a:latin typeface="Times New Roman" pitchFamily="18" charset="0"/>
                <a:cs typeface="Times New Roman" pitchFamily="18" charset="0"/>
              </a:rPr>
              <a:t>ориентация на новое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поэтому   говорят, что благодаря реализации проекта, организация осуществляет  «бросок вперед»;</a:t>
            </a:r>
          </a:p>
          <a:p>
            <a:pPr algn="just">
              <a:buFontTx/>
              <a:buChar char="-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6666FF"/>
                </a:solidFill>
                <a:latin typeface="Times New Roman" pitchFamily="18" charset="0"/>
                <a:cs typeface="Times New Roman" pitchFamily="18" charset="0"/>
              </a:rPr>
              <a:t>жесткое ограничение   проектных работ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что позволяет считать их частью  процесса обновления</a:t>
            </a:r>
            <a:endParaRPr lang="ru-RU" sz="24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smtClean="0">
                <a:solidFill>
                  <a:srgbClr val="FF0000"/>
                </a:solidFill>
              </a:rPr>
              <a:t>Проектная технология введения ФГОС</a:t>
            </a:r>
            <a:r>
              <a:rPr lang="ru-RU" sz="2800" smtClean="0">
                <a:solidFill>
                  <a:srgbClr val="FF0000"/>
                </a:solidFill>
              </a:rPr>
              <a:t/>
            </a:r>
            <a:br>
              <a:rPr lang="ru-RU" sz="2800" smtClean="0">
                <a:solidFill>
                  <a:srgbClr val="FF0000"/>
                </a:solidFill>
              </a:rPr>
            </a:br>
            <a:endParaRPr lang="ru-RU" sz="2800" smtClean="0">
              <a:solidFill>
                <a:srgbClr val="FF0000"/>
              </a:solidFill>
            </a:endParaRPr>
          </a:p>
        </p:txBody>
      </p:sp>
      <p:sp>
        <p:nvSpPr>
          <p:cNvPr id="27648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Calibri" pitchFamily="34" charset="0"/>
              <a:buAutoNum type="arabicPeriod"/>
              <a:tabLst>
                <a:tab pos="539750" algn="l"/>
                <a:tab pos="571500" algn="l"/>
                <a:tab pos="800100" algn="l"/>
              </a:tabLst>
            </a:pPr>
            <a:r>
              <a:rPr lang="ru-RU" sz="2000" smtClean="0"/>
              <a:t>Формирование организационной структуры для управления процессом  перехода детского сада на работу по ФГОС. </a:t>
            </a:r>
          </a:p>
          <a:p>
            <a:pPr algn="just">
              <a:buFont typeface="Calibri" pitchFamily="34" charset="0"/>
              <a:buAutoNum type="arabicPeriod"/>
              <a:tabLst>
                <a:tab pos="539750" algn="l"/>
                <a:tab pos="571500" algn="l"/>
                <a:tab pos="800100" algn="l"/>
              </a:tabLst>
            </a:pPr>
            <a:r>
              <a:rPr lang="ru-RU" sz="2000" smtClean="0"/>
              <a:t>Анализ соответствия работы детского сада (результатов, образовательного процесса и условий)  требованиям, содержащимся  в стандарте: целевым ориентирам,  принципам организации образовательной деятельности дошкольников, условиям ее осуществления,  и определение,  что нуждается в  изменении.</a:t>
            </a:r>
          </a:p>
          <a:p>
            <a:pPr algn="just">
              <a:buFont typeface="Calibri" pitchFamily="34" charset="0"/>
              <a:buAutoNum type="arabicPeriod"/>
              <a:tabLst>
                <a:tab pos="539750" algn="l"/>
                <a:tab pos="571500" algn="l"/>
                <a:tab pos="800100" algn="l"/>
              </a:tabLst>
            </a:pPr>
            <a:r>
              <a:rPr lang="ru-RU" sz="2000" smtClean="0"/>
              <a:t>Выбор образовательной программы, соответствующей ПООП и  с учетом, которой  будет разрабатываться собственная образовательная программа.</a:t>
            </a:r>
          </a:p>
          <a:p>
            <a:pPr>
              <a:tabLst>
                <a:tab pos="539750" algn="l"/>
                <a:tab pos="571500" algn="l"/>
                <a:tab pos="800100" algn="l"/>
              </a:tabLst>
            </a:pPr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EFEDB7-40F1-45E6-88A7-A286259A47ED}" type="slidenum">
              <a:rPr lang="ru-RU" smtClean="0"/>
              <a:pPr>
                <a:defRPr/>
              </a:pPr>
              <a:t>38</a:t>
            </a:fld>
            <a:endParaRPr lang="ru-RU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ПРОДОЛЖЕНИЕ</a:t>
            </a:r>
          </a:p>
        </p:txBody>
      </p:sp>
      <p:sp>
        <p:nvSpPr>
          <p:cNvPr id="277506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Calibri" pitchFamily="34" charset="0"/>
              <a:buAutoNum type="arabicPeriod"/>
              <a:tabLst>
                <a:tab pos="539750" algn="l"/>
                <a:tab pos="571500" algn="l"/>
                <a:tab pos="800100" algn="l"/>
              </a:tabLst>
            </a:pPr>
            <a:r>
              <a:rPr lang="ru-RU" sz="2000" dirty="0" smtClean="0">
                <a:solidFill>
                  <a:srgbClr val="000000"/>
                </a:solidFill>
              </a:rPr>
              <a:t>Разработка  части ООП, формируемый  участниками образовательных отношений, на основе отбора парциальных программ. </a:t>
            </a:r>
          </a:p>
          <a:p>
            <a:pPr algn="just">
              <a:buFont typeface="Calibri" pitchFamily="34" charset="0"/>
              <a:buAutoNum type="arabicPeriod"/>
              <a:tabLst>
                <a:tab pos="539750" algn="l"/>
                <a:tab pos="571500" algn="l"/>
                <a:tab pos="800100" algn="l"/>
              </a:tabLst>
            </a:pPr>
            <a:r>
              <a:rPr lang="ru-RU" sz="2000" dirty="0" smtClean="0">
                <a:solidFill>
                  <a:srgbClr val="000000"/>
                </a:solidFill>
              </a:rPr>
              <a:t> Сопоставление реального образовательного процесса и условий его  реализации с тем, который необходим для освоения выбранной программы  и определение  перечня новшеств, которые нужно будет освоить  в образовательной организации для того, чтобы перейти на работу по новой программе, соответствующей требованиям ФГОС</a:t>
            </a:r>
          </a:p>
          <a:p>
            <a:pPr algn="just">
              <a:buFont typeface="Calibri" pitchFamily="34" charset="0"/>
              <a:buAutoNum type="arabicPeriod"/>
              <a:tabLst>
                <a:tab pos="539750" algn="l"/>
                <a:tab pos="571500" algn="l"/>
                <a:tab pos="800100" algn="l"/>
              </a:tabLst>
            </a:pPr>
            <a:r>
              <a:rPr lang="ru-RU" sz="2000" dirty="0" smtClean="0">
                <a:solidFill>
                  <a:srgbClr val="000000"/>
                </a:solidFill>
              </a:rPr>
              <a:t>Определение перечня проектов  освоения  ООП и формирование на их основе портфолио проектов; выделение первоочередных проектов.</a:t>
            </a:r>
          </a:p>
          <a:p>
            <a:pPr algn="just">
              <a:buFont typeface="Calibri" pitchFamily="34" charset="0"/>
              <a:buAutoNum type="arabicPeriod"/>
              <a:tabLst>
                <a:tab pos="539750" algn="l"/>
                <a:tab pos="571500" algn="l"/>
                <a:tab pos="800100" algn="l"/>
              </a:tabLst>
            </a:pPr>
            <a:r>
              <a:rPr lang="ru-RU" sz="2000" dirty="0" smtClean="0">
                <a:solidFill>
                  <a:srgbClr val="000000"/>
                </a:solidFill>
              </a:rPr>
              <a:t>Управление реализацией первоочередных проектов: пересмотр содержимого портфолио на основе анализа результатов реализации первоочередных проектов.</a:t>
            </a:r>
          </a:p>
          <a:p>
            <a:pPr>
              <a:tabLst>
                <a:tab pos="539750" algn="l"/>
                <a:tab pos="571500" algn="l"/>
                <a:tab pos="800100" algn="l"/>
              </a:tabLst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636096-7F72-4ACD-9477-51996D8C5A79}" type="slidenum">
              <a:rPr lang="ru-RU" smtClean="0"/>
              <a:pPr>
                <a:defRPr/>
              </a:pPr>
              <a:t>39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1" name="TextBox 27"/>
          <p:cNvSpPr txBox="1">
            <a:spLocks noChangeArrowheads="1"/>
          </p:cNvSpPr>
          <p:nvPr/>
        </p:nvSpPr>
        <p:spPr bwMode="auto">
          <a:xfrm>
            <a:off x="0" y="285750"/>
            <a:ext cx="91440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u="sng">
                <a:solidFill>
                  <a:srgbClr val="FF0000"/>
                </a:solidFill>
                <a:latin typeface="Calibri" pitchFamily="34" charset="0"/>
              </a:rPr>
              <a:t>Метод анализа  и определения необходимых изменений</a:t>
            </a:r>
          </a:p>
          <a:p>
            <a:pPr algn="ctr"/>
            <a:endParaRPr lang="ru-RU" u="sng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1428750" y="1143000"/>
            <a:ext cx="2571750" cy="12858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4127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AutoShape 8"/>
          <p:cNvSpPr>
            <a:spLocks noChangeArrowheads="1"/>
          </p:cNvSpPr>
          <p:nvPr/>
        </p:nvSpPr>
        <p:spPr bwMode="auto">
          <a:xfrm>
            <a:off x="857250" y="1143000"/>
            <a:ext cx="214313" cy="4929188"/>
          </a:xfrm>
          <a:prstGeom prst="downArrow">
            <a:avLst>
              <a:gd name="adj1" fmla="val 50000"/>
              <a:gd name="adj2" fmla="val 413225"/>
            </a:avLst>
          </a:prstGeom>
          <a:gradFill>
            <a:gsLst>
              <a:gs pos="0">
                <a:schemeClr val="accent3">
                  <a:lumMod val="75000"/>
                </a:schemeClr>
              </a:gs>
              <a:gs pos="50000">
                <a:schemeClr val="accent2">
                  <a:lumMod val="75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5400000" scaled="0"/>
          </a:gradFill>
          <a:ln w="28575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  <p:txBody>
          <a:bodyPr vert="eaVert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033" name="Oval 9"/>
          <p:cNvSpPr>
            <a:spLocks noChangeArrowheads="1"/>
          </p:cNvSpPr>
          <p:nvPr/>
        </p:nvSpPr>
        <p:spPr bwMode="auto">
          <a:xfrm>
            <a:off x="4643438" y="1571625"/>
            <a:ext cx="447675" cy="428625"/>
          </a:xfrm>
          <a:prstGeom prst="ellipse">
            <a:avLst/>
          </a:prstGeom>
          <a:solidFill>
            <a:srgbClr val="FFFFFF"/>
          </a:solidFill>
          <a:ln w="34925">
            <a:solidFill>
              <a:schemeClr val="tx2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latin typeface="+mn-lt"/>
            </a:endParaRPr>
          </a:p>
        </p:txBody>
      </p:sp>
      <p:sp>
        <p:nvSpPr>
          <p:cNvPr id="240645" name="TextBox 37"/>
          <p:cNvSpPr txBox="1">
            <a:spLocks noChangeArrowheads="1"/>
          </p:cNvSpPr>
          <p:nvPr/>
        </p:nvSpPr>
        <p:spPr bwMode="auto">
          <a:xfrm>
            <a:off x="4643438" y="1357313"/>
            <a:ext cx="428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Calibri" pitchFamily="34" charset="0"/>
              </a:rPr>
              <a:t>_</a:t>
            </a:r>
          </a:p>
        </p:txBody>
      </p:sp>
      <p:sp>
        <p:nvSpPr>
          <p:cNvPr id="240646" name="TextBox 40"/>
          <p:cNvSpPr txBox="1">
            <a:spLocks noChangeArrowheads="1"/>
          </p:cNvSpPr>
          <p:nvPr/>
        </p:nvSpPr>
        <p:spPr bwMode="auto">
          <a:xfrm>
            <a:off x="928688" y="1143000"/>
            <a:ext cx="3214687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ctr"/>
            <a:r>
              <a:rPr lang="ru-RU" b="1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Существующие и реализуемые </a:t>
            </a:r>
          </a:p>
          <a:p>
            <a:pPr lvl="1" algn="ctr"/>
            <a:r>
              <a:rPr lang="ru-RU" b="1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результаты образования</a:t>
            </a:r>
          </a:p>
          <a:p>
            <a:endParaRPr lang="ru-RU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42" name="Text Box 2"/>
          <p:cNvSpPr txBox="1">
            <a:spLocks noChangeArrowheads="1"/>
          </p:cNvSpPr>
          <p:nvPr/>
        </p:nvSpPr>
        <p:spPr bwMode="auto">
          <a:xfrm>
            <a:off x="1428750" y="2857500"/>
            <a:ext cx="2571750" cy="12858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4127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0648" name="TextBox 42"/>
          <p:cNvSpPr txBox="1">
            <a:spLocks noChangeArrowheads="1"/>
          </p:cNvSpPr>
          <p:nvPr/>
        </p:nvSpPr>
        <p:spPr bwMode="auto">
          <a:xfrm>
            <a:off x="1000125" y="2928938"/>
            <a:ext cx="3214688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ctr"/>
            <a:r>
              <a:rPr lang="ru-RU" b="1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Существующий</a:t>
            </a:r>
          </a:p>
          <a:p>
            <a:pPr lvl="1" algn="ctr"/>
            <a:r>
              <a:rPr lang="ru-RU" b="1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процесс образования: содержание и технологии</a:t>
            </a: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1428750" y="4643438"/>
            <a:ext cx="2571750" cy="12858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4127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5786438" y="4643438"/>
            <a:ext cx="2643187" cy="13573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4127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 Box 2"/>
          <p:cNvSpPr txBox="1">
            <a:spLocks noChangeArrowheads="1"/>
          </p:cNvSpPr>
          <p:nvPr/>
        </p:nvSpPr>
        <p:spPr bwMode="auto">
          <a:xfrm>
            <a:off x="5786438" y="1143000"/>
            <a:ext cx="2571750" cy="12858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4127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 Box 2"/>
          <p:cNvSpPr txBox="1">
            <a:spLocks noChangeArrowheads="1"/>
          </p:cNvSpPr>
          <p:nvPr/>
        </p:nvSpPr>
        <p:spPr bwMode="auto">
          <a:xfrm>
            <a:off x="5786438" y="2928938"/>
            <a:ext cx="2571750" cy="12858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4127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0653" name="TextBox 47"/>
          <p:cNvSpPr txBox="1">
            <a:spLocks noChangeArrowheads="1"/>
          </p:cNvSpPr>
          <p:nvPr/>
        </p:nvSpPr>
        <p:spPr bwMode="auto">
          <a:xfrm>
            <a:off x="642938" y="4643438"/>
            <a:ext cx="3786187" cy="137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ctr"/>
            <a:r>
              <a:rPr lang="ru-RU" b="1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Существующие </a:t>
            </a:r>
          </a:p>
          <a:p>
            <a:pPr lvl="1" algn="ctr"/>
            <a:r>
              <a:rPr lang="ru-RU" sz="1600" b="1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ресурсы:психолого-педаг.,  кадровые,  материально-тех., финансовые</a:t>
            </a:r>
          </a:p>
          <a:p>
            <a:pPr lvl="1" algn="ctr"/>
            <a:endParaRPr lang="ru-RU">
              <a:latin typeface="Calibri" pitchFamily="34" charset="0"/>
            </a:endParaRPr>
          </a:p>
        </p:txBody>
      </p:sp>
      <p:sp>
        <p:nvSpPr>
          <p:cNvPr id="240654" name="TextBox 48"/>
          <p:cNvSpPr txBox="1">
            <a:spLocks noChangeArrowheads="1"/>
          </p:cNvSpPr>
          <p:nvPr/>
        </p:nvSpPr>
        <p:spPr bwMode="auto">
          <a:xfrm>
            <a:off x="5214938" y="1214438"/>
            <a:ext cx="34480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ctr"/>
            <a:r>
              <a:rPr lang="ru-RU" b="1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Требования ФГОС</a:t>
            </a:r>
          </a:p>
          <a:p>
            <a:pPr lvl="1" algn="ctr"/>
            <a:r>
              <a:rPr lang="ru-RU" b="1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к планируемым  результатам</a:t>
            </a: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240655" name="TextBox 49"/>
          <p:cNvSpPr txBox="1">
            <a:spLocks noChangeArrowheads="1"/>
          </p:cNvSpPr>
          <p:nvPr/>
        </p:nvSpPr>
        <p:spPr bwMode="auto">
          <a:xfrm>
            <a:off x="5286375" y="2857500"/>
            <a:ext cx="328612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ctr"/>
            <a:r>
              <a:rPr lang="ru-RU" b="1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Требования ФГОС к процессу воспитания и образования: содержание и технологии</a:t>
            </a:r>
          </a:p>
          <a:p>
            <a:pPr lvl="1" algn="ctr"/>
            <a:endParaRPr lang="ru-RU" b="1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40656" name="TextBox 50"/>
          <p:cNvSpPr txBox="1">
            <a:spLocks noChangeArrowheads="1"/>
          </p:cNvSpPr>
          <p:nvPr/>
        </p:nvSpPr>
        <p:spPr bwMode="auto">
          <a:xfrm>
            <a:off x="5286375" y="4643438"/>
            <a:ext cx="3286125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ctr"/>
            <a:r>
              <a:rPr lang="ru-RU" b="1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Требования ФГОС к ресурсам: </a:t>
            </a:r>
            <a:r>
              <a:rPr lang="ru-RU" sz="1600" b="1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психолого-педаг.,  кадровым,  материально-тех., финансовым</a:t>
            </a:r>
          </a:p>
          <a:p>
            <a:pPr lvl="1" algn="just"/>
            <a:endParaRPr lang="ru-RU" sz="1600" b="1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  <a:p>
            <a:endParaRPr lang="ru-RU">
              <a:cs typeface="Arial" charset="0"/>
            </a:endParaRP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52" name="Oval 9"/>
          <p:cNvSpPr>
            <a:spLocks noChangeArrowheads="1"/>
          </p:cNvSpPr>
          <p:nvPr/>
        </p:nvSpPr>
        <p:spPr bwMode="auto">
          <a:xfrm>
            <a:off x="4643438" y="3286125"/>
            <a:ext cx="447675" cy="428625"/>
          </a:xfrm>
          <a:prstGeom prst="ellipse">
            <a:avLst/>
          </a:prstGeom>
          <a:solidFill>
            <a:srgbClr val="FFFFFF"/>
          </a:solidFill>
          <a:ln w="34925">
            <a:solidFill>
              <a:schemeClr val="tx2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latin typeface="+mn-lt"/>
            </a:endParaRPr>
          </a:p>
        </p:txBody>
      </p:sp>
      <p:sp>
        <p:nvSpPr>
          <p:cNvPr id="240658" name="TextBox 52"/>
          <p:cNvSpPr txBox="1">
            <a:spLocks noChangeArrowheads="1"/>
          </p:cNvSpPr>
          <p:nvPr/>
        </p:nvSpPr>
        <p:spPr bwMode="auto">
          <a:xfrm>
            <a:off x="4643438" y="3071813"/>
            <a:ext cx="428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Calibri" pitchFamily="34" charset="0"/>
              </a:rPr>
              <a:t>_</a:t>
            </a:r>
          </a:p>
        </p:txBody>
      </p:sp>
      <p:sp>
        <p:nvSpPr>
          <p:cNvPr id="54" name="Oval 9"/>
          <p:cNvSpPr>
            <a:spLocks noChangeArrowheads="1"/>
          </p:cNvSpPr>
          <p:nvPr/>
        </p:nvSpPr>
        <p:spPr bwMode="auto">
          <a:xfrm>
            <a:off x="4643438" y="5072063"/>
            <a:ext cx="447675" cy="428625"/>
          </a:xfrm>
          <a:prstGeom prst="ellipse">
            <a:avLst/>
          </a:prstGeom>
          <a:solidFill>
            <a:srgbClr val="FFFFFF"/>
          </a:solidFill>
          <a:ln w="34925">
            <a:solidFill>
              <a:schemeClr val="tx2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latin typeface="+mn-lt"/>
            </a:endParaRPr>
          </a:p>
        </p:txBody>
      </p:sp>
      <p:sp>
        <p:nvSpPr>
          <p:cNvPr id="240660" name="TextBox 54"/>
          <p:cNvSpPr txBox="1">
            <a:spLocks noChangeArrowheads="1"/>
          </p:cNvSpPr>
          <p:nvPr/>
        </p:nvSpPr>
        <p:spPr bwMode="auto">
          <a:xfrm>
            <a:off x="4643438" y="4857750"/>
            <a:ext cx="428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Calibri" pitchFamily="34" charset="0"/>
              </a:rPr>
              <a:t>_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00034" y="500042"/>
            <a:ext cx="449739" cy="5857917"/>
          </a:xfrm>
          <a:prstGeom prst="rect">
            <a:avLst/>
          </a:prstGeom>
          <a:noFill/>
        </p:spPr>
        <p:txBody>
          <a:bodyPr vert="wordArtVert">
            <a:spAutoFit/>
          </a:bodyPr>
          <a:lstStyle/>
          <a:p>
            <a:pPr marR="90488" lvl="1"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Arial" pitchFamily="34" charset="0"/>
              </a:rPr>
              <a:t>Направление анализа</a:t>
            </a:r>
          </a:p>
        </p:txBody>
      </p:sp>
      <p:sp>
        <p:nvSpPr>
          <p:cNvPr id="24" name="Номер слайда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F83386-D26D-42FF-A6DD-CF07189E4A09}" type="slidenum">
              <a:rPr lang="ru-RU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3" name="Прямоугольник 1"/>
          <p:cNvSpPr>
            <a:spLocks noChangeArrowheads="1"/>
          </p:cNvSpPr>
          <p:nvPr/>
        </p:nvSpPr>
        <p:spPr bwMode="auto">
          <a:xfrm>
            <a:off x="0" y="549275"/>
            <a:ext cx="9144000" cy="852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0850" algn="ctr"/>
            <a:r>
              <a:rPr lang="ru-RU" sz="2400" b="1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СТРУКТУРА  ПРОЕКТОВ  ВВЕДЕНИЯ НОВШЕСТВ</a:t>
            </a:r>
          </a:p>
          <a:p>
            <a:pPr indent="450850" algn="just"/>
            <a:endParaRPr lang="ru-RU" sz="2000" b="1">
              <a:solidFill>
                <a:srgbClr val="C00000"/>
              </a:solidFill>
              <a:latin typeface="Bookman Old Style" pitchFamily="18" charset="0"/>
              <a:cs typeface="Times New Roman" pitchFamily="18" charset="0"/>
            </a:endParaRPr>
          </a:p>
          <a:p>
            <a:pPr indent="450850" algn="just"/>
            <a:r>
              <a:rPr lang="ru-RU" sz="2000" b="1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1.АНАЛИТИЧЕСКОЕ ОБОСНОВАНИЕ: </a:t>
            </a:r>
            <a:r>
              <a:rPr lang="ru-RU" sz="2000" b="1">
                <a:solidFill>
                  <a:srgbClr val="254061"/>
                </a:solidFill>
                <a:latin typeface="Bookman Old Style" pitchFamily="18" charset="0"/>
                <a:cs typeface="Times New Roman" pitchFamily="18" charset="0"/>
              </a:rPr>
              <a:t>ОБОСНОВАТЬ  АКТУАЛЬНОСТЬ ВВОДИМЫХ ИЗМЕНЕНИЙ С ТОЧКИ ЗРЕНИЯ ДОСТИЖЕНИЯ  ЦЕЛЕЙ, СОДЕРЖАЩИХСЯ В  ФГОС.</a:t>
            </a:r>
          </a:p>
          <a:p>
            <a:pPr indent="450850" algn="just"/>
            <a:endParaRPr lang="ru-RU" sz="2000" b="1">
              <a:solidFill>
                <a:srgbClr val="254061"/>
              </a:solidFill>
              <a:latin typeface="Bookman Old Style" pitchFamily="18" charset="0"/>
              <a:cs typeface="Times New Roman" pitchFamily="18" charset="0"/>
            </a:endParaRPr>
          </a:p>
          <a:p>
            <a:pPr indent="450850" algn="just"/>
            <a:r>
              <a:rPr lang="ru-RU" sz="2000" b="1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2.ЦЕЛИ ПРОЕКТА: </a:t>
            </a:r>
            <a:r>
              <a:rPr lang="ru-RU" sz="2000" b="1">
                <a:solidFill>
                  <a:srgbClr val="254061"/>
                </a:solidFill>
                <a:latin typeface="Bookman Old Style" pitchFamily="18" charset="0"/>
                <a:cs typeface="Times New Roman" pitchFamily="18" charset="0"/>
              </a:rPr>
              <a:t>ПЕРЕЧИСЛИТЬ, КАКИЕ РЕЗУЛЬТАТЫ БУДУТ ПОЛУЧЕНЫ ВСЛЕДСТВИЕ РЕАЛИЗАЦИИ ПРОЕКТА.</a:t>
            </a:r>
          </a:p>
          <a:p>
            <a:pPr indent="450850" algn="just"/>
            <a:endParaRPr lang="ru-RU" sz="2000" b="1">
              <a:solidFill>
                <a:srgbClr val="254061"/>
              </a:solidFill>
              <a:latin typeface="Bookman Old Style" pitchFamily="18" charset="0"/>
              <a:cs typeface="Times New Roman" pitchFamily="18" charset="0"/>
            </a:endParaRPr>
          </a:p>
          <a:p>
            <a:pPr indent="450850" algn="just"/>
            <a:r>
              <a:rPr lang="ru-RU" sz="2000" b="1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3.ЗАМЫСЕЛ ПРОЕКТА:  </a:t>
            </a:r>
            <a:r>
              <a:rPr lang="ru-RU" sz="2000" b="1">
                <a:solidFill>
                  <a:srgbClr val="254061"/>
                </a:solidFill>
                <a:latin typeface="Bookman Old Style" pitchFamily="18" charset="0"/>
                <a:cs typeface="Times New Roman" pitchFamily="18" charset="0"/>
              </a:rPr>
              <a:t>РАСКРЫТЬ СУЩНОСТЬ  ВВОДИМЫХ НОВШЕСТВ И СВЯЗЕЙ МЕЖДУ НИМИ.</a:t>
            </a:r>
          </a:p>
          <a:p>
            <a:pPr indent="450850" algn="just"/>
            <a:endParaRPr lang="ru-RU" sz="2000" b="1">
              <a:solidFill>
                <a:srgbClr val="254061"/>
              </a:solidFill>
              <a:latin typeface="Bookman Old Style" pitchFamily="18" charset="0"/>
              <a:cs typeface="Times New Roman" pitchFamily="18" charset="0"/>
            </a:endParaRPr>
          </a:p>
          <a:p>
            <a:pPr indent="450850" algn="just"/>
            <a:r>
              <a:rPr lang="ru-RU" sz="2000" b="1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4.РАБОТЫ, ВЫПОЛНЯЕМЫЕ В РАМКАХ ПРОЕКТА</a:t>
            </a:r>
            <a:r>
              <a:rPr lang="ru-RU" sz="2000" b="1">
                <a:solidFill>
                  <a:srgbClr val="254061"/>
                </a:solidFill>
                <a:latin typeface="Bookman Old Style" pitchFamily="18" charset="0"/>
                <a:cs typeface="Times New Roman" pitchFamily="18" charset="0"/>
              </a:rPr>
              <a:t>: ПРЕДСТАВИТЬ СТРУКТУРУ РАБОТ: ПАКЕТЫ РАБОТ, ОТДЕЛЬНЫЕ РАБОТЫ, КОТОРЫЕ ДОЛЖНЫ БЫТЬ ВЫПОЛНЕНЫ ДЛЯ ВВЕДЕНИЯ НОВШЕСТВ. УКАЗАТЬ  КОНТРОЛЬНЫЕ ТОЧКИ.</a:t>
            </a:r>
          </a:p>
          <a:p>
            <a:pPr indent="450850" algn="just"/>
            <a:endParaRPr lang="ru-RU" sz="2000" b="1">
              <a:solidFill>
                <a:srgbClr val="254061"/>
              </a:solidFill>
              <a:latin typeface="Bookman Old Style" pitchFamily="18" charset="0"/>
              <a:cs typeface="Times New Roman" pitchFamily="18" charset="0"/>
            </a:endParaRPr>
          </a:p>
          <a:p>
            <a:pPr indent="450850" algn="just"/>
            <a:r>
              <a:rPr lang="ru-RU" sz="2000" b="1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5.ГРАФИК ВЫПОЛНЕНИЯ РАБОТ: </a:t>
            </a:r>
            <a:r>
              <a:rPr lang="ru-RU" sz="2000" b="1">
                <a:solidFill>
                  <a:srgbClr val="254061"/>
                </a:solidFill>
                <a:latin typeface="Bookman Old Style" pitchFamily="18" charset="0"/>
                <a:cs typeface="Times New Roman" pitchFamily="18" charset="0"/>
              </a:rPr>
              <a:t>РАСПРЕДЕЛИТЬ РАБОТЫ  ВО ВРЕМЕНИ И МЕЖДУ ЧЛЕНАМИ ПРОЕКТНОЙ ГРУППЫ</a:t>
            </a:r>
          </a:p>
          <a:p>
            <a:pPr indent="450850" algn="just"/>
            <a:endParaRPr lang="ru-RU" sz="2000" b="1">
              <a:solidFill>
                <a:srgbClr val="254061"/>
              </a:solidFill>
              <a:latin typeface="Bookman Old Style" pitchFamily="18" charset="0"/>
              <a:cs typeface="Times New Roman" pitchFamily="18" charset="0"/>
            </a:endParaRPr>
          </a:p>
          <a:p>
            <a:pPr indent="450850" algn="ctr"/>
            <a:endParaRPr lang="ru-RU" sz="2400" b="1">
              <a:solidFill>
                <a:srgbClr val="C00000"/>
              </a:solidFill>
              <a:latin typeface="Bookman Old Style" pitchFamily="18" charset="0"/>
              <a:cs typeface="Times New Roman" pitchFamily="18" charset="0"/>
            </a:endParaRPr>
          </a:p>
          <a:p>
            <a:pPr indent="450850" algn="ctr"/>
            <a:endParaRPr lang="ru-RU" sz="2400" b="1">
              <a:solidFill>
                <a:srgbClr val="C00000"/>
              </a:solidFill>
              <a:latin typeface="Bookman Old Style" pitchFamily="18" charset="0"/>
              <a:cs typeface="Times New Roman" pitchFamily="18" charset="0"/>
            </a:endParaRPr>
          </a:p>
          <a:p>
            <a:pPr indent="450850" algn="ctr"/>
            <a:endParaRPr lang="ru-RU" sz="2400" b="1">
              <a:solidFill>
                <a:srgbClr val="C00000"/>
              </a:solidFill>
              <a:latin typeface="Bookman Old Style" pitchFamily="18" charset="0"/>
              <a:cs typeface="Times New Roman" pitchFamily="18" charset="0"/>
            </a:endParaRPr>
          </a:p>
          <a:p>
            <a:pPr indent="450850" algn="ctr"/>
            <a:endParaRPr lang="ru-RU" sz="2400" b="1">
              <a:solidFill>
                <a:srgbClr val="C00000"/>
              </a:solidFill>
              <a:latin typeface="Bookman Old Style" pitchFamily="18" charset="0"/>
              <a:cs typeface="Times New Roman" pitchFamily="18" charset="0"/>
            </a:endParaRPr>
          </a:p>
          <a:p>
            <a:pPr indent="450850" algn="ctr"/>
            <a:endParaRPr lang="ru-RU" sz="2400" b="1">
              <a:solidFill>
                <a:srgbClr val="C00000"/>
              </a:solidFill>
              <a:latin typeface="Bookman Old Style" pitchFamily="18" charset="0"/>
              <a:cs typeface="Times New Roman" pitchFamily="18" charset="0"/>
            </a:endParaRPr>
          </a:p>
          <a:p>
            <a:pPr indent="450850" algn="ctr"/>
            <a:endParaRPr lang="ru-RU" sz="2400" b="1">
              <a:solidFill>
                <a:srgbClr val="C00000"/>
              </a:solidFill>
              <a:latin typeface="Bookman Old Style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>
            <a:spLocks noChangeArrowheads="1"/>
          </p:cNvSpPr>
          <p:nvPr/>
        </p:nvSpPr>
        <p:spPr bwMode="auto">
          <a:xfrm>
            <a:off x="0" y="-100013"/>
            <a:ext cx="9144000" cy="6340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0850" algn="ctr">
              <a:defRPr/>
            </a:pPr>
            <a:r>
              <a:rPr lang="ru-RU" sz="2600" b="1" dirty="0">
                <a:solidFill>
                  <a:srgbClr val="230CA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Особенности проекта</a:t>
            </a:r>
          </a:p>
          <a:p>
            <a:pPr indent="450850" algn="ctr">
              <a:defRPr/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 indent="450850" algn="just" eaLnBrk="0" hangingPunct="0">
              <a:defRPr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1. Направленность </a:t>
            </a:r>
            <a:r>
              <a:rPr lang="ru-RU" sz="2000" u="sng" dirty="0">
                <a:solidFill>
                  <a:srgbClr val="C00000"/>
                </a:solidFill>
                <a:latin typeface="Arial Black" pitchFamily="34" charset="0"/>
              </a:rPr>
              <a:t>на достижение конечных целей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и  получение новых (уникальных) результатов.</a:t>
            </a:r>
          </a:p>
          <a:p>
            <a:pPr indent="450850" algn="just" eaLnBrk="0" hangingPunct="0">
              <a:defRPr/>
            </a:pPr>
            <a:endParaRPr lang="ru-RU" sz="20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pPr indent="450850" algn="just" eaLnBrk="0" hangingPunct="0">
              <a:defRPr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2. </a:t>
            </a:r>
            <a:r>
              <a:rPr lang="ru-RU" sz="2000" dirty="0">
                <a:solidFill>
                  <a:srgbClr val="C00000"/>
                </a:solidFill>
                <a:latin typeface="Arial Black" pitchFamily="34" charset="0"/>
              </a:rPr>
              <a:t>Координированное выполнение многочисленных взаимосвязанных работ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с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поуровневой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детализацией по видам деятельности, ответственности, объемам и ресурсам.</a:t>
            </a:r>
          </a:p>
          <a:p>
            <a:pPr indent="450850" algn="just" eaLnBrk="0" hangingPunct="0">
              <a:defRPr/>
            </a:pPr>
            <a:endParaRPr lang="ru-RU" sz="20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pPr indent="450850" algn="just" eaLnBrk="0" hangingPunct="0">
              <a:defRPr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3. </a:t>
            </a:r>
            <a:r>
              <a:rPr lang="ru-RU" sz="2000" dirty="0">
                <a:solidFill>
                  <a:srgbClr val="C00000"/>
                </a:solidFill>
                <a:latin typeface="Arial Black" pitchFamily="34" charset="0"/>
              </a:rPr>
              <a:t>Ограниченная </a:t>
            </a:r>
            <a:r>
              <a:rPr lang="ru-RU" sz="2000" u="sng" dirty="0">
                <a:solidFill>
                  <a:srgbClr val="C00000"/>
                </a:solidFill>
                <a:latin typeface="Arial Black" pitchFamily="34" charset="0"/>
              </a:rPr>
              <a:t>протяженность во времени,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с определенными моментами начала и завершения всех работ и проекта в целом.</a:t>
            </a:r>
          </a:p>
          <a:p>
            <a:pPr indent="450850" algn="just" eaLnBrk="0" hangingPunct="0">
              <a:defRPr/>
            </a:pPr>
            <a:endParaRPr lang="ru-RU" sz="20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pPr indent="450850" algn="just" eaLnBrk="0" hangingPunct="0">
              <a:defRPr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4.</a:t>
            </a:r>
            <a:r>
              <a:rPr lang="ru-RU" sz="2000" dirty="0">
                <a:solidFill>
                  <a:srgbClr val="FF0000"/>
                </a:solidFill>
                <a:latin typeface="Arial Black" pitchFamily="34" charset="0"/>
              </a:rPr>
              <a:t> </a:t>
            </a:r>
            <a:r>
              <a:rPr lang="ru-RU" sz="2000" u="sng" dirty="0">
                <a:solidFill>
                  <a:srgbClr val="C00000"/>
                </a:solidFill>
                <a:latin typeface="Arial Black" pitchFamily="34" charset="0"/>
              </a:rPr>
              <a:t>Ограниченность</a:t>
            </a:r>
            <a:r>
              <a:rPr lang="ru-RU" sz="2000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требуемых </a:t>
            </a:r>
            <a:r>
              <a:rPr lang="ru-RU" sz="2000" u="sng" dirty="0">
                <a:solidFill>
                  <a:srgbClr val="C00000"/>
                </a:solidFill>
                <a:latin typeface="Arial Black" pitchFamily="34" charset="0"/>
              </a:rPr>
              <a:t>ресурсов.</a:t>
            </a:r>
          </a:p>
          <a:p>
            <a:pPr indent="450850" algn="just" eaLnBrk="0" hangingPunct="0">
              <a:defRPr/>
            </a:pPr>
            <a:endParaRPr lang="ru-RU" sz="20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pPr indent="450850" algn="just" eaLnBrk="0" hangingPunct="0">
              <a:defRPr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5. Специфическая организация управления, опирающегося на </a:t>
            </a:r>
            <a:r>
              <a:rPr lang="ru-RU" sz="2000" u="sng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работу </a:t>
            </a:r>
            <a:r>
              <a:rPr lang="ru-RU" sz="2000" u="sng" dirty="0">
                <a:solidFill>
                  <a:srgbClr val="C00000"/>
                </a:solidFill>
                <a:latin typeface="Arial Black" pitchFamily="34" charset="0"/>
              </a:rPr>
              <a:t>проектных команд.</a:t>
            </a:r>
          </a:p>
          <a:p>
            <a:pPr indent="450850" algn="just" eaLnBrk="0" hangingPunct="0">
              <a:defRPr/>
            </a:pPr>
            <a:endParaRPr lang="ru-RU" sz="20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pPr indent="450850" algn="just" eaLnBrk="0" hangingPunct="0">
              <a:defRPr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6. Наличие </a:t>
            </a:r>
            <a:r>
              <a:rPr lang="ru-RU" sz="2000" u="sng" dirty="0">
                <a:solidFill>
                  <a:srgbClr val="C00000"/>
                </a:solidFill>
                <a:latin typeface="Arial Black" pitchFamily="34" charset="0"/>
              </a:rPr>
              <a:t>оперативного управления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разработкой и реализацией проектов на основе систем их контроля.</a:t>
            </a:r>
            <a:r>
              <a:rPr lang="ru-RU" sz="2000" baseline="300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 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1"/>
          <p:cNvSpPr>
            <a:spLocks noChangeArrowheads="1"/>
          </p:cNvSpPr>
          <p:nvPr/>
        </p:nvSpPr>
        <p:spPr bwMode="auto">
          <a:xfrm>
            <a:off x="0" y="153988"/>
            <a:ext cx="8929688" cy="664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0850" algn="ctr">
              <a:defRPr/>
            </a:pPr>
            <a:r>
              <a:rPr lang="ru-RU" sz="2800" b="1" dirty="0">
                <a:solidFill>
                  <a:srgbClr val="230CA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Жизненный цикл проекта</a:t>
            </a:r>
          </a:p>
          <a:p>
            <a:pPr indent="450850" algn="just">
              <a:defRPr/>
            </a:pPr>
            <a:endParaRPr lang="ru-RU" dirty="0">
              <a:solidFill>
                <a:schemeClr val="accent1">
                  <a:lumMod val="75000"/>
                </a:schemeClr>
              </a:solidFill>
              <a:latin typeface="Arial" pitchFamily="34" charset="0"/>
            </a:endParaRPr>
          </a:p>
          <a:p>
            <a:pPr algn="just" eaLnBrk="0" hangingPunct="0">
              <a:defRPr/>
            </a:pPr>
            <a:r>
              <a:rPr lang="ru-RU" sz="2000" b="1" i="1" dirty="0">
                <a:solidFill>
                  <a:srgbClr val="C00000"/>
                </a:solidFill>
                <a:latin typeface="Arial Black" pitchFamily="34" charset="0"/>
              </a:rPr>
              <a:t>Фаза проектирования</a:t>
            </a:r>
            <a:r>
              <a:rPr lang="ru-RU" sz="2000" b="1" dirty="0">
                <a:solidFill>
                  <a:srgbClr val="C00000"/>
                </a:solidFill>
                <a:latin typeface="Arial Black" pitchFamily="34" charset="0"/>
              </a:rPr>
              <a:t>,</a:t>
            </a:r>
            <a:r>
              <a:rPr lang="ru-RU" sz="2000" dirty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результатом которой является построенная модель создаваемой системы и план ее реализации.</a:t>
            </a:r>
          </a:p>
          <a:p>
            <a:pPr algn="just" eaLnBrk="0" hangingPunct="0">
              <a:defRPr/>
            </a:pPr>
            <a:endParaRPr lang="ru-RU" sz="20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pPr algn="just" eaLnBrk="0" hangingPunct="0">
              <a:defRPr/>
            </a:pPr>
            <a:r>
              <a:rPr lang="ru-RU" sz="2000" b="1" i="1" dirty="0">
                <a:solidFill>
                  <a:srgbClr val="C00000"/>
                </a:solidFill>
                <a:latin typeface="Arial Black" pitchFamily="34" charset="0"/>
              </a:rPr>
              <a:t>Технологическая фаза</a:t>
            </a:r>
            <a:r>
              <a:rPr lang="ru-RU" sz="2000" dirty="0">
                <a:solidFill>
                  <a:srgbClr val="C00000"/>
                </a:solidFill>
                <a:latin typeface="Arial Black" pitchFamily="34" charset="0"/>
              </a:rPr>
              <a:t>,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результатом которой является реализация системы.</a:t>
            </a:r>
          </a:p>
          <a:p>
            <a:pPr algn="just" eaLnBrk="0" hangingPunct="0">
              <a:defRPr/>
            </a:pPr>
            <a:endParaRPr lang="ru-RU" sz="20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pPr algn="just" eaLnBrk="0" hangingPunct="0">
              <a:defRPr/>
            </a:pPr>
            <a:r>
              <a:rPr lang="ru-RU" sz="2000" b="1" i="1" dirty="0">
                <a:solidFill>
                  <a:srgbClr val="C00000"/>
                </a:solidFill>
                <a:latin typeface="Arial Black" pitchFamily="34" charset="0"/>
              </a:rPr>
              <a:t>Рефлексивная фаза</a:t>
            </a:r>
            <a:r>
              <a:rPr lang="ru-RU" sz="2000" dirty="0">
                <a:solidFill>
                  <a:srgbClr val="C00000"/>
                </a:solidFill>
                <a:latin typeface="Arial Black" pitchFamily="34" charset="0"/>
              </a:rPr>
              <a:t>,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результатом которой является оценка реализованной системы и определение необходимости либо ее дальнейшей коррекции, либо «запуска» нового проекта.  Рефлексивная фаза позволяет использовать приобретенный опыт  проектной деятельности при реализации других проектов (обучение)</a:t>
            </a:r>
          </a:p>
          <a:p>
            <a:pPr algn="just" eaLnBrk="0" hangingPunct="0">
              <a:defRPr/>
            </a:pPr>
            <a:r>
              <a:rPr lang="ru-RU" sz="2000" i="1" dirty="0">
                <a:solidFill>
                  <a:srgbClr val="C00000"/>
                </a:solidFill>
                <a:latin typeface="Arial Black" pitchFamily="34" charset="0"/>
              </a:rPr>
              <a:t>Два этапа цикла  проекта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являются как бы противоположными: </a:t>
            </a:r>
          </a:p>
          <a:p>
            <a:pPr algn="just" eaLnBrk="0" hangingPunct="0">
              <a:defRPr/>
            </a:pPr>
            <a:endParaRPr lang="ru-RU" sz="20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pPr algn="just" eaLnBrk="0" hangingPunct="0">
              <a:buFont typeface="Wingdings" pitchFamily="2" charset="2"/>
              <a:buChar char="q"/>
              <a:defRPr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проект  дословно означает </a:t>
            </a:r>
            <a:r>
              <a:rPr lang="ru-RU" sz="2000" b="1" dirty="0">
                <a:solidFill>
                  <a:srgbClr val="C00000"/>
                </a:solidFill>
                <a:latin typeface="Arial Black" pitchFamily="34" charset="0"/>
              </a:rPr>
              <a:t>«брошенный вперед»</a:t>
            </a:r>
          </a:p>
          <a:p>
            <a:pPr algn="just" eaLnBrk="0" hangingPunct="0">
              <a:buFont typeface="Wingdings" pitchFamily="2" charset="2"/>
              <a:buChar char="q"/>
              <a:defRPr/>
            </a:pPr>
            <a:endParaRPr lang="ru-RU" sz="20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pPr algn="just" eaLnBrk="0" hangingPunct="0">
              <a:buFont typeface="Wingdings" pitchFamily="2" charset="2"/>
              <a:buChar char="q"/>
              <a:defRPr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рефлексия дословно означает  – </a:t>
            </a:r>
            <a:r>
              <a:rPr lang="ru-RU" sz="2000" dirty="0">
                <a:solidFill>
                  <a:srgbClr val="C00000"/>
                </a:solidFill>
                <a:latin typeface="Arial Black" pitchFamily="34" charset="0"/>
              </a:rPr>
              <a:t>«</a:t>
            </a:r>
            <a:r>
              <a:rPr lang="ru-RU" sz="2000" b="1" dirty="0">
                <a:solidFill>
                  <a:srgbClr val="C00000"/>
                </a:solidFill>
                <a:latin typeface="Arial Black" pitchFamily="34" charset="0"/>
              </a:rPr>
              <a:t>обращение назад</a:t>
            </a:r>
            <a:r>
              <a:rPr lang="ru-RU" sz="2000" dirty="0">
                <a:solidFill>
                  <a:srgbClr val="C00000"/>
                </a:solidFill>
                <a:latin typeface="Arial Black" pitchFamily="34" charset="0"/>
              </a:rPr>
              <a:t>».</a:t>
            </a: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0" y="-98425"/>
            <a:ext cx="9144000" cy="695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0850">
              <a:defRPr/>
            </a:pPr>
            <a:r>
              <a:rPr lang="ru-RU" sz="2800" b="1" dirty="0">
                <a:solidFill>
                  <a:srgbClr val="230CA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Класс проекта</a:t>
            </a:r>
          </a:p>
          <a:p>
            <a:pPr indent="450850">
              <a:defRPr/>
            </a:pPr>
            <a:r>
              <a:rPr lang="ru-RU" sz="2800" b="1" dirty="0">
                <a:solidFill>
                  <a:srgbClr val="230CA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</a:p>
          <a:p>
            <a:pPr indent="450850">
              <a:defRPr/>
            </a:pPr>
            <a:r>
              <a:rPr lang="ru-RU" sz="2400" b="1" dirty="0">
                <a:solidFill>
                  <a:srgbClr val="230CA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В проектной технологии работа выполняется по частям. На какие проекты </a:t>
            </a:r>
            <a:r>
              <a:rPr lang="ru-RU" sz="2400" b="1">
                <a:solidFill>
                  <a:srgbClr val="230CA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(части)  может </a:t>
            </a:r>
            <a:r>
              <a:rPr lang="ru-RU" sz="2400" b="1" dirty="0">
                <a:solidFill>
                  <a:srgbClr val="230CA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быть поделена работа?</a:t>
            </a:r>
          </a:p>
          <a:p>
            <a:pPr indent="450850" algn="just">
              <a:defRPr/>
            </a:pPr>
            <a:endParaRPr lang="ru-RU" sz="1600" dirty="0">
              <a:solidFill>
                <a:schemeClr val="accent1">
                  <a:lumMod val="75000"/>
                </a:schemeClr>
              </a:solidFill>
              <a:latin typeface="Arial" pitchFamily="34" charset="0"/>
            </a:endParaRPr>
          </a:p>
          <a:p>
            <a:pPr indent="450850" algn="just" eaLnBrk="0" hangingPunct="0">
              <a:defRPr/>
            </a:pP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Класс  проекта определяется в </a:t>
            </a:r>
            <a:r>
              <a:rPr lang="ru-RU" sz="1600" b="1" i="1" dirty="0">
                <a:solidFill>
                  <a:srgbClr val="C00000"/>
                </a:solidFill>
                <a:latin typeface="Arial Black" pitchFamily="34" charset="0"/>
              </a:rPr>
              <a:t>зависимости от </a:t>
            </a:r>
            <a:r>
              <a:rPr lang="ru-RU" sz="1600" b="1" i="1" u="sng" dirty="0">
                <a:solidFill>
                  <a:srgbClr val="C00000"/>
                </a:solidFill>
                <a:latin typeface="Arial Black" pitchFamily="34" charset="0"/>
              </a:rPr>
              <a:t>масштаба</a:t>
            </a:r>
            <a:r>
              <a:rPr lang="ru-RU" sz="1600" b="1" i="1" dirty="0">
                <a:solidFill>
                  <a:srgbClr val="C00000"/>
                </a:solidFill>
                <a:latin typeface="Arial Black" pitchFamily="34" charset="0"/>
              </a:rPr>
              <a:t> и степени </a:t>
            </a:r>
            <a:r>
              <a:rPr lang="ru-RU" sz="1600" b="1" i="1" u="sng" dirty="0">
                <a:solidFill>
                  <a:srgbClr val="C00000"/>
                </a:solidFill>
                <a:latin typeface="Arial Black" pitchFamily="34" charset="0"/>
              </a:rPr>
              <a:t>взаимозависимости </a:t>
            </a:r>
            <a:r>
              <a:rPr lang="ru-RU" sz="1600" b="1" i="1" dirty="0">
                <a:solidFill>
                  <a:srgbClr val="C00000"/>
                </a:solidFill>
                <a:latin typeface="Arial Black" pitchFamily="34" charset="0"/>
              </a:rPr>
              <a:t>целенаправленных изменений. </a:t>
            </a:r>
          </a:p>
          <a:p>
            <a:pPr indent="450850" algn="just" eaLnBrk="0" hangingPunct="0">
              <a:defRPr/>
            </a:pPr>
            <a:endParaRPr lang="ru-RU" sz="16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pPr indent="450850" algn="just" eaLnBrk="0" hangingPunct="0">
              <a:defRPr/>
            </a:pP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В порядке возрастания   целенаправленные  изменения могут производиться как :</a:t>
            </a:r>
          </a:p>
          <a:p>
            <a:pPr indent="450850" algn="just" eaLnBrk="0" hangingPunct="0">
              <a:defRPr/>
            </a:pPr>
            <a:r>
              <a:rPr lang="ru-RU" sz="1600" b="1" dirty="0">
                <a:solidFill>
                  <a:srgbClr val="C00000"/>
                </a:solidFill>
                <a:latin typeface="Arial Black" pitchFamily="34" charset="0"/>
              </a:rPr>
              <a:t>- </a:t>
            </a:r>
            <a:r>
              <a:rPr lang="ru-RU" sz="1600" b="1" i="1" dirty="0">
                <a:solidFill>
                  <a:srgbClr val="C00000"/>
                </a:solidFill>
                <a:latin typeface="Arial Black" pitchFamily="34" charset="0"/>
              </a:rPr>
              <a:t>отдельные работы</a:t>
            </a:r>
            <a:r>
              <a:rPr lang="ru-RU" sz="1600" dirty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(операции);</a:t>
            </a:r>
          </a:p>
          <a:p>
            <a:pPr indent="450850" algn="just" eaLnBrk="0" hangingPunct="0">
              <a:defRPr/>
            </a:pPr>
            <a:r>
              <a:rPr lang="ru-RU" sz="1600" b="1" dirty="0">
                <a:solidFill>
                  <a:srgbClr val="C00000"/>
                </a:solidFill>
                <a:latin typeface="Arial Black" pitchFamily="34" charset="0"/>
              </a:rPr>
              <a:t>- </a:t>
            </a:r>
            <a:r>
              <a:rPr lang="ru-RU" sz="1600" b="1" i="1" dirty="0">
                <a:solidFill>
                  <a:srgbClr val="C00000"/>
                </a:solidFill>
                <a:latin typeface="Arial Black" pitchFamily="34" charset="0"/>
              </a:rPr>
              <a:t>пакеты работ</a:t>
            </a:r>
            <a:r>
              <a:rPr lang="ru-RU" sz="1600" dirty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(комплексы технологически взаимосвязанных операций);</a:t>
            </a:r>
          </a:p>
          <a:p>
            <a:pPr indent="450850" algn="just" eaLnBrk="0" hangingPunct="0">
              <a:defRPr/>
            </a:pPr>
            <a:r>
              <a:rPr lang="ru-RU" sz="1600" dirty="0">
                <a:solidFill>
                  <a:srgbClr val="C00000"/>
                </a:solidFill>
                <a:latin typeface="Arial Black" pitchFamily="34" charset="0"/>
              </a:rPr>
              <a:t>- </a:t>
            </a:r>
            <a:r>
              <a:rPr lang="ru-RU" sz="1600" b="1" i="1" dirty="0">
                <a:solidFill>
                  <a:srgbClr val="C00000"/>
                </a:solidFill>
                <a:latin typeface="Arial Black" pitchFamily="34" charset="0"/>
              </a:rPr>
              <a:t>единичные проекты</a:t>
            </a:r>
            <a:r>
              <a:rPr lang="ru-RU" sz="1600" dirty="0">
                <a:solidFill>
                  <a:srgbClr val="C00000"/>
                </a:solidFill>
                <a:latin typeface="Arial Black" pitchFamily="34" charset="0"/>
              </a:rPr>
              <a:t>;</a:t>
            </a:r>
          </a:p>
          <a:p>
            <a:pPr indent="450850" algn="just" eaLnBrk="0" hangingPunct="0">
              <a:defRPr/>
            </a:pPr>
            <a:r>
              <a:rPr lang="ru-RU" sz="1600" dirty="0">
                <a:solidFill>
                  <a:srgbClr val="C00000"/>
                </a:solidFill>
                <a:latin typeface="Arial Black" pitchFamily="34" charset="0"/>
              </a:rPr>
              <a:t>- </a:t>
            </a:r>
            <a:r>
              <a:rPr lang="ru-RU" sz="1600" b="1" i="1" dirty="0" err="1">
                <a:solidFill>
                  <a:srgbClr val="C00000"/>
                </a:solidFill>
                <a:latin typeface="Arial Black" pitchFamily="34" charset="0"/>
              </a:rPr>
              <a:t>мультипроекты</a:t>
            </a:r>
            <a:r>
              <a:rPr lang="ru-RU" sz="1600" dirty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(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мультипроект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– проект, состоящий из нескольких технологически зависимых проектов, объединенных общими ресурсами);</a:t>
            </a:r>
          </a:p>
          <a:p>
            <a:pPr indent="450850" algn="just" eaLnBrk="0" hangingPunct="0">
              <a:defRPr/>
            </a:pPr>
            <a:r>
              <a:rPr lang="ru-RU" sz="1600" dirty="0">
                <a:solidFill>
                  <a:srgbClr val="C00000"/>
                </a:solidFill>
                <a:latin typeface="Arial Black" pitchFamily="34" charset="0"/>
              </a:rPr>
              <a:t>- </a:t>
            </a:r>
            <a:r>
              <a:rPr lang="ru-RU" sz="1600" b="1" i="1" dirty="0">
                <a:solidFill>
                  <a:srgbClr val="C00000"/>
                </a:solidFill>
                <a:latin typeface="Arial Black" pitchFamily="34" charset="0"/>
              </a:rPr>
              <a:t>программы</a:t>
            </a:r>
            <a:r>
              <a:rPr lang="ru-RU" sz="1600" b="1" dirty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(программа – комплекс операций (мероприятий, </a:t>
            </a:r>
            <a:r>
              <a:rPr lang="ru-RU" sz="1600" b="1" i="1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проектов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), увязанных технологически,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ресурсно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и организационно и обеспечивающих достижение поставленной цели);</a:t>
            </a:r>
          </a:p>
          <a:p>
            <a:pPr indent="450850" algn="just" eaLnBrk="0" hangingPunct="0">
              <a:defRPr/>
            </a:pPr>
            <a:r>
              <a:rPr lang="ru-RU" sz="1600" dirty="0">
                <a:solidFill>
                  <a:srgbClr val="C00000"/>
                </a:solidFill>
                <a:latin typeface="Arial Black" pitchFamily="34" charset="0"/>
              </a:rPr>
              <a:t>- </a:t>
            </a:r>
            <a:r>
              <a:rPr lang="ru-RU" sz="1600" b="1" i="1" dirty="0">
                <a:solidFill>
                  <a:srgbClr val="C00000"/>
                </a:solidFill>
                <a:latin typeface="Arial Black" pitchFamily="34" charset="0"/>
              </a:rPr>
              <a:t>портфели проектов</a:t>
            </a:r>
            <a:r>
              <a:rPr lang="ru-RU" sz="1600" dirty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(набор не обязательно технологически зависимых проектов, реализуемый организацией в условиях ресурсных ограничений и обеспечивающий достижение ее стратегических целей); дает возможность менять очередность реализации проектов и приступать к реализации портфеля при  минимальном количестве ресурсов.</a:t>
            </a: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1" name="Заголовок 1"/>
          <p:cNvSpPr>
            <a:spLocks noGrp="1"/>
          </p:cNvSpPr>
          <p:nvPr>
            <p:ph type="title"/>
          </p:nvPr>
        </p:nvSpPr>
        <p:spPr>
          <a:xfrm>
            <a:off x="747713" y="188913"/>
            <a:ext cx="8229600" cy="965200"/>
          </a:xfrm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rgbClr val="C00000"/>
                </a:solidFill>
              </a:rPr>
              <a:t/>
            </a:r>
            <a:br>
              <a:rPr lang="ru-RU" sz="2800" b="1" smtClean="0">
                <a:solidFill>
                  <a:srgbClr val="C00000"/>
                </a:solidFill>
              </a:rPr>
            </a:br>
            <a:r>
              <a:rPr lang="ru-RU" sz="2800" b="1" smtClean="0">
                <a:solidFill>
                  <a:srgbClr val="C00000"/>
                </a:solidFill>
              </a:rPr>
              <a:t>Управление введением ФГОС  через разработку </a:t>
            </a:r>
            <a:br>
              <a:rPr lang="ru-RU" sz="2800" b="1" smtClean="0">
                <a:solidFill>
                  <a:srgbClr val="C00000"/>
                </a:solidFill>
              </a:rPr>
            </a:br>
            <a:r>
              <a:rPr lang="ru-RU" sz="2800" b="1" smtClean="0">
                <a:solidFill>
                  <a:srgbClr val="C00000"/>
                </a:solidFill>
              </a:rPr>
              <a:t>и реализацию ООП</a:t>
            </a:r>
            <a:r>
              <a:rPr lang="ru-RU" sz="3200" b="1" smtClean="0">
                <a:solidFill>
                  <a:srgbClr val="C00000"/>
                </a:solidFill>
              </a:rPr>
              <a:t/>
            </a:r>
            <a:br>
              <a:rPr lang="ru-RU" sz="3200" b="1" smtClean="0">
                <a:solidFill>
                  <a:srgbClr val="C00000"/>
                </a:solidFill>
              </a:rPr>
            </a:br>
            <a:r>
              <a:rPr lang="ru-RU" sz="3200" b="1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063" y="1352550"/>
            <a:ext cx="8229600" cy="5124450"/>
          </a:xfrm>
        </p:spPr>
        <p:txBody>
          <a:bodyPr>
            <a:noAutofit/>
          </a:bodyPr>
          <a:lstStyle/>
          <a:p>
            <a:pPr marL="0" indent="0" algn="ctr" eaLnBrk="1" hangingPunct="1">
              <a:buFont typeface="Arial" charset="0"/>
              <a:buNone/>
            </a:pPr>
            <a:r>
              <a:rPr lang="ru-RU" b="1" smtClean="0">
                <a:solidFill>
                  <a:srgbClr val="FF0000"/>
                </a:solidFill>
              </a:rPr>
              <a:t>Проекты по разработке ООП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z="2800" b="1" smtClean="0">
                <a:solidFill>
                  <a:srgbClr val="254061"/>
                </a:solidFill>
              </a:rPr>
              <a:t>1.Разработка  на основе ПООП </a:t>
            </a:r>
          </a:p>
          <a:p>
            <a:pPr marL="0" indent="0" eaLnBrk="1" hangingPunct="1"/>
            <a:r>
              <a:rPr lang="ru-RU" sz="2800" b="1" smtClean="0">
                <a:solidFill>
                  <a:srgbClr val="254061"/>
                </a:solidFill>
              </a:rPr>
              <a:t>ЦЕЛЕВОГО</a:t>
            </a:r>
          </a:p>
          <a:p>
            <a:pPr marL="0" indent="0" eaLnBrk="1" hangingPunct="1"/>
            <a:r>
              <a:rPr lang="ru-RU" sz="2800" b="1" smtClean="0">
                <a:solidFill>
                  <a:srgbClr val="254061"/>
                </a:solidFill>
              </a:rPr>
              <a:t>СОДЕРЖАТЕЛЬНОГО</a:t>
            </a:r>
          </a:p>
          <a:p>
            <a:pPr marL="0" indent="0" eaLnBrk="1" hangingPunct="1"/>
            <a:r>
              <a:rPr lang="ru-RU" sz="2800" b="1" smtClean="0">
                <a:solidFill>
                  <a:srgbClr val="254061"/>
                </a:solidFill>
              </a:rPr>
              <a:t>ОРГАНИЗАЦИОННОГО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z="2800" b="1" smtClean="0">
                <a:solidFill>
                  <a:srgbClr val="254061"/>
                </a:solidFill>
              </a:rPr>
              <a:t>РАЗДЕЛОВ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z="2800" b="1" smtClean="0">
                <a:solidFill>
                  <a:srgbClr val="254061"/>
                </a:solidFill>
              </a:rPr>
              <a:t> Разделить эту работу по частям!!!  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z="2800" b="1" smtClean="0">
                <a:solidFill>
                  <a:srgbClr val="254061"/>
                </a:solidFill>
              </a:rPr>
              <a:t>Проект как часть работы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AF765E-B80F-4AD8-A281-264AB7B8E09A}" type="slidenum">
              <a:rPr lang="ru-RU"/>
              <a:pPr>
                <a:defRPr/>
              </a:pPr>
              <a:t>44</a:t>
            </a:fld>
            <a:endParaRPr lang="ru-RU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</a:rPr>
              <a:t> Определение  перечня проектов  по реализации инновационной части ООП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063" y="1581150"/>
            <a:ext cx="8229600" cy="4827588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8600" b="1" dirty="0" smtClean="0">
                <a:solidFill>
                  <a:schemeClr val="accent1">
                    <a:lumMod val="50000"/>
                  </a:schemeClr>
                </a:solidFill>
              </a:rPr>
              <a:t>Сравнение существующего образовательного процесса с тем, который запланирован в ООП И  НУЖЕН ДЛЯ ДОСТИЖЕНИЯ НОВЫХ РЕЗУЛЬТАТОВ ФГОС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8600" b="1" dirty="0" smtClean="0">
                <a:solidFill>
                  <a:schemeClr val="accent1">
                    <a:lumMod val="50000"/>
                  </a:schemeClr>
                </a:solidFill>
              </a:rPr>
              <a:t>Определение перечня изменений, которые нужно внести в </a:t>
            </a:r>
          </a:p>
          <a:p>
            <a:pPr marL="72000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8600" b="1" i="1" dirty="0" smtClean="0">
                <a:solidFill>
                  <a:schemeClr val="accent1">
                    <a:lumMod val="50000"/>
                  </a:schemeClr>
                </a:solidFill>
              </a:rPr>
              <a:t>образовательный процесс;</a:t>
            </a:r>
          </a:p>
          <a:p>
            <a:pPr marL="72000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86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8600" b="1" i="1" dirty="0" smtClean="0">
                <a:solidFill>
                  <a:schemeClr val="accent1">
                    <a:lumMod val="50000"/>
                  </a:schemeClr>
                </a:solidFill>
              </a:rPr>
              <a:t>условия работы;</a:t>
            </a:r>
          </a:p>
          <a:p>
            <a:pPr marL="72000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8600" b="1" i="1" dirty="0" smtClean="0">
                <a:solidFill>
                  <a:schemeClr val="accent1">
                    <a:lumMod val="50000"/>
                  </a:schemeClr>
                </a:solidFill>
              </a:rPr>
              <a:t>систему управления.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8600" b="1" dirty="0" smtClean="0">
                <a:solidFill>
                  <a:schemeClr val="accent1">
                    <a:lumMod val="50000"/>
                  </a:schemeClr>
                </a:solidFill>
              </a:rPr>
              <a:t>Разработка перечня проектов по осуществлению необходимых изменений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8600" b="1" dirty="0" smtClean="0">
                <a:solidFill>
                  <a:schemeClr val="accent1">
                    <a:lumMod val="50000"/>
                  </a:schemeClr>
                </a:solidFill>
              </a:rPr>
              <a:t>Формирование портфолио проектов реализации ООП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3144BA-7A08-4B59-9321-AEE196607462}" type="slidenum">
              <a:rPr lang="ru-RU"/>
              <a:pPr>
                <a:defRPr/>
              </a:pPr>
              <a:t>45</a:t>
            </a:fld>
            <a:endParaRPr lang="ru-RU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4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smtClean="0">
                <a:solidFill>
                  <a:srgbClr val="FF3300"/>
                </a:solidFill>
                <a:latin typeface="Times New Roman" pitchFamily="18" charset="0"/>
              </a:rPr>
              <a:t>Проектная технология разработки и освоения  основной образовательной программы и введения ФГОС</a:t>
            </a:r>
          </a:p>
        </p:txBody>
      </p:sp>
      <p:sp>
        <p:nvSpPr>
          <p:cNvPr id="28365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lnSpc>
                <a:spcPct val="80000"/>
              </a:lnSpc>
            </a:pPr>
            <a:r>
              <a:rPr lang="ru-RU" sz="2800" b="1" u="sng" dirty="0">
                <a:solidFill>
                  <a:srgbClr val="FF3300"/>
                </a:solidFill>
              </a:rPr>
              <a:t>Этап 1</a:t>
            </a:r>
            <a:r>
              <a:rPr lang="ru-RU" sz="2800" b="1" dirty="0">
                <a:solidFill>
                  <a:srgbClr val="FF3300"/>
                </a:solidFill>
              </a:rPr>
              <a:t>:Формирование  органов для  управления процессом  перехода детского сада на работу по ФГОС.</a:t>
            </a:r>
          </a:p>
          <a:p>
            <a:pPr lvl="0">
              <a:lnSpc>
                <a:spcPct val="80000"/>
              </a:lnSpc>
            </a:pPr>
            <a:r>
              <a:rPr lang="ru-RU" sz="2800" b="1" dirty="0">
                <a:solidFill>
                  <a:prstClr val="black"/>
                </a:solidFill>
              </a:rPr>
              <a:t>Задачи этапа</a:t>
            </a:r>
            <a:endParaRPr lang="ru-RU" sz="2800" dirty="0">
              <a:solidFill>
                <a:prstClr val="black"/>
              </a:solidFill>
            </a:endParaRPr>
          </a:p>
          <a:p>
            <a:pPr lvl="0">
              <a:lnSpc>
                <a:spcPct val="80000"/>
              </a:lnSpc>
            </a:pPr>
            <a:r>
              <a:rPr lang="ru-RU" sz="2800" dirty="0">
                <a:solidFill>
                  <a:prstClr val="black"/>
                </a:solidFill>
              </a:rPr>
              <a:t>Для организации управления проектами необходимо:</a:t>
            </a:r>
          </a:p>
          <a:p>
            <a:pPr lvl="0">
              <a:lnSpc>
                <a:spcPct val="80000"/>
              </a:lnSpc>
            </a:pPr>
            <a:r>
              <a:rPr lang="ru-RU" sz="2800" dirty="0">
                <a:solidFill>
                  <a:prstClr val="black"/>
                </a:solidFill>
              </a:rPr>
              <a:t>определить состав совета и рабочей группы;</a:t>
            </a:r>
          </a:p>
          <a:p>
            <a:pPr lvl="0">
              <a:lnSpc>
                <a:spcPct val="80000"/>
              </a:lnSpc>
            </a:pPr>
            <a:r>
              <a:rPr lang="ru-RU" sz="2800" dirty="0">
                <a:solidFill>
                  <a:prstClr val="black"/>
                </a:solidFill>
              </a:rPr>
              <a:t>назначить руководителя совета и рабочей группы;</a:t>
            </a:r>
          </a:p>
          <a:p>
            <a:pPr lvl="0">
              <a:lnSpc>
                <a:spcPct val="80000"/>
              </a:lnSpc>
            </a:pPr>
            <a:r>
              <a:rPr lang="ru-RU" sz="2800" dirty="0">
                <a:solidFill>
                  <a:prstClr val="black"/>
                </a:solidFill>
              </a:rPr>
              <a:t>определить порядок их работы;</a:t>
            </a:r>
          </a:p>
          <a:p>
            <a:pPr lvl="0">
              <a:lnSpc>
                <a:spcPct val="80000"/>
              </a:lnSpc>
            </a:pPr>
            <a:r>
              <a:rPr lang="ru-RU" sz="2800" dirty="0">
                <a:solidFill>
                  <a:prstClr val="black"/>
                </a:solidFill>
              </a:rPr>
              <a:t>поставить перед советом и рабочей группой общую задачу и задачу следующего этапа </a:t>
            </a:r>
          </a:p>
          <a:p>
            <a:endParaRPr lang="ru-RU" b="1" i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7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85698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000" smtClean="0"/>
              <a:t> </a:t>
            </a:r>
            <a:r>
              <a:rPr lang="ru-RU" sz="2000" b="1" u="sng" smtClean="0">
                <a:solidFill>
                  <a:srgbClr val="FF3300"/>
                </a:solidFill>
                <a:latin typeface="Times New Roman" pitchFamily="18" charset="0"/>
              </a:rPr>
              <a:t>Этап 2:</a:t>
            </a:r>
            <a:r>
              <a:rPr lang="ru-RU" sz="2000" b="1" smtClean="0">
                <a:solidFill>
                  <a:srgbClr val="FF3300"/>
                </a:solidFill>
                <a:latin typeface="Times New Roman" pitchFamily="18" charset="0"/>
              </a:rPr>
              <a:t> Анализ соответствия работы детского сада (результатов, образовательного процесса и условий)  требованиям, содержащимся  в стандарте.</a:t>
            </a:r>
          </a:p>
          <a:p>
            <a:pPr eaLnBrk="1" hangingPunct="1"/>
            <a:r>
              <a:rPr lang="ru-RU" sz="1600" b="1" smtClean="0">
                <a:latin typeface="Times New Roman" pitchFamily="18" charset="0"/>
              </a:rPr>
              <a:t>Задачи этапа</a:t>
            </a:r>
            <a:r>
              <a:rPr lang="ru-RU" sz="1600" smtClean="0">
                <a:latin typeface="Times New Roman" pitchFamily="18" charset="0"/>
              </a:rPr>
              <a:t>.   На этом этапе должен быть получен ответ на вопрос: «Что необходимо изменить в существующей системе работы детского сада, чтобы привести ее в соответствие с требованиями  ФГОС» </a:t>
            </a:r>
            <a:r>
              <a:rPr lang="ru-RU" sz="15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 какой положительный опыт его работы можно использовать.  </a:t>
            </a:r>
          </a:p>
          <a:p>
            <a:pPr>
              <a:lnSpc>
                <a:spcPct val="80000"/>
              </a:lnSpc>
            </a:pPr>
            <a:r>
              <a:rPr lang="ru-RU" sz="1600" smtClean="0">
                <a:solidFill>
                  <a:srgbClr val="FF0000"/>
                </a:solidFill>
                <a:latin typeface="Times New Roman" pitchFamily="18" charset="0"/>
              </a:rPr>
              <a:t>Для этого необходимо определить, какие  изменения требуется произвести: </a:t>
            </a:r>
            <a:r>
              <a:rPr lang="ru-RU" sz="1600" smtClean="0">
                <a:latin typeface="Times New Roman" pitchFamily="18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ru-RU" sz="1600" smtClean="0">
                <a:latin typeface="Times New Roman" pitchFamily="18" charset="0"/>
              </a:rPr>
              <a:t>в  целях работы детского сада;</a:t>
            </a:r>
          </a:p>
          <a:p>
            <a:pPr>
              <a:lnSpc>
                <a:spcPct val="80000"/>
              </a:lnSpc>
            </a:pPr>
            <a:r>
              <a:rPr lang="ru-RU" sz="1600" smtClean="0">
                <a:latin typeface="Times New Roman" pitchFamily="18" charset="0"/>
              </a:rPr>
              <a:t>в принципах организации образовательного процесса;</a:t>
            </a:r>
          </a:p>
          <a:p>
            <a:pPr>
              <a:lnSpc>
                <a:spcPct val="80000"/>
              </a:lnSpc>
            </a:pPr>
            <a:r>
              <a:rPr lang="ru-RU" sz="1600" smtClean="0">
                <a:latin typeface="Times New Roman" pitchFamily="18" charset="0"/>
              </a:rPr>
              <a:t>в методах работа воспитателя с детьми;</a:t>
            </a:r>
          </a:p>
          <a:p>
            <a:pPr>
              <a:lnSpc>
                <a:spcPct val="80000"/>
              </a:lnSpc>
            </a:pPr>
            <a:r>
              <a:rPr lang="ru-RU" sz="1600" smtClean="0">
                <a:latin typeface="Times New Roman" pitchFamily="18" charset="0"/>
              </a:rPr>
              <a:t>в организации предметной развивающей образовательной среды и ее насыщении оборудованием;</a:t>
            </a:r>
          </a:p>
          <a:p>
            <a:pPr>
              <a:lnSpc>
                <a:spcPct val="80000"/>
              </a:lnSpc>
            </a:pPr>
            <a:r>
              <a:rPr lang="ru-RU" sz="1600" smtClean="0">
                <a:latin typeface="Times New Roman" pitchFamily="18" charset="0"/>
              </a:rPr>
              <a:t>во взаимодействии с родителями дошкольников;</a:t>
            </a:r>
          </a:p>
          <a:p>
            <a:pPr>
              <a:lnSpc>
                <a:spcPct val="80000"/>
              </a:lnSpc>
            </a:pPr>
            <a:r>
              <a:rPr lang="ru-RU" sz="1600" smtClean="0">
                <a:latin typeface="Times New Roman" pitchFamily="18" charset="0"/>
              </a:rPr>
              <a:t>в режиме организации образовательного процесса в течение дня, недели, месяца и др.</a:t>
            </a:r>
          </a:p>
          <a:p>
            <a:pPr>
              <a:lnSpc>
                <a:spcPct val="80000"/>
              </a:lnSpc>
            </a:pPr>
            <a:r>
              <a:rPr lang="ru-RU" sz="1600" smtClean="0">
                <a:latin typeface="Times New Roman" pitchFamily="18" charset="0"/>
              </a:rPr>
              <a:t>в механизмах контроля и оценки деятельности  педагогических кадров детского;</a:t>
            </a:r>
          </a:p>
          <a:p>
            <a:pPr>
              <a:lnSpc>
                <a:spcPct val="80000"/>
              </a:lnSpc>
            </a:pPr>
            <a:r>
              <a:rPr lang="ru-RU" sz="1600" smtClean="0">
                <a:latin typeface="Times New Roman" pitchFamily="18" charset="0"/>
              </a:rPr>
              <a:t> в использовании потенциала внешней среды детского сада;</a:t>
            </a:r>
          </a:p>
          <a:p>
            <a:pPr>
              <a:lnSpc>
                <a:spcPct val="80000"/>
              </a:lnSpc>
            </a:pPr>
            <a:r>
              <a:rPr lang="ru-RU" sz="1600" smtClean="0">
                <a:latin typeface="Times New Roman" pitchFamily="18" charset="0"/>
              </a:rPr>
              <a:t> в осуществлении преемственности со школой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5" name="Rectangle 2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Например:</a:t>
            </a:r>
          </a:p>
        </p:txBody>
      </p:sp>
      <p:sp>
        <p:nvSpPr>
          <p:cNvPr id="287746" name="Rectangle 22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87747" name="Rectangle 5"/>
          <p:cNvSpPr>
            <a:spLocks noChangeArrowheads="1"/>
          </p:cNvSpPr>
          <p:nvPr/>
        </p:nvSpPr>
        <p:spPr bwMode="auto">
          <a:xfrm>
            <a:off x="95250" y="804863"/>
            <a:ext cx="71897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539750" eaLnBrk="0" hangingPunct="0">
              <a:tabLst>
                <a:tab pos="457200" algn="l"/>
                <a:tab pos="539750" algn="l"/>
                <a:tab pos="571500" algn="l"/>
                <a:tab pos="685800" algn="l"/>
                <a:tab pos="800100" algn="l"/>
              </a:tabLst>
            </a:pPr>
            <a:endParaRPr lang="ru-RU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81125" name="Group 229"/>
          <p:cNvGraphicFramePr>
            <a:graphicFrameLocks noGrp="1"/>
          </p:cNvGraphicFramePr>
          <p:nvPr/>
        </p:nvGraphicFramePr>
        <p:xfrm>
          <a:off x="0" y="42863"/>
          <a:ext cx="9143999" cy="6770686"/>
        </p:xfrm>
        <a:graphic>
          <a:graphicData uri="http://schemas.openxmlformats.org/drawingml/2006/table">
            <a:tbl>
              <a:tblPr/>
              <a:tblGrid>
                <a:gridCol w="323528"/>
                <a:gridCol w="1603015"/>
                <a:gridCol w="899526"/>
                <a:gridCol w="1025247"/>
                <a:gridCol w="792692"/>
                <a:gridCol w="4499991"/>
              </a:tblGrid>
              <a:tr h="521277">
                <a:tc row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39750" algn="l"/>
                          <a:tab pos="571500" algn="l"/>
                          <a:tab pos="685800" algn="l"/>
                          <a:tab pos="800100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90">
                      <a:fgClr>
                        <a:schemeClr val="accent6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39750" algn="l"/>
                          <a:tab pos="571500" algn="l"/>
                          <a:tab pos="685800" algn="l"/>
                          <a:tab pos="800100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Элементы системы работы детского сада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90">
                      <a:fgClr>
                        <a:schemeClr val="accent6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39750" algn="l"/>
                          <a:tab pos="571500" algn="l"/>
                          <a:tab pos="6858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Необходимая степень изменений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90">
                      <a:fgClr>
                        <a:schemeClr val="accent6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39750" algn="l"/>
                          <a:tab pos="571500" algn="l"/>
                          <a:tab pos="685800" algn="l"/>
                          <a:tab pos="800100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Перечень новых идей,   содержащихся в стандарте, которые предстоит освоить в процессе реализации программы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90">
                      <a:fgClr>
                        <a:schemeClr val="accent6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8749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39750" algn="l"/>
                          <a:tab pos="571500" algn="l"/>
                          <a:tab pos="685800" algn="l"/>
                          <a:tab pos="800100" algn="l"/>
                        </a:tabLst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Сохранить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90">
                      <a:fgClr>
                        <a:schemeClr val="accent6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39750" algn="l"/>
                          <a:tab pos="571500" algn="l"/>
                          <a:tab pos="685800" algn="l"/>
                          <a:tab pos="800100" algn="l"/>
                        </a:tabLst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Доработать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90">
                      <a:fgClr>
                        <a:schemeClr val="accent6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39750" algn="l"/>
                          <a:tab pos="571500" algn="l"/>
                          <a:tab pos="685800" algn="l"/>
                          <a:tab pos="800100" algn="l"/>
                        </a:tabLst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Заменить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90">
                      <a:fgClr>
                        <a:schemeClr val="accent6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4351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39750" algn="l"/>
                          <a:tab pos="571500" algn="l"/>
                          <a:tab pos="685800" algn="l"/>
                          <a:tab pos="800100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25">
                      <a:fgClr>
                        <a:schemeClr val="accent6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39750" algn="l"/>
                          <a:tab pos="571500" algn="l"/>
                          <a:tab pos="685800" algn="l"/>
                          <a:tab pos="800100" algn="l"/>
                        </a:tabLst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Цели работы детского сада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25">
                      <a:fgClr>
                        <a:schemeClr val="accent6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25">
                      <a:fgClr>
                        <a:schemeClr val="accent6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25">
                      <a:fgClr>
                        <a:schemeClr val="accent6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39750" algn="l"/>
                          <a:tab pos="571500" algn="l"/>
                          <a:tab pos="685800" algn="l"/>
                          <a:tab pos="800100" algn="l"/>
                        </a:tabLst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25">
                      <a:fgClr>
                        <a:schemeClr val="accent6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39750" algn="l"/>
                          <a:tab pos="571500" algn="l"/>
                          <a:tab pos="685800" algn="l"/>
                          <a:tab pos="800100" algn="l"/>
                        </a:tabLst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Новые целевые ориентиры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25">
                      <a:fgClr>
                        <a:schemeClr val="accent6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39519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39750" algn="l"/>
                          <a:tab pos="571500" algn="l"/>
                          <a:tab pos="685800" algn="l"/>
                          <a:tab pos="800100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6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39750" algn="l"/>
                          <a:tab pos="571500" algn="l"/>
                          <a:tab pos="685800" algn="l"/>
                          <a:tab pos="800100" algn="l"/>
                        </a:tabLst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Принципы организации образователь-</a:t>
                      </a: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ного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процесса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6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6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6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39750" algn="l"/>
                          <a:tab pos="571500" algn="l"/>
                          <a:tab pos="685800" algn="l"/>
                          <a:tab pos="800100" algn="l"/>
                        </a:tabLst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6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39750" algn="l"/>
                          <a:tab pos="571500" algn="l"/>
                          <a:tab pos="685800" algn="l"/>
                          <a:tab pos="800100" algn="l"/>
                        </a:tabLst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Отказ от заорганизованности, поддержка детской инициативы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6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073222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39750" algn="l"/>
                          <a:tab pos="571500" algn="l"/>
                          <a:tab pos="685800" algn="l"/>
                          <a:tab pos="800100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25">
                      <a:fgClr>
                        <a:schemeClr val="accent6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39750" algn="l"/>
                          <a:tab pos="571500" algn="l"/>
                          <a:tab pos="685800" algn="l"/>
                          <a:tab pos="800100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Методы работы воспитателя с детьми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25">
                      <a:fgClr>
                        <a:schemeClr val="accent6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25">
                      <a:fgClr>
                        <a:schemeClr val="accent6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39750" algn="l"/>
                          <a:tab pos="571500" algn="l"/>
                          <a:tab pos="685800" algn="l"/>
                          <a:tab pos="800100" algn="l"/>
                        </a:tabLst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25">
                      <a:fgClr>
                        <a:schemeClr val="accent6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25">
                      <a:fgClr>
                        <a:schemeClr val="accent6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39750" algn="l"/>
                          <a:tab pos="571500" algn="l"/>
                          <a:tab pos="685800" algn="l"/>
                          <a:tab pos="800100" algn="l"/>
                        </a:tabLst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Методы совместного планирования деятельности, методы диалогового общения с ребенком и др.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25">
                      <a:fgClr>
                        <a:schemeClr val="accent6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011697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39750" algn="l"/>
                          <a:tab pos="571500" algn="l"/>
                          <a:tab pos="685800" algn="l"/>
                          <a:tab pos="800100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6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39750" algn="l"/>
                          <a:tab pos="571500" algn="l"/>
                          <a:tab pos="685800" algn="l"/>
                          <a:tab pos="800100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предметной развивающей образователь-ной среды и ее насыщение оборудованием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6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6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39750" algn="l"/>
                          <a:tab pos="571500" algn="l"/>
                          <a:tab pos="685800" algn="l"/>
                          <a:tab pos="800100" algn="l"/>
                        </a:tabLst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6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6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39750" algn="l"/>
                          <a:tab pos="571500" algn="l"/>
                          <a:tab pos="685800" algn="l"/>
                          <a:tab pos="800100" algn="l"/>
                        </a:tabLst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Создание и оснащение зон различной активности и уединения для разновозрастных групп;  использование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трансформеров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насыщение среды материалами для исследовательской деятельности и экспериментирования, детской активности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6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8672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800" b="1" u="sng" smtClean="0">
                <a:solidFill>
                  <a:srgbClr val="FF3300"/>
                </a:solidFill>
              </a:rPr>
              <a:t>Этап 3.</a:t>
            </a:r>
            <a:r>
              <a:rPr lang="ru-RU" sz="2800" b="1" smtClean="0">
                <a:solidFill>
                  <a:srgbClr val="FF3300"/>
                </a:solidFill>
              </a:rPr>
              <a:t> Поиск и выбор основной образовательной программы, разработанной с учетом ПООП, и с учетом которой  будет разрабатываться собственная образовательная программа</a:t>
            </a:r>
            <a:r>
              <a:rPr lang="ru-RU" sz="2800" b="1" smtClean="0"/>
              <a:t> </a:t>
            </a:r>
          </a:p>
          <a:p>
            <a:pPr>
              <a:lnSpc>
                <a:spcPct val="80000"/>
              </a:lnSpc>
            </a:pPr>
            <a:r>
              <a:rPr lang="ru-RU" sz="2800" b="1" smtClean="0"/>
              <a:t>Задачи этапа:</a:t>
            </a:r>
            <a:endParaRPr lang="ru-RU" sz="2800" smtClean="0"/>
          </a:p>
          <a:p>
            <a:pPr>
              <a:lnSpc>
                <a:spcPct val="80000"/>
              </a:lnSpc>
            </a:pPr>
            <a:r>
              <a:rPr lang="ru-RU" sz="2800" smtClean="0"/>
              <a:t>поиск ПООП для выбора и разработки собственной</a:t>
            </a:r>
          </a:p>
          <a:p>
            <a:pPr>
              <a:lnSpc>
                <a:spcPct val="80000"/>
              </a:lnSpc>
            </a:pPr>
            <a:r>
              <a:rPr lang="ru-RU" sz="2800" smtClean="0"/>
              <a:t>сравнение  и оценка программ</a:t>
            </a:r>
          </a:p>
          <a:p>
            <a:pPr>
              <a:lnSpc>
                <a:spcPct val="80000"/>
              </a:lnSpc>
            </a:pPr>
            <a:r>
              <a:rPr lang="ru-RU" sz="2800" smtClean="0"/>
              <a:t>выбор программ на основе которых будет происходить разработка ООП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8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Определение перечня изменений в образовательном процессе дошкольной организации при переходе на ФГОС</a:t>
            </a:r>
            <a:endParaRPr lang="ru-RU" sz="2800" smtClean="0">
              <a:solidFill>
                <a:srgbClr val="FF0000"/>
              </a:solidFill>
            </a:endParaRPr>
          </a:p>
        </p:txBody>
      </p:sp>
      <p:sp>
        <p:nvSpPr>
          <p:cNvPr id="24269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228600"/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Самостоятельная работа.</a:t>
            </a:r>
            <a:endParaRPr lang="ru-RU" sz="1800" dirty="0" smtClean="0">
              <a:solidFill>
                <a:srgbClr val="C00000"/>
              </a:solidFill>
              <a:cs typeface="Times New Roman" pitchFamily="18" charset="0"/>
            </a:endParaRPr>
          </a:p>
          <a:p>
            <a:pPr indent="228600" algn="just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Определите перечень основных изменений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который нужно внести в образовательный процесс </a:t>
            </a:r>
            <a:r>
              <a:rPr lang="ru-RU" sz="1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вашей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образовательной организации в соответствии с требованиями нового стандарта (ФГОС)</a:t>
            </a:r>
            <a:endParaRPr lang="ru-RU" sz="1800" dirty="0" smtClean="0">
              <a:cs typeface="Times New Roman" pitchFamily="18" charset="0"/>
            </a:endParaRPr>
          </a:p>
          <a:p>
            <a:pPr indent="228600" algn="just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Для этого последовательно выполните следующие действия.</a:t>
            </a:r>
            <a:endParaRPr lang="ru-RU" sz="1800" dirty="0" smtClean="0">
              <a:cs typeface="Times New Roman" pitchFamily="18" charset="0"/>
            </a:endParaRPr>
          </a:p>
          <a:p>
            <a:pPr indent="228600" algn="just">
              <a:buFont typeface="Calibri" pitchFamily="34" charset="0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Внимательно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прочитайте текст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ФГОС.</a:t>
            </a:r>
            <a:endParaRPr lang="ru-RU" sz="1800" dirty="0" smtClean="0">
              <a:cs typeface="Times New Roman" pitchFamily="18" charset="0"/>
            </a:endParaRPr>
          </a:p>
          <a:p>
            <a:pPr indent="228600" algn="just">
              <a:buFont typeface="Calibri" pitchFamily="34" charset="0"/>
              <a:buAutoNum type="arabicPeriod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Сравните состояние образовательного процесса и условий его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протекания в  вашей образовательной организации,   с теми требованиями к ним, которые  содержатся в новом стандарте.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Определите, какие новые требования к процессу и условиям реализации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образовательной программы предъявляет новый стандарт. </a:t>
            </a:r>
          </a:p>
          <a:p>
            <a:pPr indent="0" algn="just">
              <a:buNone/>
            </a:pPr>
            <a:r>
              <a:rPr lang="ru-RU" sz="1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Новыми следует считать все требования, которые ранее  либо декларировались, но не выполнялись, либо  те, которые являются объективно новыми, то есть   ранее вообще не выдвигались.  </a:t>
            </a:r>
          </a:p>
          <a:p>
            <a:pPr indent="0" algn="just">
              <a:buNone/>
            </a:pPr>
            <a:r>
              <a:rPr lang="ru-RU" sz="1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Составьте перечень новых требований и идей   стандарта и включите их в таблицу.</a:t>
            </a:r>
            <a:endParaRPr lang="ru-RU" sz="1600" b="1" i="1" dirty="0" smtClean="0">
              <a:solidFill>
                <a:srgbClr val="C00000"/>
              </a:solidFill>
              <a:cs typeface="Times New Roman" pitchFamily="18" charset="0"/>
            </a:endParaRPr>
          </a:p>
          <a:p>
            <a:pPr indent="228600"/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529A60-9EC3-4CB1-91CA-58073BD19481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3300"/>
                </a:solidFill>
                <a:latin typeface="Times New Roman" pitchFamily="18" charset="0"/>
              </a:rPr>
              <a:t>Выбор:</a:t>
            </a:r>
            <a:endParaRPr lang="ru-RU" b="1" dirty="0" smtClean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28979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925" indent="449263" algn="just"/>
            <a:r>
              <a:rPr lang="ru-RU" b="1" dirty="0" smtClean="0">
                <a:solidFill>
                  <a:srgbClr val="244061"/>
                </a:solidFill>
                <a:latin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</a:rPr>
              <a:t>актуальность; </a:t>
            </a:r>
          </a:p>
          <a:p>
            <a:pPr marL="34925" indent="449263" algn="just"/>
            <a:r>
              <a:rPr lang="ru-RU" b="1" dirty="0" smtClean="0">
                <a:latin typeface="Times New Roman" pitchFamily="18" charset="0"/>
              </a:rPr>
              <a:t>потенциальная полезность </a:t>
            </a:r>
            <a:r>
              <a:rPr lang="ru-RU" b="1" dirty="0" smtClean="0">
                <a:latin typeface="Times New Roman" pitchFamily="18" charset="0"/>
              </a:rPr>
              <a:t>и </a:t>
            </a:r>
            <a:r>
              <a:rPr lang="ru-RU" b="1" dirty="0" smtClean="0">
                <a:latin typeface="Times New Roman" pitchFamily="18" charset="0"/>
              </a:rPr>
              <a:t>реализуемость </a:t>
            </a:r>
            <a:r>
              <a:rPr lang="ru-RU" b="1" dirty="0" smtClean="0">
                <a:latin typeface="Times New Roman" pitchFamily="18" charset="0"/>
              </a:rPr>
              <a:t>в условиях детского </a:t>
            </a:r>
            <a:r>
              <a:rPr lang="ru-RU" b="1" dirty="0" smtClean="0">
                <a:latin typeface="Times New Roman" pitchFamily="18" charset="0"/>
              </a:rPr>
              <a:t>сада;</a:t>
            </a:r>
          </a:p>
          <a:p>
            <a:pPr marL="34925" indent="449263" algn="just"/>
            <a:r>
              <a:rPr lang="ru-RU" b="1" dirty="0" smtClean="0">
                <a:latin typeface="Times New Roman" pitchFamily="18" charset="0"/>
              </a:rPr>
              <a:t>обобщенность </a:t>
            </a:r>
            <a:r>
              <a:rPr lang="ru-RU" b="1" dirty="0" smtClean="0">
                <a:latin typeface="Times New Roman" pitchFamily="18" charset="0"/>
              </a:rPr>
              <a:t>предлагаемых в них </a:t>
            </a:r>
            <a:r>
              <a:rPr lang="ru-RU" b="1" dirty="0" smtClean="0">
                <a:latin typeface="Times New Roman" pitchFamily="18" charset="0"/>
              </a:rPr>
              <a:t>средств; </a:t>
            </a:r>
          </a:p>
          <a:p>
            <a:pPr marL="34925" indent="449263" algn="just"/>
            <a:r>
              <a:rPr lang="ru-RU" b="1" dirty="0" smtClean="0">
                <a:latin typeface="Times New Roman" pitchFamily="18" charset="0"/>
              </a:rPr>
              <a:t>возможность </a:t>
            </a:r>
            <a:r>
              <a:rPr lang="ru-RU" b="1" dirty="0" smtClean="0">
                <a:latin typeface="Times New Roman" pitchFamily="18" charset="0"/>
              </a:rPr>
              <a:t>применения программы к собственным условиям деятельности</a:t>
            </a:r>
            <a:r>
              <a:rPr lang="ru-RU" dirty="0" smtClean="0">
                <a:latin typeface="Times New Roman" pitchFamily="18" charset="0"/>
              </a:rPr>
              <a:t>. </a:t>
            </a:r>
            <a:endParaRPr lang="ru-RU" dirty="0" smtClean="0"/>
          </a:p>
          <a:p>
            <a:pPr marL="34925" indent="449263"/>
            <a:endParaRPr lang="ru-RU" dirty="0" smtClean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A53BCF-908C-47C6-9539-8E9C408122C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smtClean="0">
                <a:solidFill>
                  <a:schemeClr val="hlink"/>
                </a:solidFill>
                <a:latin typeface="Times New Roman" pitchFamily="18" charset="0"/>
              </a:rPr>
              <a:t>Требования к качеству  основных образовательных программ дошкольных организаций</a:t>
            </a:r>
            <a:r>
              <a:rPr lang="ru-RU" smtClean="0"/>
              <a:t> </a:t>
            </a:r>
          </a:p>
        </p:txBody>
      </p:sp>
      <p:sp>
        <p:nvSpPr>
          <p:cNvPr id="265218" name="Rectangle 3"/>
          <p:cNvSpPr>
            <a:spLocks noGrp="1"/>
          </p:cNvSpPr>
          <p:nvPr>
            <p:ph type="body" idx="1"/>
          </p:nvPr>
        </p:nvSpPr>
        <p:spPr>
          <a:xfrm>
            <a:off x="403225" y="1793875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 smtClean="0"/>
              <a:t>размер детского сада, определяемый количеством детей и групп;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потребности, мотивы и интересы детей, членов их семей, обусловленные особенностями индивидуального развития дошкольников,  спецификой национальных, социокультурных и иных условий, в которых осуществляется образовательная деятельность, сложившимися традициями, возможности педагогического коллектива.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контингент родителей, их возможности и готовность участвовать в образовательном процессе совместно с педагогами детского сада;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кадровые, материально-технические условия (наличие помещений, их оборудование и др.) детского сада;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возможности окружающего социума для развития детей;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ожидаемые перспективы развития данного детского сада и соседних дошкольных организаций, 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решение проблемы обеспечения   детей местами в дошкольных организациях в муниципалитете и др.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9081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b="1" u="sng" smtClean="0">
                <a:solidFill>
                  <a:srgbClr val="FF3300"/>
                </a:solidFill>
              </a:rPr>
              <a:t>Этап 4.</a:t>
            </a:r>
            <a:r>
              <a:rPr lang="ru-RU" b="1" smtClean="0">
                <a:solidFill>
                  <a:srgbClr val="FF3300"/>
                </a:solidFill>
              </a:rPr>
              <a:t> Разработка  части ООП, формируемый  участниками образовательных отношений, на основе отбора парциальных программ.</a:t>
            </a:r>
          </a:p>
          <a:p>
            <a:pPr>
              <a:lnSpc>
                <a:spcPct val="90000"/>
              </a:lnSpc>
            </a:pPr>
            <a:r>
              <a:rPr lang="ru-RU" b="1" smtClean="0"/>
              <a:t>Задачи этапа: </a:t>
            </a:r>
            <a:endParaRPr lang="ru-RU" smtClean="0"/>
          </a:p>
          <a:p>
            <a:pPr>
              <a:lnSpc>
                <a:spcPct val="90000"/>
              </a:lnSpc>
            </a:pPr>
            <a:r>
              <a:rPr lang="ru-RU" smtClean="0"/>
              <a:t>привлечь участников образовательных отношений к разработке программы;</a:t>
            </a:r>
          </a:p>
          <a:p>
            <a:pPr>
              <a:lnSpc>
                <a:spcPct val="90000"/>
              </a:lnSpc>
            </a:pPr>
            <a:r>
              <a:rPr lang="ru-RU" smtClean="0"/>
              <a:t>разработать вариативную часть ООП с учетом имеющихся парциальных.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1" name="Rectangle 2"/>
          <p:cNvSpPr>
            <a:spLocks noChangeArrowheads="1"/>
          </p:cNvSpPr>
          <p:nvPr/>
        </p:nvSpPr>
        <p:spPr bwMode="auto">
          <a:xfrm>
            <a:off x="1471613" y="815975"/>
            <a:ext cx="6181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228600" algn="ctr">
              <a:tabLst>
                <a:tab pos="457200" algn="l"/>
                <a:tab pos="571500" algn="l"/>
                <a:tab pos="800100" algn="l"/>
              </a:tabLst>
            </a:pPr>
            <a:r>
              <a:rPr lang="ru-RU" sz="1400" b="1">
                <a:solidFill>
                  <a:srgbClr val="254061"/>
                </a:solidFill>
                <a:cs typeface="Times New Roman" pitchFamily="18" charset="0"/>
              </a:rPr>
              <a:t>План-график реализации комплексного проекта введения ФГОС</a:t>
            </a:r>
            <a:endParaRPr lang="ru-RU">
              <a:solidFill>
                <a:srgbClr val="254061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14375" y="1323975"/>
          <a:ext cx="7715250" cy="1259205"/>
        </p:xfrm>
        <a:graphic>
          <a:graphicData uri="http://schemas.openxmlformats.org/drawingml/2006/table">
            <a:tbl>
              <a:tblPr/>
              <a:tblGrid>
                <a:gridCol w="374650"/>
                <a:gridCol w="2149475"/>
                <a:gridCol w="1000125"/>
                <a:gridCol w="1087438"/>
                <a:gridCol w="1649412"/>
                <a:gridCol w="1454150"/>
              </a:tblGrid>
              <a:tr h="538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 проектов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Сроки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587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Кураторы и руководители  проектов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587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Ожидаемые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587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результаты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Начало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Окончание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571500" algn="l"/>
                          <a:tab pos="800100" algn="l"/>
                        </a:tabLst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3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44500"/>
          </a:xfrm>
        </p:spPr>
        <p:txBody>
          <a:bodyPr/>
          <a:lstStyle/>
          <a:p>
            <a:pPr eaLnBrk="1" hangingPunct="1"/>
            <a:r>
              <a:rPr lang="ru-RU" sz="1600" b="1" smtClean="0">
                <a:solidFill>
                  <a:srgbClr val="C00000"/>
                </a:solidFill>
              </a:rPr>
              <a:t>Механизм формирования портфолио проектов реализации  инновационной части ООП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222250" y="444500"/>
          <a:ext cx="8785076" cy="6383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7884"/>
                <a:gridCol w="2392822"/>
                <a:gridCol w="4734370"/>
              </a:tblGrid>
              <a:tr h="393106">
                <a:tc>
                  <a:txBody>
                    <a:bodyPr/>
                    <a:lstStyle/>
                    <a:p>
                      <a:r>
                        <a:rPr lang="ru-RU" sz="1200" baseline="0" dirty="0" smtClean="0"/>
                        <a:t>Элементы структуры ООП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Вводимые</a:t>
                      </a:r>
                      <a:r>
                        <a:rPr lang="ru-RU" sz="1200" baseline="0" dirty="0" smtClean="0"/>
                        <a:t> новшества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Проекты</a:t>
                      </a:r>
                      <a:endParaRPr lang="ru-RU" sz="1200" dirty="0"/>
                    </a:p>
                  </a:txBody>
                  <a:tcPr/>
                </a:tc>
              </a:tr>
              <a:tr h="682293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Целевой раздел программы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1" dirty="0"/>
                    </a:p>
                  </a:txBody>
                  <a:tcPr/>
                </a:tc>
              </a:tr>
              <a:tr h="877236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Содержательный раздел программы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1" dirty="0"/>
                    </a:p>
                  </a:txBody>
                  <a:tcPr/>
                </a:tc>
              </a:tr>
              <a:tr h="906532">
                <a:tc>
                  <a:txBody>
                    <a:bodyPr/>
                    <a:lstStyle/>
                    <a:p>
                      <a:r>
                        <a:rPr lang="ru-RU" sz="1050" b="1" dirty="0" smtClean="0"/>
                        <a:t>1.</a:t>
                      </a:r>
                      <a:endParaRPr lang="ru-RU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b="1" dirty="0"/>
                    </a:p>
                  </a:txBody>
                  <a:tcPr/>
                </a:tc>
              </a:tr>
              <a:tr h="950338">
                <a:tc>
                  <a:txBody>
                    <a:bodyPr/>
                    <a:lstStyle/>
                    <a:p>
                      <a:r>
                        <a:rPr lang="ru-RU" sz="1050" b="1" dirty="0" smtClean="0"/>
                        <a:t>2.</a:t>
                      </a:r>
                      <a:endParaRPr lang="ru-RU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b="1" dirty="0"/>
                    </a:p>
                  </a:txBody>
                  <a:tcPr/>
                </a:tc>
              </a:tr>
              <a:tr h="609190">
                <a:tc>
                  <a:txBody>
                    <a:bodyPr/>
                    <a:lstStyle/>
                    <a:p>
                      <a:r>
                        <a:rPr lang="ru-RU" sz="1050" b="1" dirty="0" smtClean="0"/>
                        <a:t>3.</a:t>
                      </a:r>
                      <a:endParaRPr lang="ru-RU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b="1" dirty="0"/>
                    </a:p>
                  </a:txBody>
                  <a:tcPr/>
                </a:tc>
              </a:tr>
              <a:tr h="950338">
                <a:tc>
                  <a:txBody>
                    <a:bodyPr/>
                    <a:lstStyle/>
                    <a:p>
                      <a:r>
                        <a:rPr lang="ru-RU" sz="1050" b="1" dirty="0" smtClean="0"/>
                        <a:t>4.</a:t>
                      </a:r>
                      <a:endParaRPr lang="ru-RU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b="1" dirty="0"/>
                    </a:p>
                  </a:txBody>
                  <a:tcPr/>
                </a:tc>
              </a:tr>
              <a:tr h="950338">
                <a:tc>
                  <a:txBody>
                    <a:bodyPr/>
                    <a:lstStyle/>
                    <a:p>
                      <a:r>
                        <a:rPr lang="ru-RU" sz="1050" b="1" dirty="0" smtClean="0"/>
                        <a:t>Условия реализации программы</a:t>
                      </a:r>
                      <a:endParaRPr lang="ru-RU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1C09B4-165F-42FD-89BA-442C8C4C601F}" type="slidenum">
              <a:rPr lang="ru-RU"/>
              <a:pPr>
                <a:defRPr/>
              </a:pPr>
              <a:t>54</a:t>
            </a:fld>
            <a:endParaRPr lang="ru-RU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7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00088"/>
          </a:xfrm>
        </p:spPr>
        <p:txBody>
          <a:bodyPr/>
          <a:lstStyle/>
          <a:p>
            <a:pPr eaLnBrk="1" hangingPunct="1"/>
            <a:r>
              <a:rPr lang="ru-RU" sz="2000" b="1" smtClean="0">
                <a:solidFill>
                  <a:srgbClr val="C00000"/>
                </a:solidFill>
              </a:rPr>
              <a:t>Механизм формирования портфолио проектов реализации  инновационной части ООП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A58D7-E5A2-4944-BB53-F61DE7646CF2}" type="slidenum">
              <a:rPr lang="ru-RU"/>
              <a:pPr>
                <a:defRPr/>
              </a:pPr>
              <a:t>55</a:t>
            </a:fld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</p:nvPr>
        </p:nvGraphicFramePr>
        <p:xfrm>
          <a:off x="230188" y="760413"/>
          <a:ext cx="8699618" cy="564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9521"/>
                <a:gridCol w="1049428"/>
                <a:gridCol w="1025495"/>
                <a:gridCol w="1005627"/>
                <a:gridCol w="107954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НАЗВАНИЕ ПРОЕКТОВ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Проект- цель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Проект-намерение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Проект- мечта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Проект-фантазия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5588"/>
            <a:ext cx="8229600" cy="4191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</a:rPr>
              <a:t>Портфолио проектов  разработки ООП</a:t>
            </a:r>
            <a:endParaRPr lang="ru-RU" sz="3600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457200" y="838200"/>
          <a:ext cx="8229600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8228"/>
                <a:gridCol w="922946"/>
                <a:gridCol w="1239140"/>
                <a:gridCol w="854579"/>
                <a:gridCol w="828943"/>
                <a:gridCol w="93576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Название проекта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Вид проекта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Проектная</a:t>
                      </a:r>
                      <a:r>
                        <a:rPr lang="ru-RU" sz="1000" baseline="0" dirty="0" smtClean="0"/>
                        <a:t> группа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этап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этап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этап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Проект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Крупный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Проект 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Средний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Проект ….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Малый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Крупный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Средний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Средний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0BE7AA-BC02-454B-B911-41625DA77B4E}" type="slidenum">
              <a:rPr lang="ru-RU"/>
              <a:pPr>
                <a:defRPr/>
              </a:pPr>
              <a:t>56</a:t>
            </a:fld>
            <a:endParaRPr lang="ru-RU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5" name="Заголовок 1"/>
          <p:cNvSpPr>
            <a:spLocks noGrp="1"/>
          </p:cNvSpPr>
          <p:nvPr>
            <p:ph type="title"/>
          </p:nvPr>
        </p:nvSpPr>
        <p:spPr>
          <a:xfrm>
            <a:off x="900113" y="620713"/>
            <a:ext cx="7272337" cy="936625"/>
          </a:xfrm>
        </p:spPr>
        <p:txBody>
          <a:bodyPr/>
          <a:lstStyle/>
          <a:p>
            <a:pPr algn="ctr" eaLnBrk="1" hangingPunct="1"/>
            <a:r>
              <a:rPr lang="ru-RU" sz="1800" smtClean="0"/>
              <a:t> </a:t>
            </a:r>
            <a:r>
              <a:rPr lang="ru-RU" sz="2400" smtClean="0">
                <a:solidFill>
                  <a:srgbClr val="C00000"/>
                </a:solidFill>
              </a:rPr>
              <a:t>КАК ИНТЕГРИРОВАТЬ НОВЫЕ ПРОЕКТЫ В СИСТЕМУ ПРЕДЫДУЩЕЙ ПРОЕКТНОЙ ДЕЯТЕЛЬНОСТИ  ДОУ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42988" y="1628775"/>
            <a:ext cx="7129462" cy="4543425"/>
          </a:xfrm>
        </p:spPr>
        <p:txBody>
          <a:bodyPr rtlCol="0">
            <a:normAutofit/>
          </a:bodyPr>
          <a:lstStyle/>
          <a:p>
            <a:pPr indent="450850"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q"/>
              <a:defRPr/>
            </a:pPr>
            <a:r>
              <a:rPr lang="ru-RU" sz="2000" u="sng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разделении </a:t>
            </a:r>
            <a:r>
              <a:rPr lang="ru-RU" sz="2000" u="sng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крупных  проектов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на более </a:t>
            </a:r>
            <a:r>
              <a:rPr lang="ru-RU" sz="2000" u="sng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мелкие проекты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; открытие новых единичных проектов;</a:t>
            </a:r>
          </a:p>
          <a:p>
            <a:pPr indent="450850"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q"/>
              <a:defRPr/>
            </a:pPr>
            <a:r>
              <a:rPr lang="ru-RU" sz="2000" u="sng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корректировка целей и содержания работ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, выполняемых в рамках реализуемых проектов путем их изменения или перераспределения между проектами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1"/>
          <p:cNvSpPr>
            <a:spLocks noChangeArrowheads="1"/>
          </p:cNvSpPr>
          <p:nvPr/>
        </p:nvSpPr>
        <p:spPr bwMode="auto">
          <a:xfrm>
            <a:off x="214313" y="630238"/>
            <a:ext cx="8786812" cy="510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0850" algn="ctr">
              <a:defRPr/>
            </a:pPr>
            <a:r>
              <a:rPr lang="ru-RU" sz="2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Результатом  интеграции проектов будет </a:t>
            </a:r>
          </a:p>
          <a:p>
            <a:pPr indent="450850" algn="just">
              <a:defRPr/>
            </a:pPr>
            <a:endParaRPr lang="ru-RU" sz="2000" dirty="0">
              <a:solidFill>
                <a:schemeClr val="accent1">
                  <a:lumMod val="75000"/>
                </a:schemeClr>
              </a:solidFill>
              <a:latin typeface="Arial" pitchFamily="34" charset="0"/>
            </a:endParaRPr>
          </a:p>
          <a:p>
            <a:pPr indent="450850" algn="just" eaLnBrk="0" hangingPunct="0">
              <a:buFont typeface="Wingdings" pitchFamily="2" charset="2"/>
              <a:buChar char="q"/>
              <a:defRPr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прекращение избыточных проектов; </a:t>
            </a:r>
          </a:p>
          <a:p>
            <a:pPr indent="450850" algn="just" eaLnBrk="0" hangingPunct="0">
              <a:buFont typeface="Wingdings" pitchFamily="2" charset="2"/>
              <a:buChar char="q"/>
              <a:defRPr/>
            </a:pPr>
            <a:endParaRPr lang="ru-RU" sz="20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pPr indent="450850" algn="just" eaLnBrk="0" hangingPunct="0">
              <a:buFont typeface="Wingdings" pitchFamily="2" charset="2"/>
              <a:buChar char="q"/>
              <a:defRPr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открытие новых проектов;</a:t>
            </a:r>
          </a:p>
          <a:p>
            <a:pPr indent="450850" algn="just" eaLnBrk="0" hangingPunct="0">
              <a:buFont typeface="Wingdings" pitchFamily="2" charset="2"/>
              <a:buChar char="q"/>
              <a:defRPr/>
            </a:pPr>
            <a:endParaRPr lang="ru-RU" sz="20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pPr indent="450850" algn="just" eaLnBrk="0" hangingPunct="0">
              <a:buFont typeface="Wingdings" pitchFamily="2" charset="2"/>
              <a:buChar char="q"/>
              <a:defRPr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корректировка целей и содержания реализуемых проектов;</a:t>
            </a:r>
          </a:p>
          <a:p>
            <a:pPr indent="450850" algn="just" eaLnBrk="0" hangingPunct="0">
              <a:buFont typeface="Wingdings" pitchFamily="2" charset="2"/>
              <a:buChar char="q"/>
              <a:defRPr/>
            </a:pPr>
            <a:endParaRPr lang="ru-RU" sz="20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pPr indent="450850" algn="just" eaLnBrk="0" hangingPunct="0">
              <a:buFont typeface="Wingdings" pitchFamily="2" charset="2"/>
              <a:buChar char="q"/>
              <a:defRPr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нахождение оптимальной структуры, то есть связей между     проектами;</a:t>
            </a:r>
          </a:p>
          <a:p>
            <a:pPr indent="450850" algn="just" eaLnBrk="0" hangingPunct="0">
              <a:buFont typeface="Wingdings" pitchFamily="2" charset="2"/>
              <a:buChar char="q"/>
              <a:defRPr/>
            </a:pPr>
            <a:endParaRPr lang="ru-RU" sz="20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pPr indent="450850" algn="just" eaLnBrk="0" hangingPunct="0">
              <a:buFont typeface="Wingdings" pitchFamily="2" charset="2"/>
              <a:buChar char="q"/>
              <a:defRPr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достижении функциональной полноты портфеля проектов для введения ФГОС;</a:t>
            </a:r>
          </a:p>
          <a:p>
            <a:pPr indent="450850" algn="just" eaLnBrk="0" hangingPunct="0">
              <a:buFont typeface="Wingdings" pitchFamily="2" charset="2"/>
              <a:buChar char="q"/>
              <a:defRPr/>
            </a:pPr>
            <a:endParaRPr lang="ru-RU" sz="20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pPr indent="450850" algn="just" eaLnBrk="0" hangingPunct="0">
              <a:buFont typeface="Wingdings" pitchFamily="2" charset="2"/>
              <a:buChar char="q"/>
              <a:defRPr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обновления графика реализуемого портфеля проектов. </a:t>
            </a: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1" name="Прямоугольник 1"/>
          <p:cNvSpPr>
            <a:spLocks noChangeArrowheads="1"/>
          </p:cNvSpPr>
          <p:nvPr/>
        </p:nvSpPr>
        <p:spPr bwMode="auto">
          <a:xfrm>
            <a:off x="900113" y="476250"/>
            <a:ext cx="7343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228600" algn="ctr">
              <a:tabLst>
                <a:tab pos="457200" algn="l"/>
                <a:tab pos="571500" algn="l"/>
                <a:tab pos="800100" algn="l"/>
              </a:tabLst>
            </a:pPr>
            <a:r>
              <a:rPr lang="ru-RU" b="1">
                <a:solidFill>
                  <a:schemeClr val="tx2"/>
                </a:solidFill>
                <a:cs typeface="Times New Roman" pitchFamily="18" charset="0"/>
              </a:rPr>
              <a:t>Пример: содержание работ единичного проекта</a:t>
            </a:r>
            <a:endParaRPr lang="ru-RU">
              <a:solidFill>
                <a:schemeClr val="tx2"/>
              </a:solidFill>
            </a:endParaRPr>
          </a:p>
        </p:txBody>
      </p:sp>
      <p:graphicFrame>
        <p:nvGraphicFramePr>
          <p:cNvPr id="59416" name="Group 24"/>
          <p:cNvGraphicFramePr>
            <a:graphicFrameLocks noGrp="1"/>
          </p:cNvGraphicFramePr>
          <p:nvPr/>
        </p:nvGraphicFramePr>
        <p:xfrm>
          <a:off x="755650" y="981075"/>
          <a:ext cx="7704138" cy="5155883"/>
        </p:xfrm>
        <a:graphic>
          <a:graphicData uri="http://schemas.openxmlformats.org/drawingml/2006/table">
            <a:tbl>
              <a:tblPr/>
              <a:tblGrid>
                <a:gridCol w="1295400"/>
                <a:gridCol w="1225550"/>
                <a:gridCol w="1655763"/>
                <a:gridCol w="1987550"/>
                <a:gridCol w="1539875"/>
              </a:tblGrid>
              <a:tr h="1223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Этапы реализации проекта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Пакеты работ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Отдельные работы (задачи)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Требования к выполнению работ (результаты)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Сроки выполнения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868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Разработка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(выбор  и самостоятельная разработка новшеств)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Разработка концепции проведения дистанционного клуба для родителей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Разработка концепции размещения материалов на сайте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Разработка программы занятий клуба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Подбор состава лекторов клуба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Подготовка материалов для 9 занятий. Запись занятий.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Разработка анкет для опроса мнения родителей о работе клуба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Концепция должна включать программу родительского клуба, механизмы ее реализации,  механизмы оценки результатов работы  клуба, учета пожеланий родителей, осуществления обратной связи.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В качестве лекторов должны быть отобраны специалисты в области семейного воспитания, права, здоровья детей, сексуального воспитания: семейные психологи, детские врачи и педагоги.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Должны быть разработаны 3 электронные анкеты по 7 вопросов, способы их обработки.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1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smtClean="0">
                <a:solidFill>
                  <a:srgbClr val="FF0000"/>
                </a:solidFill>
              </a:rPr>
              <a:t>Изменения в системе работы дошкольной образовательной организации в результате освоения ФГОС</a:t>
            </a: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315921"/>
              </p:ext>
            </p:extLst>
          </p:nvPr>
        </p:nvGraphicFramePr>
        <p:xfrm>
          <a:off x="785813" y="2155825"/>
          <a:ext cx="7907628" cy="3200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1578"/>
                <a:gridCol w="3092508"/>
                <a:gridCol w="2390425"/>
                <a:gridCol w="1893117"/>
              </a:tblGrid>
              <a:tr h="0"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dirty="0">
                          <a:effectLst/>
                        </a:rPr>
                        <a:t>№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Элементы системы образования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Перечень новых требований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Перечень новшеств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1.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dirty="0">
                          <a:effectLst/>
                        </a:rPr>
                        <a:t>Требования к образовательному процессу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dirty="0">
                          <a:effectLst/>
                        </a:rPr>
                        <a:t>2.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dirty="0">
                          <a:effectLst/>
                        </a:rPr>
                        <a:t>Требования к условиям реализации образовательного процесса: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2.1.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dirty="0">
                          <a:effectLst/>
                        </a:rPr>
                        <a:t>психолого-педагогическим;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2.2.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кадровым;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dirty="0">
                          <a:effectLst/>
                        </a:rPr>
                        <a:t>2.3.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материально-техническим.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3.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Требования к целевым    ориентирам реализации ФГОС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484650-1355-47B5-A362-3C22737A66A5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245805" name="Rectangle 4"/>
          <p:cNvSpPr>
            <a:spLocks noChangeArrowheads="1"/>
          </p:cNvSpPr>
          <p:nvPr/>
        </p:nvSpPr>
        <p:spPr bwMode="auto">
          <a:xfrm>
            <a:off x="1566863" y="215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539750" algn="l"/>
              </a:tabLst>
            </a:pPr>
            <a:endParaRPr lang="ru-RU">
              <a:cs typeface="Arial" charset="0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39750" y="1844675"/>
          <a:ext cx="7993063" cy="4359275"/>
        </p:xfrm>
        <a:graphic>
          <a:graphicData uri="http://schemas.openxmlformats.org/drawingml/2006/table">
            <a:tbl>
              <a:tblPr/>
              <a:tblGrid>
                <a:gridCol w="1344613"/>
                <a:gridCol w="1031875"/>
                <a:gridCol w="1800225"/>
                <a:gridCol w="2376487"/>
                <a:gridCol w="1439863"/>
              </a:tblGrid>
              <a:tr h="435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Реализация (запуск, апробация, введение)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Организация работы дистанционной школы «Компетентный родитель»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Проведение не менее 9  занятий в школе дистанционного обучения «Компетентный родитель.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Проведение 2 форумов по обсуждению результатов работ  школы для родителей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Занятия должны проводиться в форме интерактивных лекций, содержать анализ ситуаций, Должны быть разработаны и  размещены  на сайте списки литературы, рекомендуемой для родителей.   В ДОУ нужно обучить родителей детей 3-7 лет : не менее 40% от общего количества в каждой группе.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К организации форумов должно быть привлечено не менее 70% родителей, обучающихся в дистанционной  школе.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39750" y="620713"/>
          <a:ext cx="7992888" cy="1152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468"/>
                <a:gridCol w="1141748"/>
                <a:gridCol w="1712623"/>
                <a:gridCol w="2413889"/>
                <a:gridCol w="1440160"/>
              </a:tblGrid>
              <a:tr h="1152127">
                <a:tc>
                  <a:txBody>
                    <a:bodyPr/>
                    <a:lstStyle/>
                    <a:p>
                      <a:r>
                        <a:rPr lang="ru-RU" dirty="0" smtClean="0"/>
                        <a:t>Этапы реализации проекта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Пакеты работ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Отдельные работы (задачи)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Требования к выполнению работ (результаты)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 выполнения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854" y="0"/>
            <a:ext cx="3515028" cy="67135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63500"/>
          </a:effectLst>
          <a:extLst/>
        </p:spPr>
      </p:pic>
      <p:sp>
        <p:nvSpPr>
          <p:cNvPr id="4" name="Прямоугольник 3"/>
          <p:cNvSpPr/>
          <p:nvPr/>
        </p:nvSpPr>
        <p:spPr>
          <a:xfrm>
            <a:off x="2124075" y="2205038"/>
            <a:ext cx="6840538" cy="4221162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chemeClr val="bg2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rIns="180000" bIns="72000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1111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Организация  управления реализацией проекта ФГОС  ДОШКОЛЬНОГО образования</a:t>
            </a:r>
          </a:p>
        </p:txBody>
      </p:sp>
      <p:pic>
        <p:nvPicPr>
          <p:cNvPr id="304131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692150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4132" name="Прямоугольник 4"/>
          <p:cNvSpPr>
            <a:spLocks noChangeArrowheads="1"/>
          </p:cNvSpPr>
          <p:nvPr/>
        </p:nvSpPr>
        <p:spPr bwMode="auto">
          <a:xfrm>
            <a:off x="3595688" y="946150"/>
            <a:ext cx="4143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Calibri" pitchFamily="34" charset="0"/>
              </a:rPr>
              <a:t>Федеральный институт развития образования</a:t>
            </a:r>
          </a:p>
        </p:txBody>
      </p:sp>
      <p:sp>
        <p:nvSpPr>
          <p:cNvPr id="304133" name="Прямоугольник 9"/>
          <p:cNvSpPr>
            <a:spLocks noChangeArrowheads="1"/>
          </p:cNvSpPr>
          <p:nvPr/>
        </p:nvSpPr>
        <p:spPr bwMode="auto">
          <a:xfrm>
            <a:off x="3595688" y="277813"/>
            <a:ext cx="5368925" cy="32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 algn="ctr"/>
            <a:r>
              <a:rPr lang="ru-RU" sz="1500">
                <a:latin typeface="Calibri" pitchFamily="34" charset="0"/>
              </a:rPr>
              <a:t>Министерство образования и науки Российской Федерации</a:t>
            </a:r>
            <a:endParaRPr lang="en-US" sz="15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14313" y="368300"/>
            <a:ext cx="8429625" cy="613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0850" algn="just">
              <a:lnSpc>
                <a:spcPct val="150000"/>
              </a:lnSpc>
              <a:defRPr/>
            </a:pPr>
            <a:r>
              <a:rPr lang="ru-RU" sz="2000" b="1" i="1" dirty="0">
                <a:solidFill>
                  <a:srgbClr val="FF0000"/>
                </a:solidFill>
                <a:latin typeface="Arial Black" pitchFamily="34" charset="0"/>
              </a:rPr>
              <a:t>Организационная структура</a:t>
            </a:r>
            <a:r>
              <a:rPr lang="ru-RU" sz="2000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ru-RU" dirty="0">
                <a:solidFill>
                  <a:srgbClr val="11116D"/>
                </a:solidFill>
                <a:latin typeface="Arial Black" pitchFamily="34" charset="0"/>
              </a:rPr>
              <a:t>управления проектом отражает иерархическую взаимную подчиненность участников проекта (руководителя проекта в целом, руководителей </a:t>
            </a:r>
            <a:r>
              <a:rPr lang="ru-RU" dirty="0" err="1">
                <a:solidFill>
                  <a:srgbClr val="11116D"/>
                </a:solidFill>
                <a:latin typeface="Arial Black" pitchFamily="34" charset="0"/>
              </a:rPr>
              <a:t>подпроектов</a:t>
            </a:r>
            <a:r>
              <a:rPr lang="ru-RU" dirty="0">
                <a:solidFill>
                  <a:srgbClr val="11116D"/>
                </a:solidFill>
                <a:latin typeface="Arial Black" pitchFamily="34" charset="0"/>
              </a:rPr>
              <a:t>/работ, исполнителей). </a:t>
            </a:r>
          </a:p>
          <a:p>
            <a:pPr indent="450850" algn="ctr" eaLnBrk="0" hangingPunct="0">
              <a:lnSpc>
                <a:spcPct val="150000"/>
              </a:lnSpc>
              <a:defRPr/>
            </a:pPr>
            <a:r>
              <a:rPr lang="ru-RU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Организационная структура управления</a:t>
            </a:r>
            <a:endParaRPr lang="ru-RU" sz="2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indent="450850" algn="ctr" eaLnBrk="0" hangingPunct="0">
              <a:lnSpc>
                <a:spcPct val="150000"/>
              </a:lnSpc>
              <a:defRPr/>
            </a:pPr>
            <a:r>
              <a:rPr lang="ru-RU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комплексным проектом введения ФГОС</a:t>
            </a:r>
            <a:endParaRPr lang="ru-RU" sz="2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indent="450850" algn="just" eaLnBrk="0" hangingPunct="0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ru-RU" dirty="0">
                <a:solidFill>
                  <a:srgbClr val="11116D"/>
                </a:solidFill>
                <a:latin typeface="Arial Black" pitchFamily="34" charset="0"/>
              </a:rPr>
              <a:t>Координационный совет реализации комплексного проекта введения ФГОС</a:t>
            </a:r>
          </a:p>
          <a:p>
            <a:pPr indent="450850" algn="just" eaLnBrk="0" hangingPunct="0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ru-RU" dirty="0">
                <a:solidFill>
                  <a:srgbClr val="11116D"/>
                </a:solidFill>
                <a:latin typeface="Arial Black" pitchFamily="34" charset="0"/>
              </a:rPr>
              <a:t>Рабочая группа реализации комплексного проекта введения ФГОС</a:t>
            </a:r>
          </a:p>
          <a:p>
            <a:pPr indent="450850" algn="just" eaLnBrk="0" hangingPunct="0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ru-RU" dirty="0">
                <a:solidFill>
                  <a:srgbClr val="11116D"/>
                </a:solidFill>
                <a:latin typeface="Arial Black" pitchFamily="34" charset="0"/>
              </a:rPr>
              <a:t>Руководители единичных проектов введения ФГОС</a:t>
            </a:r>
          </a:p>
          <a:p>
            <a:pPr indent="450850" algn="just" eaLnBrk="0" hangingPunct="0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ru-RU" dirty="0">
                <a:solidFill>
                  <a:srgbClr val="11116D"/>
                </a:solidFill>
                <a:latin typeface="Arial Black" pitchFamily="34" charset="0"/>
              </a:rPr>
              <a:t>Руководители </a:t>
            </a:r>
            <a:r>
              <a:rPr lang="ru-RU" dirty="0" err="1">
                <a:solidFill>
                  <a:srgbClr val="11116D"/>
                </a:solidFill>
                <a:latin typeface="Arial Black" pitchFamily="34" charset="0"/>
              </a:rPr>
              <a:t>микрогрупп</a:t>
            </a:r>
            <a:r>
              <a:rPr lang="ru-RU" dirty="0">
                <a:solidFill>
                  <a:srgbClr val="11116D"/>
                </a:solidFill>
                <a:latin typeface="Arial Black" pitchFamily="34" charset="0"/>
              </a:rPr>
              <a:t>, реализующих пакеты работ в рамках единичных проектов введения ФГОС</a:t>
            </a:r>
          </a:p>
          <a:p>
            <a:pPr indent="450850" algn="just" eaLnBrk="0" hangingPunct="0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ru-RU" dirty="0">
                <a:solidFill>
                  <a:srgbClr val="11116D"/>
                </a:solidFill>
                <a:latin typeface="Arial Black" pitchFamily="34" charset="0"/>
              </a:rPr>
              <a:t>Члены </a:t>
            </a:r>
            <a:r>
              <a:rPr lang="ru-RU" dirty="0" err="1">
                <a:solidFill>
                  <a:srgbClr val="11116D"/>
                </a:solidFill>
                <a:latin typeface="Arial Black" pitchFamily="34" charset="0"/>
              </a:rPr>
              <a:t>микрогрупп</a:t>
            </a:r>
            <a:r>
              <a:rPr lang="ru-RU" dirty="0">
                <a:solidFill>
                  <a:srgbClr val="11116D"/>
                </a:solidFill>
                <a:latin typeface="Arial Black" pitchFamily="34" charset="0"/>
              </a:rPr>
              <a:t> - исполнители отдельных работ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14313" y="757238"/>
            <a:ext cx="8786812" cy="523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200000"/>
              </a:lnSpc>
              <a:defRPr/>
            </a:pPr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Times New Roman" pitchFamily="18" charset="0"/>
              </a:rPr>
              <a:t>Заседания координационного совета</a:t>
            </a:r>
            <a:endParaRPr lang="ru-RU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</a:endParaRPr>
          </a:p>
          <a:p>
            <a:pPr algn="just" eaLnBrk="0" hangingPunct="0">
              <a:lnSpc>
                <a:spcPct val="110000"/>
              </a:lnSpc>
              <a:buFontTx/>
              <a:buAutoNum type="arabicPeriod"/>
              <a:defRPr/>
            </a:pPr>
            <a:r>
              <a:rPr lang="ru-RU" sz="120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  </a:t>
            </a:r>
            <a:r>
              <a:rPr lang="ru-RU" sz="140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Первое рабочее собрание совета, ознакомление с приказом о его создании. Определение порядка работы координационного совета и периодичности его заседаний.</a:t>
            </a:r>
          </a:p>
          <a:p>
            <a:pPr algn="just" eaLnBrk="0" hangingPunct="0">
              <a:lnSpc>
                <a:spcPct val="110000"/>
              </a:lnSpc>
              <a:buFontTx/>
              <a:buAutoNum type="arabicPeriod"/>
              <a:defRPr/>
            </a:pPr>
            <a:r>
              <a:rPr lang="ru-RU" sz="140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  Инициация единичных проектов. Назначение руководителей единичных проектов собственного уровня управления.</a:t>
            </a:r>
          </a:p>
          <a:p>
            <a:pPr algn="just" eaLnBrk="0" hangingPunct="0">
              <a:lnSpc>
                <a:spcPct val="110000"/>
              </a:lnSpc>
              <a:buFontTx/>
              <a:buAutoNum type="arabicPeriod"/>
              <a:defRPr/>
            </a:pPr>
            <a:r>
              <a:rPr lang="ru-RU" sz="140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  Анализ  процесса разработки единичных проектов собственного уровня управления.</a:t>
            </a:r>
          </a:p>
          <a:p>
            <a:pPr algn="just" eaLnBrk="0" hangingPunct="0">
              <a:lnSpc>
                <a:spcPct val="110000"/>
              </a:lnSpc>
              <a:buFontTx/>
              <a:buAutoNum type="arabicPeriod"/>
              <a:defRPr/>
            </a:pPr>
            <a:r>
              <a:rPr lang="ru-RU" sz="140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  Рассмотрение и утверждение перечня критериев (их показателей, индикаторов) для определения готовности  ДО к работе по ФГОС.</a:t>
            </a:r>
          </a:p>
          <a:p>
            <a:pPr algn="just" eaLnBrk="0" hangingPunct="0">
              <a:lnSpc>
                <a:spcPct val="110000"/>
              </a:lnSpc>
              <a:buFontTx/>
              <a:buAutoNum type="arabicPeriod"/>
              <a:defRPr/>
            </a:pPr>
            <a:r>
              <a:rPr lang="ru-RU" sz="140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  Экспертиза единичных проектов.</a:t>
            </a:r>
          </a:p>
          <a:p>
            <a:pPr algn="just" eaLnBrk="0" hangingPunct="0">
              <a:lnSpc>
                <a:spcPct val="110000"/>
              </a:lnSpc>
              <a:buFontTx/>
              <a:buAutoNum type="arabicPeriod"/>
              <a:defRPr/>
            </a:pPr>
            <a:r>
              <a:rPr lang="ru-RU" sz="140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  Утверждение содержания и планов реализации единичных проектов.</a:t>
            </a:r>
          </a:p>
          <a:p>
            <a:pPr algn="just" eaLnBrk="0" hangingPunct="0">
              <a:lnSpc>
                <a:spcPct val="110000"/>
              </a:lnSpc>
              <a:buFontTx/>
              <a:buAutoNum type="arabicPeriod"/>
              <a:defRPr/>
            </a:pPr>
            <a:r>
              <a:rPr lang="ru-RU" sz="140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  Анализ согласованности работ в рамках комплексного проекта. Рассмотрение и утверждение графика выполнения  соответствующего уровня управления.</a:t>
            </a:r>
          </a:p>
          <a:p>
            <a:pPr algn="just" eaLnBrk="0" hangingPunct="0">
              <a:lnSpc>
                <a:spcPct val="110000"/>
              </a:lnSpc>
              <a:buFontTx/>
              <a:buAutoNum type="arabicPeriod"/>
              <a:defRPr/>
            </a:pPr>
            <a:r>
              <a:rPr lang="ru-RU" sz="140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  Рассмотрение и утверждение  промежуточных отчетов по реализации собственных единичных и комплексного проекта введения ФГОС  и нижнего уровня управления.</a:t>
            </a:r>
          </a:p>
          <a:p>
            <a:pPr algn="just" eaLnBrk="0" hangingPunct="0">
              <a:lnSpc>
                <a:spcPct val="110000"/>
              </a:lnSpc>
              <a:buFontTx/>
              <a:buAutoNum type="arabicPeriod"/>
              <a:defRPr/>
            </a:pPr>
            <a:r>
              <a:rPr lang="ru-RU" sz="140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  Определение готовности ДО к введению ФГОС на основе анализа результатов реализации их проектов (в соответствии с разработанными и утвержденными критериями готовности для  ДО).</a:t>
            </a:r>
          </a:p>
          <a:p>
            <a:pPr algn="just" eaLnBrk="0" hangingPunct="0">
              <a:lnSpc>
                <a:spcPct val="110000"/>
              </a:lnSpc>
              <a:buFontTx/>
              <a:buAutoNum type="arabicPeriod"/>
              <a:defRPr/>
            </a:pPr>
            <a:r>
              <a:rPr lang="ru-RU" sz="140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  Рассмотрение и утверждение результатов реализации  собственного проекта и проектов нижних уровней управления.</a:t>
            </a:r>
            <a:endParaRPr lang="ru-RU" sz="1400">
              <a:solidFill>
                <a:srgbClr val="002060"/>
              </a:solidFill>
              <a:latin typeface="Arial Black" pitchFamily="34" charset="0"/>
            </a:endParaRPr>
          </a:p>
          <a:p>
            <a:pPr algn="just" eaLnBrk="0" hangingPunct="0">
              <a:lnSpc>
                <a:spcPct val="150000"/>
              </a:lnSpc>
              <a:defRPr/>
            </a:pPr>
            <a:endParaRPr lang="ru-RU" sz="1400">
              <a:solidFill>
                <a:srgbClr val="00206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313" y="285750"/>
          <a:ext cx="8572500" cy="5927727"/>
        </p:xfrm>
        <a:graphic>
          <a:graphicData uri="http://schemas.openxmlformats.org/drawingml/2006/table">
            <a:tbl>
              <a:tblPr/>
              <a:tblGrid>
                <a:gridCol w="3405187"/>
                <a:gridCol w="5167313"/>
              </a:tblGrid>
              <a:tr h="773113">
                <a:tc>
                  <a:txBody>
                    <a:bodyPr/>
                    <a:lstStyle/>
                    <a:p>
                      <a:pPr marL="3492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Black" pitchFamily="34" charset="0"/>
                        </a:rPr>
                        <a:t>Органы управления проектом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92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Black" pitchFamily="34" charset="0"/>
                        </a:rPr>
                        <a:t>Состав органов  по их  функциям  в структуре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9338">
                <a:tc>
                  <a:txBody>
                    <a:bodyPr/>
                    <a:lstStyle/>
                    <a:p>
                      <a:pPr marL="34925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6D"/>
                          </a:solidFill>
                          <a:effectLst/>
                          <a:latin typeface="Arial Black" pitchFamily="34" charset="0"/>
                        </a:rPr>
                        <a:t>Координационный совет реализации комплексного проекта введения ФГОС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925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6D"/>
                          </a:solidFill>
                          <a:effectLst/>
                          <a:latin typeface="Arial Black" pitchFamily="34" charset="0"/>
                        </a:rPr>
                        <a:t>Административные и научные руководители (консультанты) комплексного проекта, ведущие специалисты, представители общественности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2163">
                <a:tc>
                  <a:txBody>
                    <a:bodyPr/>
                    <a:lstStyle/>
                    <a:p>
                      <a:pPr marL="34925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1116D"/>
                        </a:solidFill>
                        <a:effectLst/>
                        <a:latin typeface="Arial Black" pitchFamily="34" charset="0"/>
                      </a:endParaRPr>
                    </a:p>
                    <a:p>
                      <a:pPr marL="34925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6D"/>
                          </a:solidFill>
                          <a:effectLst/>
                          <a:latin typeface="Arial Black" pitchFamily="34" charset="0"/>
                        </a:rPr>
                        <a:t>Рабочая группа реализации комплексного проекта введения ФГОС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925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1116D"/>
                        </a:solidFill>
                        <a:effectLst/>
                        <a:latin typeface="Arial Black" pitchFamily="34" charset="0"/>
                      </a:endParaRPr>
                    </a:p>
                    <a:p>
                      <a:pPr marL="34925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6D"/>
                          </a:solidFill>
                          <a:effectLst/>
                          <a:latin typeface="Arial Black" pitchFamily="34" charset="0"/>
                        </a:rPr>
                        <a:t>Руководители единичных проектов,  представители технических служб, бухгалтерии. </a:t>
                      </a:r>
                    </a:p>
                    <a:p>
                      <a:pPr marL="34925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6D"/>
                          </a:solidFill>
                          <a:effectLst/>
                          <a:latin typeface="Arial Black" pitchFamily="34" charset="0"/>
                        </a:rPr>
                        <a:t>Исполнители работ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3113">
                <a:tc>
                  <a:txBody>
                    <a:bodyPr/>
                    <a:lstStyle/>
                    <a:p>
                      <a:pPr marL="34925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6D"/>
                          </a:solidFill>
                          <a:effectLst/>
                          <a:latin typeface="Arial Black" pitchFamily="34" charset="0"/>
                        </a:rPr>
                        <a:t>Микрогруппы рабочей группы проекта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925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6D"/>
                          </a:solidFill>
                          <a:effectLst/>
                          <a:latin typeface="Arial Black" pitchFamily="34" charset="0"/>
                        </a:rPr>
                        <a:t>Руководители микрогрупп, исполнители работ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75" y="142875"/>
            <a:ext cx="8786813" cy="492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Функции органов управления проектом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50" y="857250"/>
          <a:ext cx="8715375" cy="5670550"/>
        </p:xfrm>
        <a:graphic>
          <a:graphicData uri="http://schemas.openxmlformats.org/drawingml/2006/table">
            <a:tbl>
              <a:tblPr/>
              <a:tblGrid>
                <a:gridCol w="1643063"/>
                <a:gridCol w="7072312"/>
              </a:tblGrid>
              <a:tr h="809625">
                <a:tc>
                  <a:txBody>
                    <a:bodyPr/>
                    <a:lstStyle/>
                    <a:p>
                      <a:pPr marL="3492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Black" pitchFamily="34" charset="0"/>
                        </a:rPr>
                        <a:t>Органы управления проектом</a:t>
                      </a:r>
                    </a:p>
                  </a:txBody>
                  <a:tcPr marL="75952" marR="759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92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Black" pitchFamily="34" charset="0"/>
                        </a:rPr>
                        <a:t>Функции</a:t>
                      </a:r>
                    </a:p>
                  </a:txBody>
                  <a:tcPr marL="75952" marR="759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0925">
                <a:tc>
                  <a:txBody>
                    <a:bodyPr/>
                    <a:lstStyle/>
                    <a:p>
                      <a:pPr marL="34925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Black" pitchFamily="34" charset="0"/>
                        </a:rPr>
                        <a:t>Координационный совет реализации комплексного проекта введения ФГОС</a:t>
                      </a:r>
                    </a:p>
                  </a:txBody>
                  <a:tcPr marL="75952" marR="759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Black" pitchFamily="34" charset="0"/>
                        </a:rPr>
                        <a:t>принимает решения об инициации единичных проектов, формируют рабочие группы  единичных проектов и назначают их руководителей; организуют разработку и экспертизу единичных проектов; утверждают графики работ и контроля; 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Black" pitchFamily="34" charset="0"/>
                        </a:rPr>
                        <a:t>рассматривает вопросы хода реализации проектов. осуществляют контроль основных работ, выполняемых в рамках единичных проектов; принимают решения и начале и завершении работ по единичным проектам; формируют и изменяют перечень единичных проектов, устраняют срывы графика реализации проектов,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Black" pitchFamily="34" charset="0"/>
                        </a:rPr>
                        <a:t>создает условия для   успешной деятельности рабочих групп единичных проектов; добивается своевременности ресурсного обеспечения проектных работ. 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Black" pitchFamily="34" charset="0"/>
                        </a:rPr>
                        <a:t>координирует вопросы реализации единичных проектов.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75952" marR="759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313" y="428625"/>
          <a:ext cx="8643937" cy="5726114"/>
        </p:xfrm>
        <a:graphic>
          <a:graphicData uri="http://schemas.openxmlformats.org/drawingml/2006/table">
            <a:tbl>
              <a:tblPr/>
              <a:tblGrid>
                <a:gridCol w="2390775"/>
                <a:gridCol w="6253162"/>
              </a:tblGrid>
              <a:tr h="855663">
                <a:tc>
                  <a:txBody>
                    <a:bodyPr/>
                    <a:lstStyle/>
                    <a:p>
                      <a:pPr marL="3492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Black" pitchFamily="34" charset="0"/>
                        </a:rPr>
                        <a:t>Органы управления проектом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92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Black" pitchFamily="34" charset="0"/>
                        </a:rPr>
                        <a:t>Функции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05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 Black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Black" pitchFamily="34" charset="0"/>
                        </a:rPr>
                        <a:t>Рабочая группа реализации комплексного проекта введения ФГОС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Black" pitchFamily="34" charset="0"/>
                        </a:rPr>
                        <a:t>Руководит исполнением работ, выполняемых в рамках единичных проектов, обеспечивает скоординированное выполнение взаимосвязанных работ, проводит текущий контроль проектных работ, устраняет мелкие сбои, корректируя графики выполнения работ и перераспределяя исполнителей; готовит отчеты об исполнении единичных проектов для координационного совета комплексного проекта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398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6D"/>
                          </a:solidFill>
                          <a:effectLst/>
                          <a:latin typeface="Arial Black" pitchFamily="34" charset="0"/>
                        </a:rPr>
                        <a:t>Микрогруппы рабочей группы проекта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6D"/>
                          </a:solidFill>
                          <a:effectLst/>
                          <a:latin typeface="Arial Black" pitchFamily="34" charset="0"/>
                        </a:rPr>
                        <a:t>Осуществляют исполнение пакетов работ и отдельных видов работ в соответствии с планом-графиком проекта.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285750" y="136525"/>
            <a:ext cx="8643938" cy="587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0850" algn="ctr">
              <a:lnSpc>
                <a:spcPct val="200000"/>
              </a:lnSpc>
              <a:tabLst>
                <a:tab pos="630238" algn="l"/>
              </a:tabLst>
              <a:defRPr/>
            </a:pPr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Times New Roman" pitchFamily="18" charset="0"/>
              </a:rPr>
              <a:t>Методы работы проектной группы</a:t>
            </a:r>
            <a:endParaRPr lang="ru-RU" sz="28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</a:endParaRPr>
          </a:p>
          <a:p>
            <a:pPr indent="450850" algn="just" eaLnBrk="0" hangingPunct="0">
              <a:lnSpc>
                <a:spcPct val="200000"/>
              </a:lnSpc>
              <a:buFont typeface="Wingdings" pitchFamily="2" charset="2"/>
              <a:buChar char="q"/>
              <a:tabLst>
                <a:tab pos="630238" algn="l"/>
              </a:tabLst>
              <a:defRPr/>
            </a:pPr>
            <a:r>
              <a:rPr lang="ru-RU" sz="200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Заседания координационного совета и рабочих групп, круглые столы, дискуссии, мозговые штурмы, творческие отчеты, презентации результатов проектных работ. </a:t>
            </a:r>
            <a:endParaRPr lang="ru-RU" sz="2000">
              <a:solidFill>
                <a:srgbClr val="002060"/>
              </a:solidFill>
              <a:latin typeface="Arial Black" pitchFamily="34" charset="0"/>
            </a:endParaRPr>
          </a:p>
          <a:p>
            <a:pPr indent="450850" algn="just" eaLnBrk="0" hangingPunct="0">
              <a:lnSpc>
                <a:spcPct val="200000"/>
              </a:lnSpc>
              <a:buFont typeface="Wingdings" pitchFamily="2" charset="2"/>
              <a:buChar char="q"/>
              <a:tabLst>
                <a:tab pos="630238" algn="l"/>
              </a:tabLst>
              <a:defRPr/>
            </a:pPr>
            <a:r>
              <a:rPr lang="ru-RU" sz="200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Совместные заседания микрогрупп по согласованию выполняемых ими работ.</a:t>
            </a:r>
            <a:endParaRPr lang="ru-RU" sz="2000">
              <a:solidFill>
                <a:srgbClr val="002060"/>
              </a:solidFill>
              <a:latin typeface="Arial Black" pitchFamily="34" charset="0"/>
            </a:endParaRPr>
          </a:p>
          <a:p>
            <a:pPr indent="450850" algn="just" eaLnBrk="0" hangingPunct="0">
              <a:lnSpc>
                <a:spcPct val="200000"/>
              </a:lnSpc>
              <a:buFont typeface="Wingdings" pitchFamily="2" charset="2"/>
              <a:buChar char="q"/>
              <a:tabLst>
                <a:tab pos="630238" algn="l"/>
              </a:tabLst>
              <a:defRPr/>
            </a:pPr>
            <a:r>
              <a:rPr lang="ru-RU" sz="200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Индивидуальная работа членов рабочей группы</a:t>
            </a:r>
            <a:endParaRPr lang="ru-RU" sz="2000">
              <a:solidFill>
                <a:srgbClr val="002060"/>
              </a:solidFill>
              <a:latin typeface="Arial Black" pitchFamily="34" charset="0"/>
            </a:endParaRPr>
          </a:p>
          <a:p>
            <a:pPr indent="450850" algn="just" eaLnBrk="0" hangingPunct="0">
              <a:lnSpc>
                <a:spcPct val="200000"/>
              </a:lnSpc>
              <a:buFont typeface="Wingdings" pitchFamily="2" charset="2"/>
              <a:buChar char="q"/>
              <a:tabLst>
                <a:tab pos="630238" algn="l"/>
              </a:tabLst>
              <a:defRPr/>
            </a:pPr>
            <a:r>
              <a:rPr lang="ru-RU" sz="200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Работа в микрогруппах по 2-3 человека. </a:t>
            </a:r>
            <a:endParaRPr lang="ru-RU" sz="2000">
              <a:solidFill>
                <a:srgbClr val="00206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П</a:t>
            </a:r>
            <a:r>
              <a:rPr lang="ru-RU" sz="2800" b="1" dirty="0" smtClean="0">
                <a:solidFill>
                  <a:srgbClr val="FF0000"/>
                </a:solidFill>
              </a:rPr>
              <a:t>ример анализа 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400" b="1" i="1" dirty="0" smtClean="0">
                <a:solidFill>
                  <a:srgbClr val="FF0000"/>
                </a:solidFill>
              </a:rPr>
              <a:t>( планируемые результаты)</a:t>
            </a:r>
            <a:endParaRPr lang="ru-RU" sz="2400" i="1" dirty="0" smtClean="0">
              <a:solidFill>
                <a:srgbClr val="FF0000"/>
              </a:solidFill>
            </a:endParaRPr>
          </a:p>
        </p:txBody>
      </p:sp>
      <p:sp>
        <p:nvSpPr>
          <p:cNvPr id="243714" name="Rectangle 3"/>
          <p:cNvSpPr>
            <a:spLocks noGrp="1"/>
          </p:cNvSpPr>
          <p:nvPr>
            <p:ph type="body" idx="1"/>
          </p:nvPr>
        </p:nvSpPr>
        <p:spPr>
          <a:xfrm>
            <a:off x="477982" y="1693718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000" dirty="0" smtClean="0"/>
              <a:t>Проанализируйте соответствие работы  вашего ДОО  </a:t>
            </a:r>
            <a:r>
              <a:rPr lang="ru-RU" sz="2000" b="1" dirty="0" smtClean="0">
                <a:solidFill>
                  <a:schemeClr val="hlink"/>
                </a:solidFill>
              </a:rPr>
              <a:t>новым планируемым результатам</a:t>
            </a:r>
            <a:r>
              <a:rPr lang="ru-RU" sz="2000" dirty="0" smtClean="0"/>
              <a:t>, определяемым  требованиями ФГОС.  </a:t>
            </a:r>
          </a:p>
          <a:p>
            <a:pPr>
              <a:lnSpc>
                <a:spcPct val="90000"/>
              </a:lnSpc>
            </a:pPr>
            <a:r>
              <a:rPr lang="ru-RU" sz="2000" dirty="0" smtClean="0"/>
              <a:t>Разделите планируемые результаты ФГОС на 4 группы, дав экспертную   оценку  работы ДОО на их достижение. 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ru-RU" sz="1800" b="1" i="1" dirty="0" smtClean="0">
                <a:solidFill>
                  <a:srgbClr val="6C0024"/>
                </a:solidFill>
              </a:rPr>
              <a:t>(поставить </a:t>
            </a:r>
            <a:r>
              <a:rPr lang="ru-RU" sz="1800" b="1" i="1" dirty="0" smtClean="0">
                <a:solidFill>
                  <a:srgbClr val="6C0024"/>
                </a:solidFill>
              </a:rPr>
              <a:t>в </a:t>
            </a:r>
            <a:r>
              <a:rPr lang="ru-RU" sz="1800" b="1" i="1" dirty="0" smtClean="0">
                <a:solidFill>
                  <a:srgbClr val="6C0024"/>
                </a:solidFill>
              </a:rPr>
              <a:t> колонке </a:t>
            </a:r>
            <a:r>
              <a:rPr lang="ru-RU" sz="1800" b="1" i="1" dirty="0" smtClean="0">
                <a:solidFill>
                  <a:srgbClr val="6C0024"/>
                </a:solidFill>
              </a:rPr>
              <a:t>знак </a:t>
            </a:r>
            <a:r>
              <a:rPr lang="ru-RU" sz="1800" b="1" i="1" dirty="0" smtClean="0">
                <a:solidFill>
                  <a:srgbClr val="6C0024"/>
                </a:solidFill>
              </a:rPr>
              <a:t>+ или -)</a:t>
            </a:r>
            <a:endParaRPr lang="ru-RU" sz="1800" b="1" i="1" u="sng" dirty="0" smtClean="0">
              <a:solidFill>
                <a:srgbClr val="6C0024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ru-RU" sz="2000" b="1" u="sng" dirty="0" smtClean="0">
              <a:solidFill>
                <a:srgbClr val="6C0024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595241"/>
              </p:ext>
            </p:extLst>
          </p:nvPr>
        </p:nvGraphicFramePr>
        <p:xfrm>
          <a:off x="1066800" y="3366654"/>
          <a:ext cx="6175664" cy="3145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4144"/>
                <a:gridCol w="3161520"/>
              </a:tblGrid>
              <a:tr h="845772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800" dirty="0" smtClean="0"/>
                        <a:t>1.Образовательная область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800" i="1" dirty="0" smtClean="0">
                          <a:solidFill>
                            <a:srgbClr val="FF0000"/>
                          </a:solidFill>
                        </a:rPr>
                        <a:t>(Познание)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2.Перечень планируемых результатов  ФГОС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383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3.Ранее не планировались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92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4.Ранее планировались, но не достигались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92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5.Ранее ставились иначе, нуждаются в коррекции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4129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800" dirty="0" smtClean="0"/>
                        <a:t>6.Ранее планировались и достигались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rgbClr val="FF3300"/>
                </a:solidFill>
              </a:rPr>
              <a:t/>
            </a:r>
            <a:br>
              <a:rPr lang="ru-RU" sz="2800" b="1" dirty="0" smtClean="0">
                <a:solidFill>
                  <a:srgbClr val="FF3300"/>
                </a:solidFill>
              </a:rPr>
            </a:br>
            <a:r>
              <a:rPr lang="ru-RU" sz="2800" b="1" dirty="0" smtClean="0">
                <a:solidFill>
                  <a:srgbClr val="FF3300"/>
                </a:solidFill>
              </a:rPr>
              <a:t>Пример анализа</a:t>
            </a:r>
            <a:br>
              <a:rPr lang="ru-RU" sz="2800" b="1" dirty="0" smtClean="0">
                <a:solidFill>
                  <a:srgbClr val="FF3300"/>
                </a:solidFill>
              </a:rPr>
            </a:br>
            <a:r>
              <a:rPr lang="ru-RU" sz="2800" b="1" dirty="0" smtClean="0">
                <a:solidFill>
                  <a:srgbClr val="FF3300"/>
                </a:solidFill>
              </a:rPr>
              <a:t>(</a:t>
            </a:r>
            <a:r>
              <a:rPr lang="ru-RU" sz="2400" b="1" i="1" dirty="0" smtClean="0">
                <a:solidFill>
                  <a:srgbClr val="FF3300"/>
                </a:solidFill>
              </a:rPr>
              <a:t>Организация </a:t>
            </a:r>
            <a:r>
              <a:rPr lang="ru-RU" sz="2400" b="1" i="1" dirty="0" smtClean="0">
                <a:solidFill>
                  <a:srgbClr val="FF3300"/>
                </a:solidFill>
              </a:rPr>
              <a:t>и условия осуществления </a:t>
            </a:r>
            <a:r>
              <a:rPr lang="ru-RU" sz="2400" b="1" i="1" dirty="0" smtClean="0">
                <a:solidFill>
                  <a:srgbClr val="FF3300"/>
                </a:solidFill>
              </a:rPr>
              <a:t/>
            </a:r>
            <a:br>
              <a:rPr lang="ru-RU" sz="2400" b="1" i="1" dirty="0" smtClean="0">
                <a:solidFill>
                  <a:srgbClr val="FF3300"/>
                </a:solidFill>
              </a:rPr>
            </a:br>
            <a:r>
              <a:rPr lang="ru-RU" sz="2400" b="1" i="1" dirty="0" smtClean="0">
                <a:solidFill>
                  <a:srgbClr val="FF3300"/>
                </a:solidFill>
              </a:rPr>
              <a:t>образовательного процесса)</a:t>
            </a:r>
            <a:r>
              <a:rPr lang="ru-RU" sz="2400" b="1" i="1" dirty="0" smtClean="0">
                <a:solidFill>
                  <a:srgbClr val="FF3300"/>
                </a:solidFill>
              </a:rPr>
              <a:t/>
            </a:r>
            <a:br>
              <a:rPr lang="ru-RU" sz="2400" b="1" i="1" dirty="0" smtClean="0">
                <a:solidFill>
                  <a:srgbClr val="FF3300"/>
                </a:solidFill>
              </a:rPr>
            </a:br>
            <a:endParaRPr lang="ru-RU" sz="2400" b="1" i="1" dirty="0" smtClean="0">
              <a:solidFill>
                <a:srgbClr val="FF3300"/>
              </a:solidFill>
            </a:endParaRPr>
          </a:p>
        </p:txBody>
      </p:sp>
      <p:sp>
        <p:nvSpPr>
          <p:cNvPr id="24473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 b="1" smtClean="0"/>
              <a:t>Направления развития ребенка </a:t>
            </a:r>
            <a:r>
              <a:rPr lang="ru-RU" sz="1600" b="1" i="1" smtClean="0"/>
              <a:t>(Эмоциональное развитие; развитие понимания ребенком  других  людей (эмпатии);</a:t>
            </a:r>
            <a:r>
              <a:rPr lang="ru-RU" sz="1600" i="1" smtClean="0"/>
              <a:t> </a:t>
            </a:r>
            <a:endParaRPr lang="ru-RU" sz="1600" b="1" i="1" smtClean="0"/>
          </a:p>
          <a:p>
            <a:pPr>
              <a:lnSpc>
                <a:spcPct val="90000"/>
              </a:lnSpc>
            </a:pPr>
            <a:r>
              <a:rPr lang="ru-RU" sz="2400" b="1" smtClean="0"/>
              <a:t>Формы и методы самостоятельной  развивающей деятельности ребенка и ее поддержки со стороны взрослых: </a:t>
            </a:r>
          </a:p>
          <a:p>
            <a:pPr>
              <a:lnSpc>
                <a:spcPct val="90000"/>
              </a:lnSpc>
            </a:pPr>
            <a:r>
              <a:rPr lang="ru-RU" sz="1800" b="1" smtClean="0">
                <a:solidFill>
                  <a:srgbClr val="FF3300"/>
                </a:solidFill>
              </a:rPr>
              <a:t>в детском саду</a:t>
            </a:r>
            <a:r>
              <a:rPr lang="ru-RU" sz="1800" smtClean="0"/>
              <a:t> </a:t>
            </a:r>
            <a:r>
              <a:rPr lang="ru-RU" sz="1600" i="1" smtClean="0"/>
              <a:t>(Индивидуальные беседы с детьми</a:t>
            </a:r>
          </a:p>
          <a:p>
            <a:pPr>
              <a:lnSpc>
                <a:spcPct val="90000"/>
              </a:lnSpc>
            </a:pPr>
            <a:r>
              <a:rPr lang="ru-RU" sz="1600" i="1" smtClean="0"/>
              <a:t>Утренние и вечерние сборы группы, обсуждения как пройдет или как прошел день,  кто как себя чувствовал, как дети относились друг к другу, были ли ссоры, почему они происходили, удалось ли помириться и др.)</a:t>
            </a:r>
          </a:p>
          <a:p>
            <a:pPr>
              <a:lnSpc>
                <a:spcPct val="90000"/>
              </a:lnSpc>
            </a:pPr>
            <a:r>
              <a:rPr lang="ru-RU" sz="1800" b="1" smtClean="0">
                <a:solidFill>
                  <a:srgbClr val="FF3300"/>
                </a:solidFill>
              </a:rPr>
              <a:t>в партнерских отношениях с семьями детей, в  социуме</a:t>
            </a:r>
            <a:r>
              <a:rPr lang="ru-RU" sz="1800" smtClean="0"/>
              <a:t>  </a:t>
            </a:r>
            <a:r>
              <a:rPr lang="ru-RU" sz="1600" i="1" smtClean="0"/>
              <a:t>(Постоянный диалог педагогов детского сада с родителями о том, какова текущая ситуация и перспективы</a:t>
            </a:r>
            <a:r>
              <a:rPr lang="ru-RU" sz="2800" smtClean="0"/>
              <a:t> </a:t>
            </a:r>
            <a:endParaRPr lang="ru-RU" sz="1800" smtClean="0"/>
          </a:p>
          <a:p>
            <a:pPr>
              <a:lnSpc>
                <a:spcPct val="90000"/>
              </a:lnSpc>
            </a:pPr>
            <a:r>
              <a:rPr lang="ru-RU" sz="2400" b="1" smtClean="0"/>
              <a:t>Развивающая предметно-пространственная среда </a:t>
            </a:r>
            <a:r>
              <a:rPr lang="ru-RU" sz="1600" b="1" i="1" smtClean="0"/>
              <a:t>(Помещение, имеющее пространство для общения детей в кругу, место для уединения детей и общения наедине с педагогом</a:t>
            </a:r>
            <a:r>
              <a:rPr lang="ru-RU" sz="1600" i="1" smtClean="0"/>
              <a:t> 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7000"/>
              </a:lnSpc>
            </a:pPr>
            <a:r>
              <a:rPr lang="ru-RU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Разработка новшеств, направленных на освоение ФГОС</a:t>
            </a:r>
            <a:r>
              <a:rPr lang="ru-RU" sz="3600" smtClean="0">
                <a:solidFill>
                  <a:srgbClr val="FF0000"/>
                </a:solidFill>
                <a:cs typeface="Times New Roman" pitchFamily="18" charset="0"/>
              </a:rPr>
              <a:t/>
            </a:r>
            <a:br>
              <a:rPr lang="ru-RU" sz="3600" smtClean="0">
                <a:solidFill>
                  <a:srgbClr val="FF0000"/>
                </a:solidFill>
                <a:cs typeface="Times New Roman" pitchFamily="18" charset="0"/>
              </a:rPr>
            </a:br>
            <a:endParaRPr lang="ru-RU" smtClean="0">
              <a:solidFill>
                <a:srgbClr val="FF0000"/>
              </a:solidFill>
            </a:endParaRPr>
          </a:p>
        </p:txBody>
      </p:sp>
      <p:sp>
        <p:nvSpPr>
          <p:cNvPr id="246786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49263" algn="just">
              <a:lnSpc>
                <a:spcPct val="107000"/>
              </a:lnSpc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ФГОС  как системное  новшество может быть разбито на отдельные  </a:t>
            </a:r>
            <a:r>
              <a:rPr lang="ru-RU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локальные или модульные новшества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.  Однако сделать это бывает не просто. Стандарт как документ может состоять из таких положений, которые </a:t>
            </a:r>
            <a:r>
              <a:rPr lang="ru-RU" sz="2000" u="sng" smtClean="0">
                <a:latin typeface="Times New Roman" pitchFamily="18" charset="0"/>
                <a:cs typeface="Times New Roman" pitchFamily="18" charset="0"/>
              </a:rPr>
              <a:t>не сразу можно перевести в легко осуществляемые идеи-новшества.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Например, в новом стандарте содержится </a:t>
            </a:r>
            <a:r>
              <a:rPr lang="ru-RU" sz="2000" b="1" u="sng" smtClean="0">
                <a:latin typeface="Times New Roman" pitchFamily="18" charset="0"/>
                <a:cs typeface="Times New Roman" pitchFamily="18" charset="0"/>
              </a:rPr>
              <a:t>принцип поддержки детской инициативы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 каким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способом можно это сделать, не сказано. А могут ли быть такие </a:t>
            </a:r>
            <a:r>
              <a:rPr lang="ru-RU" sz="2000" b="1" u="sng" smtClean="0">
                <a:latin typeface="Times New Roman" pitchFamily="18" charset="0"/>
                <a:cs typeface="Times New Roman" pitchFamily="18" charset="0"/>
              </a:rPr>
              <a:t>специальные формы и методы</a:t>
            </a:r>
            <a:r>
              <a:rPr lang="ru-RU" sz="2000" u="sng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Может быть, это просто </a:t>
            </a:r>
            <a:r>
              <a:rPr lang="ru-RU" sz="2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одобрение инициативы ребенка, когда ему разрешается делать все, что не вредит его здоровью и   не наносит вред другим детям.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 Но если поразмышлять на данную тему мы можем  разработать и специальные методы, которые стимулируют  или способствуют развитию детской инициативы,  а также поддерживают ее проявление. </a:t>
            </a:r>
            <a:endParaRPr lang="ru-RU" sz="2000" smtClean="0">
              <a:cs typeface="Times New Roman" pitchFamily="18" charset="0"/>
            </a:endParaRPr>
          </a:p>
          <a:p>
            <a:pPr indent="449263"/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EBCEE5-9ECF-477F-A139-EED0B6BA5BC1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1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6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17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18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8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0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2791</TotalTime>
  <Words>4874</Words>
  <Application>Microsoft Office PowerPoint</Application>
  <PresentationFormat>Экран (4:3)</PresentationFormat>
  <Paragraphs>560</Paragraphs>
  <Slides>67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15</vt:i4>
      </vt:variant>
      <vt:variant>
        <vt:lpstr>Заголовки слайдов</vt:lpstr>
      </vt:variant>
      <vt:variant>
        <vt:i4>67</vt:i4>
      </vt:variant>
    </vt:vector>
  </HeadingPairs>
  <TitlesOfParts>
    <vt:vector size="82" baseType="lpstr">
      <vt:lpstr>Тема Office</vt:lpstr>
      <vt:lpstr>1_Тема Office</vt:lpstr>
      <vt:lpstr>2_Тема Office</vt:lpstr>
      <vt:lpstr>3_Тема Office</vt:lpstr>
      <vt:lpstr>4_Тема Office</vt:lpstr>
      <vt:lpstr>5_Тема Office</vt:lpstr>
      <vt:lpstr>8_Тема Office</vt:lpstr>
      <vt:lpstr>10_Тема Office</vt:lpstr>
      <vt:lpstr>12_Тема Office</vt:lpstr>
      <vt:lpstr>14_Тема Office</vt:lpstr>
      <vt:lpstr>15_Тема Office</vt:lpstr>
      <vt:lpstr>11_Тема Office</vt:lpstr>
      <vt:lpstr>16_Тема Office</vt:lpstr>
      <vt:lpstr>17_Тема Office</vt:lpstr>
      <vt:lpstr>18_Тема Office</vt:lpstr>
      <vt:lpstr>Презентация PowerPoint</vt:lpstr>
      <vt:lpstr>ОСНОВНЫЕ ПОНЯТИЯ ИННОВАТИКИ</vt:lpstr>
      <vt:lpstr>У всех новшеств имеется одно общее свойство –средство повышения эффективности педагогических систем. Как только они теряют это свое свойство, они перестают быть новшествами</vt:lpstr>
      <vt:lpstr>Презентация PowerPoint</vt:lpstr>
      <vt:lpstr>Определение перечня изменений в образовательном процессе дошкольной организации при переходе на ФГОС</vt:lpstr>
      <vt:lpstr>Изменения в системе работы дошкольной образовательной организации в результате освоения ФГОС</vt:lpstr>
      <vt:lpstr>Пример анализа  ( планируемые результаты)</vt:lpstr>
      <vt:lpstr> Пример анализа (Организация и условия осуществления  образовательного процесса) </vt:lpstr>
      <vt:lpstr>Разработка новшеств, направленных на освоение ФГОС </vt:lpstr>
      <vt:lpstr>ПРИМЕРЫ</vt:lpstr>
      <vt:lpstr> ПРЕДМЕТНО-ПРОСТРАНСТВЕННАЯ СРЕДА</vt:lpstr>
      <vt:lpstr>НАВЫКИ ОБЩЕНИЯ</vt:lpstr>
      <vt:lpstr>Презентация PowerPoint</vt:lpstr>
      <vt:lpstr>СОПРОТИВЛЕНИЕ ИЗМЕНЕНИЯМ</vt:lpstr>
      <vt:lpstr>Условия  успешной мотивации   педагогических кадров</vt:lpstr>
      <vt:lpstr>Условия  успешной мотивации   педагогических кадров</vt:lpstr>
      <vt:lpstr>Условия  успешной мотивации   педагогических кадров</vt:lpstr>
      <vt:lpstr>Условия  успешной мотивации   педагогических кадров</vt:lpstr>
      <vt:lpstr>СИСТЕМА ОЦЕНКИ ПЕДАГОГИЧЕСКИХ КАДРОВ</vt:lpstr>
      <vt:lpstr>Основная образовательная программа</vt:lpstr>
      <vt:lpstr>Презентация PowerPoint</vt:lpstr>
      <vt:lpstr>  Образовательная программа и планирование образовательной деятельности в  дошкольном образовании в соответствии с ФГОС  </vt:lpstr>
      <vt:lpstr>Презентация PowerPoint</vt:lpstr>
      <vt:lpstr>  Образовательная программа и планирование образовательной деятельности в  дошкольном образовании в соответствии с ФГОС  </vt:lpstr>
      <vt:lpstr>Презентация PowerPoint</vt:lpstr>
      <vt:lpstr>Программа дошкольного образования   – это теоретически и эмпирически обоснованная модель, содержащая описание поддерживаемой педагогами, ведущей для развития дошкольников самостоятельной деятельности  детей;  содержания,  форм, технологий, методов и приемов поддерживающей  это развитие деятельности взрослых (педагогов и родителей)  с указанием целесообразных вариантов  организации их коллективно-распределенной деятельности во времени (в течение дня, недели, месяца, года)  в предметно-пространственной среде детского сада и окружающего его социума;  а также возможных образовательных  результатов этой деятельности, служащих  целевыми ориентирами реализации программы. </vt:lpstr>
      <vt:lpstr>Есть ли вариативность в системе дошкольного образования, есть ли выбор? </vt:lpstr>
      <vt:lpstr>Критерии для выбора ПООП</vt:lpstr>
      <vt:lpstr>Характеристики основных российских программ</vt:lpstr>
      <vt:lpstr>Характеристики основных российских программ  </vt:lpstr>
      <vt:lpstr>Выводы:</vt:lpstr>
      <vt:lpstr>Выводы:</vt:lpstr>
      <vt:lpstr>Выводы:</vt:lpstr>
      <vt:lpstr>Презентация PowerPoint</vt:lpstr>
      <vt:lpstr>Методика разработки и освоения основной образовательной программы дошкольной организации с использованием проектной технологии </vt:lpstr>
      <vt:lpstr>Презентация PowerPoint</vt:lpstr>
      <vt:lpstr> </vt:lpstr>
      <vt:lpstr>Проектная технология введения ФГОС </vt:lpstr>
      <vt:lpstr>ПРОДОЛЖЕНИЕ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 Управление введением ФГОС  через разработку  и реализацию ООП  </vt:lpstr>
      <vt:lpstr> Определение  перечня проектов  по реализации инновационной части ООП</vt:lpstr>
      <vt:lpstr>Проектная технология разработки и освоения  основной образовательной программы и введения ФГОС</vt:lpstr>
      <vt:lpstr>Презентация PowerPoint</vt:lpstr>
      <vt:lpstr>Например:</vt:lpstr>
      <vt:lpstr>Презентация PowerPoint</vt:lpstr>
      <vt:lpstr>Выбор:</vt:lpstr>
      <vt:lpstr>Требования к качеству  основных образовательных программ дошкольных организаций </vt:lpstr>
      <vt:lpstr>Презентация PowerPoint</vt:lpstr>
      <vt:lpstr>Презентация PowerPoint</vt:lpstr>
      <vt:lpstr>Механизм формирования портфолио проектов реализации  инновационной части ООП</vt:lpstr>
      <vt:lpstr>Механизм формирования портфолио проектов реализации  инновационной части ООП</vt:lpstr>
      <vt:lpstr>Портфолио проектов  разработки ООП</vt:lpstr>
      <vt:lpstr> КАК ИНТЕГРИРОВАТЬ НОВЫЕ ПРОЕКТЫ В СИСТЕМУ ПРЕДЫДУЩЕЙ ПРОЕКТНОЙ ДЕЯТЕЛЬНОСТИ  ДОУ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Токмакова М.Ю.</dc:creator>
  <cp:lastModifiedBy>Тарасова Наталья Владимировна</cp:lastModifiedBy>
  <cp:revision>252</cp:revision>
  <dcterms:created xsi:type="dcterms:W3CDTF">2011-05-22T08:21:36Z</dcterms:created>
  <dcterms:modified xsi:type="dcterms:W3CDTF">2014-12-16T13:02:14Z</dcterms:modified>
</cp:coreProperties>
</file>