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306" r:id="rId3"/>
    <p:sldId id="301" r:id="rId4"/>
    <p:sldId id="302" r:id="rId5"/>
    <p:sldId id="303" r:id="rId6"/>
    <p:sldId id="273" r:id="rId7"/>
    <p:sldId id="297" r:id="rId8"/>
    <p:sldId id="298" r:id="rId9"/>
    <p:sldId id="299" r:id="rId10"/>
    <p:sldId id="304" r:id="rId11"/>
    <p:sldId id="305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FFCC"/>
    <a:srgbClr val="FF9933"/>
    <a:srgbClr val="B69A88"/>
    <a:srgbClr val="FF0000"/>
    <a:srgbClr val="FF3300"/>
    <a:srgbClr val="CC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35BF3-03FA-4B52-B2F2-B4DD04CC52E4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0FD7CB-628A-4E99-8081-92D8A65F7634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 w="285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 anchor="t" anchorCtr="0"/>
        <a:lstStyle/>
        <a:p>
          <a:pPr lvl="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spc="-100" baseline="0" dirty="0" smtClean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</a:rPr>
            <a:t>Исследование запроса работодателей к профессиональным ИКТ-компетенциям специалистов в сфере образования</a:t>
          </a:r>
          <a:endParaRPr lang="ru-RU" sz="1800" b="0" kern="1200" spc="-100" baseline="0" dirty="0">
            <a:solidFill>
              <a:schemeClr val="tx1"/>
            </a:solidFill>
            <a:latin typeface="Georgia" panose="02040502050405020303" pitchFamily="18" charset="0"/>
            <a:ea typeface="+mj-ea"/>
            <a:cs typeface="+mj-cs"/>
          </a:endParaRPr>
        </a:p>
      </dgm:t>
      <dgm:extLst/>
    </dgm:pt>
    <dgm:pt modelId="{FB8F230A-BCE1-46C5-A858-A2B572932370}" type="parTrans" cxnId="{0D6B860F-C6C6-4313-9B77-EF0F339D9DE0}">
      <dgm:prSet/>
      <dgm:spPr/>
      <dgm:t>
        <a:bodyPr/>
        <a:lstStyle/>
        <a:p>
          <a:endParaRPr lang="ru-RU"/>
        </a:p>
      </dgm:t>
    </dgm:pt>
    <dgm:pt modelId="{CDEFDB6D-7ED8-4835-B0E9-7C131D4629EF}" type="sibTrans" cxnId="{0D6B860F-C6C6-4313-9B77-EF0F339D9DE0}">
      <dgm:prSet/>
      <dgm:spPr/>
      <dgm:t>
        <a:bodyPr/>
        <a:lstStyle/>
        <a:p>
          <a:endParaRPr lang="ru-RU"/>
        </a:p>
      </dgm:t>
    </dgm:pt>
    <dgm:pt modelId="{BEE69EE6-AF83-4897-892E-F3181BF9CCA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dirty="0" smtClean="0">
              <a:latin typeface="Georgia" panose="02040502050405020303" pitchFamily="18" charset="0"/>
            </a:rPr>
            <a:t>Тест </a:t>
          </a:r>
        </a:p>
        <a:p>
          <a:pPr algn="ctr"/>
          <a:r>
            <a:rPr lang="ru-RU" sz="1800" dirty="0" smtClean="0">
              <a:latin typeface="Georgia" panose="02040502050405020303" pitchFamily="18" charset="0"/>
            </a:rPr>
            <a:t>Часть </a:t>
          </a:r>
          <a:r>
            <a:rPr lang="en-US" sz="1800" dirty="0" smtClean="0">
              <a:latin typeface="Georgia" panose="02040502050405020303" pitchFamily="18" charset="0"/>
            </a:rPr>
            <a:t>II</a:t>
          </a:r>
          <a:endParaRPr lang="ru-RU" sz="1800" dirty="0"/>
        </a:p>
      </dgm:t>
      <dgm:extLst/>
    </dgm:pt>
    <dgm:pt modelId="{5A27EEF6-D27D-423B-B90F-9D8CFA72BC26}" type="sibTrans" cxnId="{CA073FF5-1DE0-4210-AA0C-012E62D8AFEA}">
      <dgm:prSet/>
      <dgm:spPr/>
      <dgm:t>
        <a:bodyPr/>
        <a:lstStyle/>
        <a:p>
          <a:endParaRPr lang="ru-RU"/>
        </a:p>
      </dgm:t>
    </dgm:pt>
    <dgm:pt modelId="{EB528AC4-50EA-4862-96E2-F7DB81FB3316}" type="parTrans" cxnId="{CA073FF5-1DE0-4210-AA0C-012E62D8AFEA}">
      <dgm:prSet/>
      <dgm:spPr/>
      <dgm:t>
        <a:bodyPr/>
        <a:lstStyle/>
        <a:p>
          <a:endParaRPr lang="ru-RU"/>
        </a:p>
      </dgm:t>
    </dgm:pt>
    <dgm:pt modelId="{51D0F70C-63CD-4EFD-8736-5DDDF1AA0DB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dirty="0" smtClean="0">
              <a:latin typeface="Georgia" panose="02040502050405020303" pitchFamily="18" charset="0"/>
            </a:rPr>
            <a:t>Тест</a:t>
          </a:r>
        </a:p>
        <a:p>
          <a:pPr algn="ctr"/>
          <a:r>
            <a:rPr lang="ru-RU" sz="1800" dirty="0" smtClean="0">
              <a:latin typeface="Georgia" panose="02040502050405020303" pitchFamily="18" charset="0"/>
            </a:rPr>
            <a:t>Часть </a:t>
          </a:r>
          <a:r>
            <a:rPr lang="en-US" sz="1800" dirty="0" smtClean="0">
              <a:latin typeface="Georgia" panose="02040502050405020303" pitchFamily="18" charset="0"/>
            </a:rPr>
            <a:t>I</a:t>
          </a:r>
          <a:endParaRPr lang="ru-RU" sz="1800" dirty="0">
            <a:latin typeface="Georgia" panose="02040502050405020303" pitchFamily="18" charset="0"/>
          </a:endParaRPr>
        </a:p>
      </dgm:t>
      <dgm:extLst/>
    </dgm:pt>
    <dgm:pt modelId="{752A5D63-C821-4AB4-83BE-287261B52EA7}" type="sibTrans" cxnId="{7AA5DB05-EFEA-48D8-90F1-2C674119F1BE}">
      <dgm:prSet/>
      <dgm:spPr/>
      <dgm:t>
        <a:bodyPr/>
        <a:lstStyle/>
        <a:p>
          <a:endParaRPr lang="ru-RU"/>
        </a:p>
      </dgm:t>
    </dgm:pt>
    <dgm:pt modelId="{F3FEDDC2-2A58-4ADF-8D70-14259487215D}" type="parTrans" cxnId="{7AA5DB05-EFEA-48D8-90F1-2C674119F1BE}">
      <dgm:prSet/>
      <dgm:spPr/>
      <dgm:t>
        <a:bodyPr/>
        <a:lstStyle/>
        <a:p>
          <a:endParaRPr lang="ru-RU"/>
        </a:p>
      </dgm:t>
    </dgm:pt>
    <dgm:pt modelId="{D0E5AA57-D70B-4CE9-9BCB-7A94A49DC5AC}">
      <dgm:prSet/>
      <dgm:spPr/>
      <dgm:t>
        <a:bodyPr/>
        <a:lstStyle/>
        <a:p>
          <a:endParaRPr lang="ru-RU"/>
        </a:p>
      </dgm:t>
    </dgm:pt>
    <dgm:pt modelId="{4879DBC8-6F15-4414-AF36-00A4B23C2BFE}" type="parTrans" cxnId="{BF60D145-5BDB-4A2F-B1B8-B1F7AFEE4D36}">
      <dgm:prSet/>
      <dgm:spPr/>
      <dgm:t>
        <a:bodyPr/>
        <a:lstStyle/>
        <a:p>
          <a:endParaRPr lang="ru-RU"/>
        </a:p>
      </dgm:t>
    </dgm:pt>
    <dgm:pt modelId="{453F0E88-4E3A-4CC6-801B-4CBB733F0A95}" type="sibTrans" cxnId="{BF60D145-5BDB-4A2F-B1B8-B1F7AFEE4D36}">
      <dgm:prSet/>
      <dgm:spPr/>
      <dgm:t>
        <a:bodyPr/>
        <a:lstStyle/>
        <a:p>
          <a:endParaRPr lang="ru-RU"/>
        </a:p>
      </dgm:t>
    </dgm:pt>
    <dgm:pt modelId="{5507F947-A441-4710-8553-0185EA02B223}" type="pres">
      <dgm:prSet presAssocID="{21435BF3-03FA-4B52-B2F2-B4DD04CC52E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229D973-DDD5-4ABD-8D5D-93EDE7274769}" type="pres">
      <dgm:prSet presAssocID="{690FD7CB-628A-4E99-8081-92D8A65F7634}" presName="composite" presStyleCnt="0"/>
      <dgm:spPr/>
    </dgm:pt>
    <dgm:pt modelId="{91B234AD-1FE6-4AED-B715-B4863C40A641}" type="pres">
      <dgm:prSet presAssocID="{690FD7CB-628A-4E99-8081-92D8A65F7634}" presName="ParentText" presStyleLbl="revTx" presStyleIdx="0" presStyleCnt="4" custScaleX="71161" custScaleY="653658" custLinFactX="5349" custLinFactY="-104985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AC10E-827B-4748-B0C4-C584D6B1F8CA}" type="pres">
      <dgm:prSet presAssocID="{690FD7CB-628A-4E99-8081-92D8A65F7634}" presName="Accent1" presStyleLbl="parChTrans1D1" presStyleIdx="0" presStyleCnt="4" custScaleX="112763" custLinFactNeighborX="226" custLinFactNeighborY="-8427"/>
      <dgm:spPr/>
    </dgm:pt>
    <dgm:pt modelId="{24ACC597-C042-4A5E-87E9-DF9E1844BB50}" type="pres">
      <dgm:prSet presAssocID="{690FD7CB-628A-4E99-8081-92D8A65F7634}" presName="Image" presStyleLbl="alignImgPlace1" presStyleIdx="0" presStyleCnt="4" custScaleX="1219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E9DEFD9-8FE2-4769-9A3A-92091AA0A504}" type="pres">
      <dgm:prSet presAssocID="{CDEFDB6D-7ED8-4835-B0E9-7C131D4629EF}" presName="sibTrans" presStyleCnt="0"/>
      <dgm:spPr/>
    </dgm:pt>
    <dgm:pt modelId="{1E3F5E12-B35B-4738-ACD3-3131769CD918}" type="pres">
      <dgm:prSet presAssocID="{51D0F70C-63CD-4EFD-8736-5DDDF1AA0DB2}" presName="composite" presStyleCnt="0"/>
      <dgm:spPr/>
    </dgm:pt>
    <dgm:pt modelId="{E7F9A94B-D56F-4853-89D0-45D2DDC020E5}" type="pres">
      <dgm:prSet presAssocID="{51D0F70C-63CD-4EFD-8736-5DDDF1AA0DB2}" presName="ParentText" presStyleLbl="revTx" presStyleIdx="1" presStyleCnt="4" custScaleX="51131" custScaleY="202143" custLinFactX="-68620" custLinFactY="283332" custLinFactNeighborX="-100000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8BDF1-E704-4D56-89BD-BBA3A6E0CA28}" type="pres">
      <dgm:prSet presAssocID="{51D0F70C-63CD-4EFD-8736-5DDDF1AA0DB2}" presName="Accent1" presStyleLbl="parChTrans1D1" presStyleIdx="1" presStyleCnt="4" custLinFactY="24747" custLinFactNeighborX="-89540" custLinFactNeighborY="100000"/>
      <dgm:spPr/>
    </dgm:pt>
    <dgm:pt modelId="{E38698FA-141B-4BA2-BE0C-8FE5E5792639}" type="pres">
      <dgm:prSet presAssocID="{51D0F70C-63CD-4EFD-8736-5DDDF1AA0DB2}" presName="Image" presStyleLbl="alignImgPlace1" presStyleIdx="1" presStyleCnt="4" custScaleX="106941" custLinFactY="21499" custLinFactNeighborX="-92082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E46E19-3731-4BAD-8654-8E4A86C238AE}" type="pres">
      <dgm:prSet presAssocID="{752A5D63-C821-4AB4-83BE-287261B52EA7}" presName="sibTrans" presStyleCnt="0"/>
      <dgm:spPr/>
    </dgm:pt>
    <dgm:pt modelId="{58A5E65F-B978-47E3-BF53-056919D1DAC7}" type="pres">
      <dgm:prSet presAssocID="{BEE69EE6-AF83-4897-892E-F3181BF9CCA9}" presName="composite" presStyleCnt="0"/>
      <dgm:spPr/>
    </dgm:pt>
    <dgm:pt modelId="{A7E5EE23-06D3-4D5D-8492-6C1771A2A8FF}" type="pres">
      <dgm:prSet presAssocID="{BEE69EE6-AF83-4897-892E-F3181BF9CCA9}" presName="ParentText" presStyleLbl="revTx" presStyleIdx="2" presStyleCnt="4" custScaleX="55881" custScaleY="177441" custLinFactY="-100000" custLinFactNeighborX="33592" custLinFactNeighborY="-123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F2AA-332A-4ED1-94AB-1F77E0979AB5}" type="pres">
      <dgm:prSet presAssocID="{BEE69EE6-AF83-4897-892E-F3181BF9CCA9}" presName="Accent1" presStyleLbl="parChTrans1D1" presStyleIdx="2" presStyleCnt="4" custScaleX="90719" custLinFactNeighborX="-76214" custLinFactNeighborY="-47202"/>
      <dgm:spPr/>
    </dgm:pt>
    <dgm:pt modelId="{15FE805D-9A6E-49DF-B1B5-60F818B7622F}" type="pres">
      <dgm:prSet presAssocID="{BEE69EE6-AF83-4897-892E-F3181BF9CCA9}" presName="Image" presStyleLbl="alignImgPlace1" presStyleIdx="2" presStyleCnt="4" custScaleX="97209" custLinFactNeighborX="-32015" custLinFactNeighborY="-555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3BB97EF-5966-4925-A805-B309C23C0EF7}" type="pres">
      <dgm:prSet presAssocID="{5A27EEF6-D27D-423B-B90F-9D8CFA72BC26}" presName="sibTrans" presStyleCnt="0"/>
      <dgm:spPr/>
    </dgm:pt>
    <dgm:pt modelId="{B6C900E7-56B3-4B90-96FE-10605A91EE76}" type="pres">
      <dgm:prSet presAssocID="{D0E5AA57-D70B-4CE9-9BCB-7A94A49DC5AC}" presName="composite" presStyleCnt="0"/>
      <dgm:spPr/>
    </dgm:pt>
    <dgm:pt modelId="{69334EB7-A594-4703-85EC-6AAC6A86EE88}" type="pres">
      <dgm:prSet presAssocID="{D0E5AA57-D70B-4CE9-9BCB-7A94A49DC5A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8227-0273-42D5-9A4A-E613AE788A8A}" type="pres">
      <dgm:prSet presAssocID="{D0E5AA57-D70B-4CE9-9BCB-7A94A49DC5AC}" presName="Accent1" presStyleLbl="parChTrans1D1" presStyleIdx="3" presStyleCnt="4" custLinFactNeighborX="-262" custLinFactNeighborY="-10697"/>
      <dgm:spPr/>
    </dgm:pt>
    <dgm:pt modelId="{01A63118-8387-4D29-BA08-314CFD5F4F77}" type="pres">
      <dgm:prSet presAssocID="{D0E5AA57-D70B-4CE9-9BCB-7A94A49DC5AC}" presName="Image" presStyleLbl="alignImgPlace1" presStyleIdx="3" presStyleCnt="4" custScaleX="109391" custLinFactNeighborX="-1951" custLinFactNeighborY="-1697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</dgm:ptLst>
  <dgm:cxnLst>
    <dgm:cxn modelId="{7AA5DB05-EFEA-48D8-90F1-2C674119F1BE}" srcId="{21435BF3-03FA-4B52-B2F2-B4DD04CC52E4}" destId="{51D0F70C-63CD-4EFD-8736-5DDDF1AA0DB2}" srcOrd="1" destOrd="0" parTransId="{F3FEDDC2-2A58-4ADF-8D70-14259487215D}" sibTransId="{752A5D63-C821-4AB4-83BE-287261B52EA7}"/>
    <dgm:cxn modelId="{CA073FF5-1DE0-4210-AA0C-012E62D8AFEA}" srcId="{21435BF3-03FA-4B52-B2F2-B4DD04CC52E4}" destId="{BEE69EE6-AF83-4897-892E-F3181BF9CCA9}" srcOrd="2" destOrd="0" parTransId="{EB528AC4-50EA-4862-96E2-F7DB81FB3316}" sibTransId="{5A27EEF6-D27D-423B-B90F-9D8CFA72BC26}"/>
    <dgm:cxn modelId="{0D6B860F-C6C6-4313-9B77-EF0F339D9DE0}" srcId="{21435BF3-03FA-4B52-B2F2-B4DD04CC52E4}" destId="{690FD7CB-628A-4E99-8081-92D8A65F7634}" srcOrd="0" destOrd="0" parTransId="{FB8F230A-BCE1-46C5-A858-A2B572932370}" sibTransId="{CDEFDB6D-7ED8-4835-B0E9-7C131D4629EF}"/>
    <dgm:cxn modelId="{BF60D145-5BDB-4A2F-B1B8-B1F7AFEE4D36}" srcId="{21435BF3-03FA-4B52-B2F2-B4DD04CC52E4}" destId="{D0E5AA57-D70B-4CE9-9BCB-7A94A49DC5AC}" srcOrd="3" destOrd="0" parTransId="{4879DBC8-6F15-4414-AF36-00A4B23C2BFE}" sibTransId="{453F0E88-4E3A-4CC6-801B-4CBB733F0A95}"/>
    <dgm:cxn modelId="{0088655A-8FF9-431A-823E-AABB71E6478F}" type="presOf" srcId="{D0E5AA57-D70B-4CE9-9BCB-7A94A49DC5AC}" destId="{69334EB7-A594-4703-85EC-6AAC6A86EE88}" srcOrd="0" destOrd="0" presId="urn:microsoft.com/office/officeart/2011/layout/Picture Frame"/>
    <dgm:cxn modelId="{23EE7006-32F7-44F3-93F4-2BBE5A6F4334}" type="presOf" srcId="{51D0F70C-63CD-4EFD-8736-5DDDF1AA0DB2}" destId="{E7F9A94B-D56F-4853-89D0-45D2DDC020E5}" srcOrd="0" destOrd="0" presId="urn:microsoft.com/office/officeart/2011/layout/Picture Frame"/>
    <dgm:cxn modelId="{C284D9A0-1FD9-466F-97E8-26715F57ABBD}" type="presOf" srcId="{BEE69EE6-AF83-4897-892E-F3181BF9CCA9}" destId="{A7E5EE23-06D3-4D5D-8492-6C1771A2A8FF}" srcOrd="0" destOrd="0" presId="urn:microsoft.com/office/officeart/2011/layout/Picture Frame"/>
    <dgm:cxn modelId="{A8F0A569-2BFD-46E3-B863-4D814372391D}" type="presOf" srcId="{21435BF3-03FA-4B52-B2F2-B4DD04CC52E4}" destId="{5507F947-A441-4710-8553-0185EA02B223}" srcOrd="0" destOrd="0" presId="urn:microsoft.com/office/officeart/2011/layout/Picture Frame"/>
    <dgm:cxn modelId="{4BF7FD38-2198-4A74-9ABE-B0121916E6FD}" type="presOf" srcId="{690FD7CB-628A-4E99-8081-92D8A65F7634}" destId="{91B234AD-1FE6-4AED-B715-B4863C40A641}" srcOrd="0" destOrd="0" presId="urn:microsoft.com/office/officeart/2011/layout/Picture Frame"/>
    <dgm:cxn modelId="{4C7066CF-0352-4018-9DD9-93F9C68BA8B5}" type="presParOf" srcId="{5507F947-A441-4710-8553-0185EA02B223}" destId="{2229D973-DDD5-4ABD-8D5D-93EDE7274769}" srcOrd="0" destOrd="0" presId="urn:microsoft.com/office/officeart/2011/layout/Picture Frame"/>
    <dgm:cxn modelId="{52D2AD5B-DA9E-471C-A2D9-E842FC6FEDA9}" type="presParOf" srcId="{2229D973-DDD5-4ABD-8D5D-93EDE7274769}" destId="{91B234AD-1FE6-4AED-B715-B4863C40A641}" srcOrd="0" destOrd="0" presId="urn:microsoft.com/office/officeart/2011/layout/Picture Frame"/>
    <dgm:cxn modelId="{5E98E7BC-DE67-412C-9946-CEC65F877B3D}" type="presParOf" srcId="{2229D973-DDD5-4ABD-8D5D-93EDE7274769}" destId="{ABEAC10E-827B-4748-B0C4-C584D6B1F8CA}" srcOrd="1" destOrd="0" presId="urn:microsoft.com/office/officeart/2011/layout/Picture Frame"/>
    <dgm:cxn modelId="{23B0126E-203F-490E-80F1-3A7527A00768}" type="presParOf" srcId="{2229D973-DDD5-4ABD-8D5D-93EDE7274769}" destId="{24ACC597-C042-4A5E-87E9-DF9E1844BB50}" srcOrd="2" destOrd="0" presId="urn:microsoft.com/office/officeart/2011/layout/Picture Frame"/>
    <dgm:cxn modelId="{9A25EA06-FBE8-4C59-B35B-38CE6358E953}" type="presParOf" srcId="{5507F947-A441-4710-8553-0185EA02B223}" destId="{5E9DEFD9-8FE2-4769-9A3A-92091AA0A504}" srcOrd="1" destOrd="0" presId="urn:microsoft.com/office/officeart/2011/layout/Picture Frame"/>
    <dgm:cxn modelId="{86B01E98-9669-484C-A543-B8D87F6EBD6A}" type="presParOf" srcId="{5507F947-A441-4710-8553-0185EA02B223}" destId="{1E3F5E12-B35B-4738-ACD3-3131769CD918}" srcOrd="2" destOrd="0" presId="urn:microsoft.com/office/officeart/2011/layout/Picture Frame"/>
    <dgm:cxn modelId="{0CE93C95-3DD4-4C8B-9209-C8B04BDA0AF1}" type="presParOf" srcId="{1E3F5E12-B35B-4738-ACD3-3131769CD918}" destId="{E7F9A94B-D56F-4853-89D0-45D2DDC020E5}" srcOrd="0" destOrd="0" presId="urn:microsoft.com/office/officeart/2011/layout/Picture Frame"/>
    <dgm:cxn modelId="{D1233B93-1F55-43B8-8859-7BB019357E65}" type="presParOf" srcId="{1E3F5E12-B35B-4738-ACD3-3131769CD918}" destId="{9B98BDF1-E704-4D56-89BD-BBA3A6E0CA28}" srcOrd="1" destOrd="0" presId="urn:microsoft.com/office/officeart/2011/layout/Picture Frame"/>
    <dgm:cxn modelId="{012DDFB3-1AA0-42ED-BE20-DB2B103F1967}" type="presParOf" srcId="{1E3F5E12-B35B-4738-ACD3-3131769CD918}" destId="{E38698FA-141B-4BA2-BE0C-8FE5E5792639}" srcOrd="2" destOrd="0" presId="urn:microsoft.com/office/officeart/2011/layout/Picture Frame"/>
    <dgm:cxn modelId="{483EA235-B02D-4B25-9939-973098FC345D}" type="presParOf" srcId="{5507F947-A441-4710-8553-0185EA02B223}" destId="{B0E46E19-3731-4BAD-8654-8E4A86C238AE}" srcOrd="3" destOrd="0" presId="urn:microsoft.com/office/officeart/2011/layout/Picture Frame"/>
    <dgm:cxn modelId="{9D2B7614-4116-4D8D-8DF3-993CD34E2BDA}" type="presParOf" srcId="{5507F947-A441-4710-8553-0185EA02B223}" destId="{58A5E65F-B978-47E3-BF53-056919D1DAC7}" srcOrd="4" destOrd="0" presId="urn:microsoft.com/office/officeart/2011/layout/Picture Frame"/>
    <dgm:cxn modelId="{22DC0927-CD90-4B26-BB78-1F084E748ED0}" type="presParOf" srcId="{58A5E65F-B978-47E3-BF53-056919D1DAC7}" destId="{A7E5EE23-06D3-4D5D-8492-6C1771A2A8FF}" srcOrd="0" destOrd="0" presId="urn:microsoft.com/office/officeart/2011/layout/Picture Frame"/>
    <dgm:cxn modelId="{9D09A851-1AB8-4521-9937-DF95471FBBF3}" type="presParOf" srcId="{58A5E65F-B978-47E3-BF53-056919D1DAC7}" destId="{96DEF2AA-332A-4ED1-94AB-1F77E0979AB5}" srcOrd="1" destOrd="0" presId="urn:microsoft.com/office/officeart/2011/layout/Picture Frame"/>
    <dgm:cxn modelId="{3D9468DF-A194-48EA-9F78-8AC72A789547}" type="presParOf" srcId="{58A5E65F-B978-47E3-BF53-056919D1DAC7}" destId="{15FE805D-9A6E-49DF-B1B5-60F818B7622F}" srcOrd="2" destOrd="0" presId="urn:microsoft.com/office/officeart/2011/layout/Picture Frame"/>
    <dgm:cxn modelId="{077D72B2-8284-4B84-AFAE-F5B6D7429033}" type="presParOf" srcId="{5507F947-A441-4710-8553-0185EA02B223}" destId="{C3BB97EF-5966-4925-A805-B309C23C0EF7}" srcOrd="5" destOrd="0" presId="urn:microsoft.com/office/officeart/2011/layout/Picture Frame"/>
    <dgm:cxn modelId="{6ED90A80-4089-41AE-B835-0F480B307385}" type="presParOf" srcId="{5507F947-A441-4710-8553-0185EA02B223}" destId="{B6C900E7-56B3-4B90-96FE-10605A91EE76}" srcOrd="6" destOrd="0" presId="urn:microsoft.com/office/officeart/2011/layout/Picture Frame"/>
    <dgm:cxn modelId="{026E996E-B09A-4727-88FD-6A4BCF44CE85}" type="presParOf" srcId="{B6C900E7-56B3-4B90-96FE-10605A91EE76}" destId="{69334EB7-A594-4703-85EC-6AAC6A86EE88}" srcOrd="0" destOrd="0" presId="urn:microsoft.com/office/officeart/2011/layout/Picture Frame"/>
    <dgm:cxn modelId="{01940DBB-0413-458D-8858-52AE9287A508}" type="presParOf" srcId="{B6C900E7-56B3-4B90-96FE-10605A91EE76}" destId="{5D1D8227-0273-42D5-9A4A-E613AE788A8A}" srcOrd="1" destOrd="0" presId="urn:microsoft.com/office/officeart/2011/layout/Picture Frame"/>
    <dgm:cxn modelId="{0E5EE9EF-CB2D-4277-8064-ED6FECF84DE4}" type="presParOf" srcId="{B6C900E7-56B3-4B90-96FE-10605A91EE76}" destId="{01A63118-8387-4D29-BA08-314CFD5F4F7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68558-992D-44C9-B30D-B217103D0A79}" type="doc">
      <dgm:prSet loTypeId="urn:microsoft.com/office/officeart/2005/8/layout/arrow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BBD2C37-AAA3-4952-949F-DED08216D445}">
      <dgm:prSet phldrT="[Текст]" custT="1"/>
      <dgm:spPr>
        <a:solidFill>
          <a:srgbClr val="CCFF99"/>
        </a:solidFill>
        <a:ln>
          <a:solidFill>
            <a:srgbClr val="003300"/>
          </a:solidFill>
        </a:ln>
      </dgm:spPr>
      <dgm:t>
        <a:bodyPr/>
        <a:lstStyle/>
        <a:p>
          <a:r>
            <a:rPr lang="ru-RU" sz="1800" b="1" smtClean="0">
              <a:solidFill>
                <a:srgbClr val="003300"/>
              </a:solidFill>
              <a:latin typeface="Georgia" pitchFamily="18" charset="0"/>
            </a:rPr>
            <a:t>требования работодателей</a:t>
          </a:r>
          <a:endParaRPr lang="ru-RU" sz="1800" b="1" dirty="0">
            <a:solidFill>
              <a:srgbClr val="003300"/>
            </a:solidFill>
            <a:latin typeface="Georgia" pitchFamily="18" charset="0"/>
          </a:endParaRPr>
        </a:p>
      </dgm:t>
    </dgm:pt>
    <dgm:pt modelId="{90D65630-D0CD-4505-98A4-28616F768946}" type="parTrans" cxnId="{00D21689-5C9A-4993-84CD-A728A38690FE}">
      <dgm:prSet/>
      <dgm:spPr/>
      <dgm:t>
        <a:bodyPr/>
        <a:lstStyle/>
        <a:p>
          <a:endParaRPr lang="ru-RU"/>
        </a:p>
      </dgm:t>
    </dgm:pt>
    <dgm:pt modelId="{341027D6-FCEC-46B1-B122-0B766D7BE44F}" type="sibTrans" cxnId="{00D21689-5C9A-4993-84CD-A728A38690FE}">
      <dgm:prSet/>
      <dgm:spPr/>
      <dgm:t>
        <a:bodyPr/>
        <a:lstStyle/>
        <a:p>
          <a:endParaRPr lang="ru-RU"/>
        </a:p>
      </dgm:t>
    </dgm:pt>
    <dgm:pt modelId="{873A0B29-5C68-4B2C-9346-9A1AA54EA774}">
      <dgm:prSet phldrT="[Текст]" custT="1"/>
      <dgm:spPr>
        <a:solidFill>
          <a:srgbClr val="CCFF99"/>
        </a:solidFill>
        <a:ln>
          <a:solidFill>
            <a:srgbClr val="0033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solidFill>
                <a:srgbClr val="003300"/>
              </a:solidFill>
              <a:latin typeface="Georgia" pitchFamily="18" charset="0"/>
            </a:rPr>
            <a:t>уровень сформирован-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solidFill>
                <a:srgbClr val="003300"/>
              </a:solidFill>
              <a:latin typeface="Georgia" pitchFamily="18" charset="0"/>
            </a:rPr>
            <a:t>ности ИКТ-компетенций выпускников</a:t>
          </a:r>
          <a:endParaRPr lang="ru-RU" sz="1800" b="1" dirty="0">
            <a:solidFill>
              <a:srgbClr val="003300"/>
            </a:solidFill>
            <a:latin typeface="Georgia" pitchFamily="18" charset="0"/>
          </a:endParaRPr>
        </a:p>
      </dgm:t>
    </dgm:pt>
    <dgm:pt modelId="{B73B7935-99BF-4A7C-80FC-5211A6ACCA3B}" type="parTrans" cxnId="{C3132429-B560-4036-9FCB-66F406CF09AB}">
      <dgm:prSet/>
      <dgm:spPr/>
      <dgm:t>
        <a:bodyPr/>
        <a:lstStyle/>
        <a:p>
          <a:endParaRPr lang="ru-RU"/>
        </a:p>
      </dgm:t>
    </dgm:pt>
    <dgm:pt modelId="{354EC98F-0CC6-4D0D-A679-55C78DF085C5}" type="sibTrans" cxnId="{C3132429-B560-4036-9FCB-66F406CF09AB}">
      <dgm:prSet/>
      <dgm:spPr/>
      <dgm:t>
        <a:bodyPr/>
        <a:lstStyle/>
        <a:p>
          <a:endParaRPr lang="ru-RU"/>
        </a:p>
      </dgm:t>
    </dgm:pt>
    <dgm:pt modelId="{73354EFD-8EE2-42D0-8B09-2F00F87739F7}" type="pres">
      <dgm:prSet presAssocID="{C3E68558-992D-44C9-B30D-B217103D0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E1F04-BAA4-41A0-BFC6-CC1948A71601}" type="pres">
      <dgm:prSet presAssocID="{BBBD2C37-AAA3-4952-949F-DED08216D445}" presName="arrow" presStyleLbl="node1" presStyleIdx="0" presStyleCnt="2" custScaleY="10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1EDC-C13D-4C2F-916A-D06A2DCE9767}" type="pres">
      <dgm:prSet presAssocID="{873A0B29-5C68-4B2C-9346-9A1AA54EA774}" presName="arrow" presStyleLbl="node1" presStyleIdx="1" presStyleCnt="2" custScaleY="100391" custRadScaleRad="98503" custRadScaleInc="-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5763B-4EE4-4CE2-9CBE-348FDD436081}" type="presOf" srcId="{873A0B29-5C68-4B2C-9346-9A1AA54EA774}" destId="{6A9D1EDC-C13D-4C2F-916A-D06A2DCE9767}" srcOrd="0" destOrd="0" presId="urn:microsoft.com/office/officeart/2005/8/layout/arrow5"/>
    <dgm:cxn modelId="{00D21689-5C9A-4993-84CD-A728A38690FE}" srcId="{C3E68558-992D-44C9-B30D-B217103D0A79}" destId="{BBBD2C37-AAA3-4952-949F-DED08216D445}" srcOrd="0" destOrd="0" parTransId="{90D65630-D0CD-4505-98A4-28616F768946}" sibTransId="{341027D6-FCEC-46B1-B122-0B766D7BE44F}"/>
    <dgm:cxn modelId="{E7C460F2-D700-4F12-BB38-E5319A5542F0}" type="presOf" srcId="{BBBD2C37-AAA3-4952-949F-DED08216D445}" destId="{E0FE1F04-BAA4-41A0-BFC6-CC1948A71601}" srcOrd="0" destOrd="0" presId="urn:microsoft.com/office/officeart/2005/8/layout/arrow5"/>
    <dgm:cxn modelId="{C3132429-B560-4036-9FCB-66F406CF09AB}" srcId="{C3E68558-992D-44C9-B30D-B217103D0A79}" destId="{873A0B29-5C68-4B2C-9346-9A1AA54EA774}" srcOrd="1" destOrd="0" parTransId="{B73B7935-99BF-4A7C-80FC-5211A6ACCA3B}" sibTransId="{354EC98F-0CC6-4D0D-A679-55C78DF085C5}"/>
    <dgm:cxn modelId="{80C55677-FE27-421C-8EF9-052273C48E57}" type="presOf" srcId="{C3E68558-992D-44C9-B30D-B217103D0A79}" destId="{73354EFD-8EE2-42D0-8B09-2F00F87739F7}" srcOrd="0" destOrd="0" presId="urn:microsoft.com/office/officeart/2005/8/layout/arrow5"/>
    <dgm:cxn modelId="{9DE8CC8E-71FD-4C67-A0DF-4BA5448D1D0A}" type="presParOf" srcId="{73354EFD-8EE2-42D0-8B09-2F00F87739F7}" destId="{E0FE1F04-BAA4-41A0-BFC6-CC1948A71601}" srcOrd="0" destOrd="0" presId="urn:microsoft.com/office/officeart/2005/8/layout/arrow5"/>
    <dgm:cxn modelId="{526E1646-D0A7-4A04-8B1B-6E494BB1ACD5}" type="presParOf" srcId="{73354EFD-8EE2-42D0-8B09-2F00F87739F7}" destId="{6A9D1EDC-C13D-4C2F-916A-D06A2DCE9767}" srcOrd="1" destOrd="0" presId="urn:microsoft.com/office/officeart/2005/8/layout/arrow5"/>
  </dgm:cxnLst>
  <dgm:bg>
    <a:gradFill flip="none" rotWithShape="1">
      <a:gsLst>
        <a:gs pos="0">
          <a:srgbClr val="FFFFCC">
            <a:shade val="30000"/>
            <a:satMod val="115000"/>
          </a:srgbClr>
        </a:gs>
        <a:gs pos="50000">
          <a:srgbClr val="FFFFCC">
            <a:shade val="67500"/>
            <a:satMod val="115000"/>
          </a:srgbClr>
        </a:gs>
        <a:gs pos="100000">
          <a:srgbClr val="FFFFCC">
            <a:shade val="100000"/>
            <a:satMod val="115000"/>
          </a:srgb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68558-992D-44C9-B30D-B217103D0A79}" type="doc">
      <dgm:prSet loTypeId="urn:microsoft.com/office/officeart/2005/8/layout/arrow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BBD2C37-AAA3-4952-949F-DED08216D445}">
      <dgm:prSet phldrT="[Текст]" custT="1"/>
      <dgm:spPr>
        <a:solidFill>
          <a:srgbClr val="FFFF99"/>
        </a:solidFill>
        <a:ln>
          <a:solidFill>
            <a:srgbClr val="002060"/>
          </a:solidFill>
        </a:ln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Georgia" pitchFamily="18" charset="0"/>
            </a:rPr>
            <a:t>практические запросы на формирование  ИКТ-компетенций выпускников</a:t>
          </a:r>
          <a:endParaRPr lang="ru-RU" sz="1800" b="1" dirty="0">
            <a:solidFill>
              <a:srgbClr val="002060"/>
            </a:solidFill>
            <a:latin typeface="Georgia" pitchFamily="18" charset="0"/>
          </a:endParaRPr>
        </a:p>
      </dgm:t>
    </dgm:pt>
    <dgm:pt modelId="{90D65630-D0CD-4505-98A4-28616F768946}" type="parTrans" cxnId="{00D21689-5C9A-4993-84CD-A728A38690FE}">
      <dgm:prSet/>
      <dgm:spPr/>
      <dgm:t>
        <a:bodyPr/>
        <a:lstStyle/>
        <a:p>
          <a:endParaRPr lang="ru-RU"/>
        </a:p>
      </dgm:t>
    </dgm:pt>
    <dgm:pt modelId="{341027D6-FCEC-46B1-B122-0B766D7BE44F}" type="sibTrans" cxnId="{00D21689-5C9A-4993-84CD-A728A38690FE}">
      <dgm:prSet/>
      <dgm:spPr/>
      <dgm:t>
        <a:bodyPr/>
        <a:lstStyle/>
        <a:p>
          <a:endParaRPr lang="ru-RU"/>
        </a:p>
      </dgm:t>
    </dgm:pt>
    <dgm:pt modelId="{873A0B29-5C68-4B2C-9346-9A1AA54EA774}">
      <dgm:prSet phldrT="[Текст]" custT="1"/>
      <dgm:spPr>
        <a:solidFill>
          <a:srgbClr val="FFFF99"/>
        </a:solidFill>
        <a:ln>
          <a:solidFill>
            <a:srgbClr val="002060"/>
          </a:solidFill>
        </a:ln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Georgia" pitchFamily="18" charset="0"/>
            </a:rPr>
            <a:t>степень проработанности механизмов формирования ИКТ-компетенций </a:t>
          </a:r>
          <a:endParaRPr lang="ru-RU" sz="1800" b="1" dirty="0">
            <a:solidFill>
              <a:srgbClr val="002060"/>
            </a:solidFill>
            <a:latin typeface="Georgia" pitchFamily="18" charset="0"/>
          </a:endParaRPr>
        </a:p>
      </dgm:t>
    </dgm:pt>
    <dgm:pt modelId="{B73B7935-99BF-4A7C-80FC-5211A6ACCA3B}" type="parTrans" cxnId="{C3132429-B560-4036-9FCB-66F406CF09AB}">
      <dgm:prSet/>
      <dgm:spPr/>
      <dgm:t>
        <a:bodyPr/>
        <a:lstStyle/>
        <a:p>
          <a:endParaRPr lang="ru-RU"/>
        </a:p>
      </dgm:t>
    </dgm:pt>
    <dgm:pt modelId="{354EC98F-0CC6-4D0D-A679-55C78DF085C5}" type="sibTrans" cxnId="{C3132429-B560-4036-9FCB-66F406CF09AB}">
      <dgm:prSet/>
      <dgm:spPr/>
      <dgm:t>
        <a:bodyPr/>
        <a:lstStyle/>
        <a:p>
          <a:endParaRPr lang="ru-RU"/>
        </a:p>
      </dgm:t>
    </dgm:pt>
    <dgm:pt modelId="{73354EFD-8EE2-42D0-8B09-2F00F87739F7}" type="pres">
      <dgm:prSet presAssocID="{C3E68558-992D-44C9-B30D-B217103D0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E1F04-BAA4-41A0-BFC6-CC1948A71601}" type="pres">
      <dgm:prSet presAssocID="{BBBD2C37-AAA3-4952-949F-DED08216D445}" presName="arrow" presStyleLbl="node1" presStyleIdx="0" presStyleCnt="2" custScaleX="102898" custScaleY="100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1EDC-C13D-4C2F-916A-D06A2DCE9767}" type="pres">
      <dgm:prSet presAssocID="{873A0B29-5C68-4B2C-9346-9A1AA54EA77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CAFB6-090B-4813-BBAD-0A7A4683CE01}" type="presOf" srcId="{873A0B29-5C68-4B2C-9346-9A1AA54EA774}" destId="{6A9D1EDC-C13D-4C2F-916A-D06A2DCE9767}" srcOrd="0" destOrd="0" presId="urn:microsoft.com/office/officeart/2005/8/layout/arrow5"/>
    <dgm:cxn modelId="{60F76F79-ED18-4F2A-84E9-EFC24F4535F2}" type="presOf" srcId="{C3E68558-992D-44C9-B30D-B217103D0A79}" destId="{73354EFD-8EE2-42D0-8B09-2F00F87739F7}" srcOrd="0" destOrd="0" presId="urn:microsoft.com/office/officeart/2005/8/layout/arrow5"/>
    <dgm:cxn modelId="{00D21689-5C9A-4993-84CD-A728A38690FE}" srcId="{C3E68558-992D-44C9-B30D-B217103D0A79}" destId="{BBBD2C37-AAA3-4952-949F-DED08216D445}" srcOrd="0" destOrd="0" parTransId="{90D65630-D0CD-4505-98A4-28616F768946}" sibTransId="{341027D6-FCEC-46B1-B122-0B766D7BE44F}"/>
    <dgm:cxn modelId="{B3E1FC12-F864-421F-969F-B21D9C4F0B3E}" type="presOf" srcId="{BBBD2C37-AAA3-4952-949F-DED08216D445}" destId="{E0FE1F04-BAA4-41A0-BFC6-CC1948A71601}" srcOrd="0" destOrd="0" presId="urn:microsoft.com/office/officeart/2005/8/layout/arrow5"/>
    <dgm:cxn modelId="{C3132429-B560-4036-9FCB-66F406CF09AB}" srcId="{C3E68558-992D-44C9-B30D-B217103D0A79}" destId="{873A0B29-5C68-4B2C-9346-9A1AA54EA774}" srcOrd="1" destOrd="0" parTransId="{B73B7935-99BF-4A7C-80FC-5211A6ACCA3B}" sibTransId="{354EC98F-0CC6-4D0D-A679-55C78DF085C5}"/>
    <dgm:cxn modelId="{97A722E6-F09C-4AD1-BD24-8864BACEBF46}" type="presParOf" srcId="{73354EFD-8EE2-42D0-8B09-2F00F87739F7}" destId="{E0FE1F04-BAA4-41A0-BFC6-CC1948A71601}" srcOrd="0" destOrd="0" presId="urn:microsoft.com/office/officeart/2005/8/layout/arrow5"/>
    <dgm:cxn modelId="{D9FC18DA-98A4-44CE-952F-372F7EBE3D3D}" type="presParOf" srcId="{73354EFD-8EE2-42D0-8B09-2F00F87739F7}" destId="{6A9D1EDC-C13D-4C2F-916A-D06A2DCE9767}" srcOrd="1" destOrd="0" presId="urn:microsoft.com/office/officeart/2005/8/layout/arrow5"/>
  </dgm:cxnLst>
  <dgm:bg>
    <a:gradFill flip="none" rotWithShape="1">
      <a:gsLst>
        <a:gs pos="0">
          <a:srgbClr val="FFCCCC">
            <a:shade val="30000"/>
            <a:satMod val="115000"/>
          </a:srgbClr>
        </a:gs>
        <a:gs pos="50000">
          <a:srgbClr val="FFCCCC">
            <a:shade val="67500"/>
            <a:satMod val="115000"/>
          </a:srgbClr>
        </a:gs>
        <a:gs pos="100000">
          <a:srgbClr val="FFCCCC">
            <a:shade val="100000"/>
            <a:satMod val="115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3118-8387-4D29-BA08-314CFD5F4F77}">
      <dsp:nvSpPr>
        <dsp:cNvPr id="0" name=""/>
        <dsp:cNvSpPr/>
      </dsp:nvSpPr>
      <dsp:spPr>
        <a:xfrm>
          <a:off x="4392488" y="3247284"/>
          <a:ext cx="3433096" cy="1937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E805D-9A6E-49DF-B1B5-60F818B7622F}">
      <dsp:nvSpPr>
        <dsp:cNvPr id="0" name=""/>
        <dsp:cNvSpPr/>
      </dsp:nvSpPr>
      <dsp:spPr>
        <a:xfrm>
          <a:off x="0" y="2439907"/>
          <a:ext cx="3050780" cy="19372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698FA-141B-4BA2-BE0C-8FE5E5792639}">
      <dsp:nvSpPr>
        <dsp:cNvPr id="0" name=""/>
        <dsp:cNvSpPr/>
      </dsp:nvSpPr>
      <dsp:spPr>
        <a:xfrm>
          <a:off x="1988290" y="2730724"/>
          <a:ext cx="3356206" cy="19372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C597-C042-4A5E-87E9-DF9E1844BB50}">
      <dsp:nvSpPr>
        <dsp:cNvPr id="0" name=""/>
        <dsp:cNvSpPr/>
      </dsp:nvSpPr>
      <dsp:spPr>
        <a:xfrm>
          <a:off x="578698" y="2739"/>
          <a:ext cx="3826303" cy="193729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234AD-1FE6-4AED-B715-B4863C40A641}">
      <dsp:nvSpPr>
        <dsp:cNvPr id="0" name=""/>
        <dsp:cNvSpPr/>
      </dsp:nvSpPr>
      <dsp:spPr>
        <a:xfrm>
          <a:off x="4429889" y="34"/>
          <a:ext cx="2228723" cy="2166833"/>
        </a:xfrm>
        <a:prstGeom prst="rect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 w="2857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lvl="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spc="-100" baseline="0" dirty="0" smtClean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</a:rPr>
            <a:t>Исследование запроса работодателей к профессиональным ИКТ-компетенциям специалистов в сфере образования</a:t>
          </a:r>
          <a:endParaRPr lang="ru-RU" sz="1800" b="0" kern="1200" spc="-100" baseline="0" dirty="0">
            <a:solidFill>
              <a:schemeClr val="tx1"/>
            </a:solidFill>
            <a:latin typeface="Georgia" panose="02040502050405020303" pitchFamily="18" charset="0"/>
            <a:ea typeface="+mj-ea"/>
            <a:cs typeface="+mj-cs"/>
          </a:endParaRPr>
        </a:p>
      </dsp:txBody>
      <dsp:txXfrm>
        <a:off x="4429889" y="34"/>
        <a:ext cx="2228723" cy="2166833"/>
      </dsp:txXfrm>
    </dsp:sp>
    <dsp:sp modelId="{ABEAC10E-827B-4748-B0C4-C584D6B1F8CA}">
      <dsp:nvSpPr>
        <dsp:cNvPr id="0" name=""/>
        <dsp:cNvSpPr/>
      </dsp:nvSpPr>
      <dsp:spPr>
        <a:xfrm>
          <a:off x="485684" y="83026"/>
          <a:ext cx="3537778" cy="2015698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A94B-D56F-4853-89D0-45D2DDC020E5}">
      <dsp:nvSpPr>
        <dsp:cNvPr id="0" name=""/>
        <dsp:cNvSpPr/>
      </dsp:nvSpPr>
      <dsp:spPr>
        <a:xfrm>
          <a:off x="227412" y="4067304"/>
          <a:ext cx="1601395" cy="67009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Тест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Часть </a:t>
          </a:r>
          <a:r>
            <a:rPr lang="en-US" sz="1800" kern="1200" dirty="0" smtClean="0">
              <a:latin typeface="Georgia" panose="02040502050405020303" pitchFamily="18" charset="0"/>
            </a:rPr>
            <a:t>I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227412" y="4067304"/>
        <a:ext cx="1601395" cy="670090"/>
      </dsp:txXfrm>
    </dsp:sp>
    <dsp:sp modelId="{9B98BDF1-E704-4D56-89BD-BBA3A6E0CA28}">
      <dsp:nvSpPr>
        <dsp:cNvPr id="0" name=""/>
        <dsp:cNvSpPr/>
      </dsp:nvSpPr>
      <dsp:spPr>
        <a:xfrm>
          <a:off x="1934034" y="3141597"/>
          <a:ext cx="3137357" cy="2015698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5EE23-06D3-4D5D-8492-6C1771A2A8FF}">
      <dsp:nvSpPr>
        <dsp:cNvPr id="0" name=""/>
        <dsp:cNvSpPr/>
      </dsp:nvSpPr>
      <dsp:spPr>
        <a:xfrm>
          <a:off x="2423538" y="4573628"/>
          <a:ext cx="1750162" cy="5882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Тест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Часть </a:t>
          </a:r>
          <a:r>
            <a:rPr lang="en-US" sz="1800" kern="1200" dirty="0" smtClean="0">
              <a:latin typeface="Georgia" panose="02040502050405020303" pitchFamily="18" charset="0"/>
            </a:rPr>
            <a:t>II</a:t>
          </a:r>
          <a:endParaRPr lang="ru-RU" sz="1800" kern="1200" dirty="0"/>
        </a:p>
      </dsp:txBody>
      <dsp:txXfrm>
        <a:off x="2423538" y="4573628"/>
        <a:ext cx="1750162" cy="588205"/>
      </dsp:txXfrm>
    </dsp:sp>
    <dsp:sp modelId="{96DEF2AA-332A-4ED1-94AB-1F77E0979AB5}">
      <dsp:nvSpPr>
        <dsp:cNvPr id="0" name=""/>
        <dsp:cNvSpPr/>
      </dsp:nvSpPr>
      <dsp:spPr>
        <a:xfrm>
          <a:off x="0" y="2814796"/>
          <a:ext cx="2846179" cy="2015698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4EB7-A594-4703-85EC-6AAC6A86EE88}">
      <dsp:nvSpPr>
        <dsp:cNvPr id="0" name=""/>
        <dsp:cNvSpPr/>
      </dsp:nvSpPr>
      <dsp:spPr>
        <a:xfrm>
          <a:off x="4357221" y="5502053"/>
          <a:ext cx="3131945" cy="33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357221" y="5502053"/>
        <a:ext cx="3131945" cy="331493"/>
      </dsp:txXfrm>
    </dsp:sp>
    <dsp:sp modelId="{5D1D8227-0273-42D5-9A4A-E613AE788A8A}">
      <dsp:nvSpPr>
        <dsp:cNvPr id="0" name=""/>
        <dsp:cNvSpPr/>
      </dsp:nvSpPr>
      <dsp:spPr>
        <a:xfrm>
          <a:off x="4349001" y="3610613"/>
          <a:ext cx="3137357" cy="2015698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E1F04-BAA4-41A0-BFC6-CC1948A71601}">
      <dsp:nvSpPr>
        <dsp:cNvPr id="0" name=""/>
        <dsp:cNvSpPr/>
      </dsp:nvSpPr>
      <dsp:spPr>
        <a:xfrm rot="16200000">
          <a:off x="551" y="3356"/>
          <a:ext cx="2689751" cy="2694566"/>
        </a:xfrm>
        <a:prstGeom prst="downArrow">
          <a:avLst>
            <a:gd name="adj1" fmla="val 50000"/>
            <a:gd name="adj2" fmla="val 35000"/>
          </a:avLst>
        </a:prstGeom>
        <a:solidFill>
          <a:srgbClr val="CCFF99"/>
        </a:solidFill>
        <a:ln>
          <a:solidFill>
            <a:srgbClr val="00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3300"/>
              </a:solidFill>
              <a:latin typeface="Georgia" pitchFamily="18" charset="0"/>
            </a:rPr>
            <a:t>требования работодателей</a:t>
          </a:r>
          <a:endParaRPr lang="ru-RU" sz="18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5400000">
        <a:off x="-1856" y="678201"/>
        <a:ext cx="2223860" cy="1344875"/>
      </dsp:txXfrm>
    </dsp:sp>
    <dsp:sp modelId="{6A9D1EDC-C13D-4C2F-916A-D06A2DCE9767}">
      <dsp:nvSpPr>
        <dsp:cNvPr id="0" name=""/>
        <dsp:cNvSpPr/>
      </dsp:nvSpPr>
      <dsp:spPr>
        <a:xfrm rot="5400000">
          <a:off x="4476739" y="-122"/>
          <a:ext cx="2689751" cy="2700268"/>
        </a:xfrm>
        <a:prstGeom prst="downArrow">
          <a:avLst>
            <a:gd name="adj1" fmla="val 50000"/>
            <a:gd name="adj2" fmla="val 35000"/>
          </a:avLst>
        </a:prstGeom>
        <a:solidFill>
          <a:srgbClr val="CCFF99"/>
        </a:solidFill>
        <a:ln>
          <a:solidFill>
            <a:srgbClr val="00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solidFill>
                <a:srgbClr val="003300"/>
              </a:solidFill>
              <a:latin typeface="Georgia" pitchFamily="18" charset="0"/>
            </a:rPr>
            <a:t>уровень сформирован-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solidFill>
                <a:srgbClr val="003300"/>
              </a:solidFill>
              <a:latin typeface="Georgia" pitchFamily="18" charset="0"/>
            </a:rPr>
            <a:t>ности ИКТ-компетенций выпускников</a:t>
          </a:r>
          <a:endParaRPr lang="ru-RU" sz="1800" b="1" kern="1200" dirty="0">
            <a:solidFill>
              <a:srgbClr val="003300"/>
            </a:solidFill>
            <a:latin typeface="Georgia" pitchFamily="18" charset="0"/>
          </a:endParaRPr>
        </a:p>
      </dsp:txBody>
      <dsp:txXfrm rot="-5400000">
        <a:off x="4942187" y="677574"/>
        <a:ext cx="2229562" cy="1344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E1F04-BAA4-41A0-BFC6-CC1948A71601}">
      <dsp:nvSpPr>
        <dsp:cNvPr id="0" name=""/>
        <dsp:cNvSpPr/>
      </dsp:nvSpPr>
      <dsp:spPr>
        <a:xfrm rot="16200000">
          <a:off x="-18514" y="1460"/>
          <a:ext cx="2771318" cy="2698358"/>
        </a:xfrm>
        <a:prstGeom prst="downArrow">
          <a:avLst>
            <a:gd name="adj1" fmla="val 50000"/>
            <a:gd name="adj2" fmla="val 35000"/>
          </a:avLst>
        </a:prstGeom>
        <a:solidFill>
          <a:srgbClr val="FFFF99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Georgia" pitchFamily="18" charset="0"/>
            </a:rPr>
            <a:t>практические запросы на формирование  ИКТ-компетенций выпускников</a:t>
          </a:r>
          <a:endParaRPr lang="ru-RU" sz="1800" b="1" kern="1200" dirty="0">
            <a:solidFill>
              <a:srgbClr val="002060"/>
            </a:solidFill>
            <a:latin typeface="Georgia" pitchFamily="18" charset="0"/>
          </a:endParaRPr>
        </a:p>
      </dsp:txBody>
      <dsp:txXfrm rot="5400000">
        <a:off x="17966" y="657809"/>
        <a:ext cx="2226145" cy="1385659"/>
      </dsp:txXfrm>
    </dsp:sp>
    <dsp:sp modelId="{6A9D1EDC-C13D-4C2F-916A-D06A2DCE9767}">
      <dsp:nvSpPr>
        <dsp:cNvPr id="0" name=""/>
        <dsp:cNvSpPr/>
      </dsp:nvSpPr>
      <dsp:spPr>
        <a:xfrm rot="5400000">
          <a:off x="4526046" y="4006"/>
          <a:ext cx="2693267" cy="2693267"/>
        </a:xfrm>
        <a:prstGeom prst="downArrow">
          <a:avLst>
            <a:gd name="adj1" fmla="val 50000"/>
            <a:gd name="adj2" fmla="val 35000"/>
          </a:avLst>
        </a:prstGeom>
        <a:solidFill>
          <a:srgbClr val="FFFF99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Georgia" pitchFamily="18" charset="0"/>
            </a:rPr>
            <a:t>степень проработанности механизмов формирования ИКТ-компетенций </a:t>
          </a:r>
          <a:endParaRPr lang="ru-RU" sz="1800" b="1" kern="1200" dirty="0">
            <a:solidFill>
              <a:srgbClr val="002060"/>
            </a:solidFill>
            <a:latin typeface="Georgia" pitchFamily="18" charset="0"/>
          </a:endParaRPr>
        </a:p>
      </dsp:txBody>
      <dsp:txXfrm rot="-5400000">
        <a:off x="4997368" y="677323"/>
        <a:ext cx="2221945" cy="134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35B116-484C-4E05-974A-C6F6684F2D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223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A404DB-17C6-4D54-8EE5-283A21763A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576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404DB-17C6-4D54-8EE5-283A21763A2F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0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8" name="Picture 1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CA60-CE4C-4D0D-8E30-7C4A3BAFDD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1414914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214A-5E60-4256-93DB-7026F238A3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970773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6ADD-3914-4B0D-B37B-C168FD82C17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4159398"/>
      </p:ext>
    </p:extLst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85C2-ED26-463C-9253-5E36058E4A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0577394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09E4-E50D-4C74-9F15-95BF2ECC130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643452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410B-4ACB-4564-AB98-09D943211D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4436062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3EB5-7C56-4AB6-85FB-C73D46E8B1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547937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297B-E533-457B-8154-C9C062E789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7756784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A632-112A-4359-A439-2B7B2899EC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9963534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7558-B8A0-43B0-9038-A769169E03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8866028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3940-0139-4972-8D7E-F7EFCFDDD8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3725089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9392-B22F-4F60-AB63-E8F4516A794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8422945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F6F123-A8AA-43E3-AC66-D863E1247B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med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slide" Target="slide3.xml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slide" Target="slide10.xml"/><Relationship Id="rId2" Type="http://schemas.openxmlformats.org/officeDocument/2006/relationships/image" Target="../media/image16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272338" y="320675"/>
            <a:ext cx="1871662" cy="323850"/>
          </a:xfrm>
          <a:solidFill>
            <a:srgbClr val="B69A88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1200" smtClean="0"/>
              <a:t>http://rostov-pc.edu.yar.ru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gray">
          <a:xfrm>
            <a:off x="7234238" y="382588"/>
            <a:ext cx="69850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565275" y="4719638"/>
            <a:ext cx="74898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cap="all" dirty="0">
                <a:solidFill>
                  <a:srgbClr val="003300"/>
                </a:solidFill>
                <a:latin typeface="Georgia" pitchFamily="18" charset="0"/>
              </a:rPr>
              <a:t>Модель формирования </a:t>
            </a:r>
          </a:p>
          <a:p>
            <a:pPr eaLnBrk="1" hangingPunct="1">
              <a:defRPr/>
            </a:pPr>
            <a:r>
              <a:rPr lang="ru-RU" b="1" cap="all" dirty="0">
                <a:solidFill>
                  <a:srgbClr val="003300"/>
                </a:solidFill>
                <a:latin typeface="Georgia" pitchFamily="18" charset="0"/>
              </a:rPr>
              <a:t>ИКТ-компетенций выпускников учреждений профессионального образования </a:t>
            </a:r>
          </a:p>
          <a:p>
            <a:pPr eaLnBrk="1" hangingPunct="1">
              <a:defRPr/>
            </a:pPr>
            <a:r>
              <a:rPr lang="ru-RU" b="1" cap="all" dirty="0">
                <a:solidFill>
                  <a:srgbClr val="003300"/>
                </a:solidFill>
                <a:latin typeface="Georgia" pitchFamily="18" charset="0"/>
              </a:rPr>
              <a:t>в соответствии с профессиональным </a:t>
            </a:r>
            <a:br>
              <a:rPr lang="ru-RU" b="1" cap="all" dirty="0">
                <a:solidFill>
                  <a:srgbClr val="003300"/>
                </a:solidFill>
                <a:latin typeface="Georgia" pitchFamily="18" charset="0"/>
              </a:rPr>
            </a:br>
            <a:r>
              <a:rPr lang="ru-RU" b="1" cap="all" dirty="0">
                <a:solidFill>
                  <a:srgbClr val="003300"/>
                </a:solidFill>
                <a:latin typeface="Georgia" pitchFamily="18" charset="0"/>
              </a:rPr>
              <a:t>стандартом педагога</a:t>
            </a:r>
          </a:p>
        </p:txBody>
      </p:sp>
      <p:pic>
        <p:nvPicPr>
          <p:cNvPr id="16389" name="Picture 6" descr="http://rostov-pc.edu.yar.ru/images/rpk_w273_h1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788"/>
            <a:ext cx="197961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Группа 3"/>
          <p:cNvGrpSpPr>
            <a:grpSpLocks/>
          </p:cNvGrpSpPr>
          <p:nvPr/>
        </p:nvGrpSpPr>
        <p:grpSpPr bwMode="auto">
          <a:xfrm>
            <a:off x="0" y="0"/>
            <a:ext cx="7191375" cy="4724400"/>
            <a:chOff x="0" y="0"/>
            <a:chExt cx="7191521" cy="47251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7164533" cy="4725144"/>
            </a:xfrm>
            <a:prstGeom prst="rect">
              <a:avLst/>
            </a:prstGeom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6394" name="Picture 45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325727"/>
              <a:ext cx="2475505" cy="339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88938"/>
            <a:ext cx="7092950" cy="936625"/>
          </a:xfrm>
        </p:spPr>
        <p:txBody>
          <a:bodyPr/>
          <a:lstStyle/>
          <a:p>
            <a:pPr algn="ctr" eaLnBrk="1" hangingPunct="1"/>
            <a:r>
              <a:rPr lang="ru-RU" altLang="ru-RU" sz="1800" smtClean="0">
                <a:solidFill>
                  <a:srgbClr val="003300"/>
                </a:solidFill>
              </a:rPr>
              <a:t>Государственное образовательное учреждение </a:t>
            </a:r>
            <a:br>
              <a:rPr lang="ru-RU" altLang="ru-RU" sz="1800" smtClean="0">
                <a:solidFill>
                  <a:srgbClr val="003300"/>
                </a:solidFill>
              </a:rPr>
            </a:br>
            <a:r>
              <a:rPr lang="ru-RU" altLang="ru-RU" sz="1800" smtClean="0">
                <a:solidFill>
                  <a:srgbClr val="003300"/>
                </a:solidFill>
              </a:rPr>
              <a:t>среднего профессионального образования </a:t>
            </a:r>
            <a:br>
              <a:rPr lang="ru-RU" altLang="ru-RU" sz="1800" smtClean="0">
                <a:solidFill>
                  <a:srgbClr val="003300"/>
                </a:solidFill>
              </a:rPr>
            </a:br>
            <a:r>
              <a:rPr lang="ru-RU" altLang="ru-RU" sz="1800" smtClean="0">
                <a:solidFill>
                  <a:srgbClr val="003300"/>
                </a:solidFill>
              </a:rPr>
              <a:t>Ярославской области</a:t>
            </a:r>
            <a:br>
              <a:rPr lang="ru-RU" altLang="ru-RU" sz="1800" smtClean="0">
                <a:solidFill>
                  <a:srgbClr val="003300"/>
                </a:solidFill>
              </a:rPr>
            </a:br>
            <a:r>
              <a:rPr lang="ru-RU" altLang="ru-RU" sz="1800" smtClean="0">
                <a:solidFill>
                  <a:srgbClr val="003300"/>
                </a:solidFill>
              </a:rPr>
              <a:t> Ростовский педагогический колледж</a:t>
            </a:r>
            <a:endParaRPr lang="en-US" altLang="ru-RU" sz="1800" smtClean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2276475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 autoUpdateAnimBg="0"/>
      <p:bldP spid="2" grpId="0"/>
      <p:bldP spid="47107" grpId="0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/>
          <a:stretch/>
        </p:blipFill>
        <p:spPr>
          <a:xfrm>
            <a:off x="35496" y="4768453"/>
            <a:ext cx="3269023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458" y="948975"/>
            <a:ext cx="8946030" cy="1269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Разработка модели формирования </a:t>
            </a:r>
            <a:endParaRPr lang="ru-RU" sz="1800" b="1" dirty="0">
              <a:solidFill>
                <a:srgbClr val="003300"/>
              </a:solidFill>
              <a:latin typeface="Georgia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ИКТ-компетенций </a:t>
            </a: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выпускников </a:t>
            </a: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учреждений </a:t>
            </a: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профессионального образования</a:t>
            </a:r>
          </a:p>
          <a:p>
            <a:pPr>
              <a:defRPr/>
            </a:pPr>
            <a:r>
              <a:rPr lang="ru-RU" sz="1800" b="1" dirty="0">
                <a:solidFill>
                  <a:srgbClr val="003300"/>
                </a:solidFill>
                <a:latin typeface="Georgia" pitchFamily="18" charset="0"/>
                <a:ea typeface="+mn-ea"/>
                <a:cs typeface="+mn-cs"/>
              </a:rPr>
              <a:t> в соответствии с Профессиональным стандартом педагога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6127" y="7966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400" b="1" dirty="0">
                <a:latin typeface="Georgia" panose="02040502050405020303" pitchFamily="18" charset="0"/>
                <a:ea typeface="+mj-ea"/>
                <a:cs typeface="+mj-cs"/>
              </a:rPr>
              <a:t>Проектный семинар</a:t>
            </a:r>
            <a:r>
              <a:rPr lang="en-US" sz="4400" b="1" dirty="0"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ru-RU" sz="4400" b="1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4601" y="684874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06 октября 2014 г.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59" y="2323622"/>
            <a:ext cx="3629063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350790"/>
            <a:ext cx="3629063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57723"/>
            <a:ext cx="3629063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800859"/>
            <a:ext cx="3629063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5"/>
          <a:stretch/>
        </p:blipFill>
        <p:spPr>
          <a:xfrm>
            <a:off x="6444208" y="4472851"/>
            <a:ext cx="2520280" cy="20292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/>
          <a:stretch/>
        </p:blipFill>
        <p:spPr>
          <a:xfrm>
            <a:off x="2708071" y="2772307"/>
            <a:ext cx="3264085" cy="2044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937338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37"/>
            <a:ext cx="9144000" cy="64191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895833" y="-99392"/>
            <a:ext cx="6984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+mj-ea"/>
                <a:cs typeface="+mj-cs"/>
              </a:rPr>
              <a:t>Разработка элементов модели </a:t>
            </a:r>
          </a:p>
        </p:txBody>
      </p:sp>
    </p:spTree>
    <p:extLst>
      <p:ext uri="{BB962C8B-B14F-4D97-AF65-F5344CB8AC3E}">
        <p14:creationId xmlns:p14="http://schemas.microsoft.com/office/powerpoint/2010/main" val="38647518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963"/>
            <a:ext cx="9144000" cy="792162"/>
          </a:xfrm>
        </p:spPr>
        <p:txBody>
          <a:bodyPr/>
          <a:lstStyle/>
          <a:p>
            <a:pPr eaLnBrk="1" hangingPunct="1"/>
            <a:r>
              <a:rPr lang="ru-RU" altLang="ru-RU" sz="3200" kern="1200" dirty="0">
                <a:latin typeface="Georgia" panose="02040502050405020303" pitchFamily="18" charset="0"/>
              </a:rPr>
              <a:t>Реализация модели позволит</a:t>
            </a:r>
            <a:endParaRPr lang="en-US" altLang="ru-RU" sz="3200" kern="1200" dirty="0">
              <a:latin typeface="Georgia" panose="02040502050405020303" pitchFamily="18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-1189050" y="3068651"/>
            <a:ext cx="4537102" cy="18002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179388" y="3487738"/>
            <a:ext cx="18002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устранить</a:t>
            </a:r>
            <a:r>
              <a:rPr lang="ru-RU" altLang="ru-RU" sz="1200">
                <a:latin typeface="Georgia" panose="02040502050405020303" pitchFamily="18" charset="0"/>
              </a:rPr>
              <a:t> рассогласования между требованиями работодателя к выпускникам учреждений профессионального образования в части ИКТ-компетенций и актуальным уровнем сформированности данных компетенций в условиях профессионального образования</a:t>
            </a:r>
            <a:endParaRPr lang="en-US" altLang="ru-RU" sz="1200">
              <a:latin typeface="Georgia" panose="02040502050405020303" pitchFamily="18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 rot="5400000">
            <a:off x="1042975" y="3068651"/>
            <a:ext cx="4537102" cy="18002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gray">
          <a:xfrm>
            <a:off x="2482850" y="3487738"/>
            <a:ext cx="1657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повысить</a:t>
            </a:r>
            <a:r>
              <a:rPr lang="ru-RU" altLang="ru-RU" sz="1200">
                <a:latin typeface="Georgia" panose="02040502050405020303" pitchFamily="18" charset="0"/>
              </a:rPr>
              <a:t> эффективность организации образовательного процесса и качество подготовки будущих специалистов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gray">
          <a:xfrm rot="5400000">
            <a:off x="3348025" y="3068650"/>
            <a:ext cx="4537101" cy="18002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gray">
          <a:xfrm>
            <a:off x="4643438" y="3487738"/>
            <a:ext cx="194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повысить </a:t>
            </a:r>
            <a:r>
              <a:rPr lang="ru-RU" altLang="ru-RU" sz="1200">
                <a:latin typeface="Georgia" panose="02040502050405020303" pitchFamily="18" charset="0"/>
              </a:rPr>
              <a:t>конкурентоспособность выпускников учреждений профессионального образования</a:t>
            </a:r>
          </a:p>
        </p:txBody>
      </p:sp>
      <p:pic>
        <p:nvPicPr>
          <p:cNvPr id="24591" name="Picture 15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209925"/>
            <a:ext cx="4127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09925"/>
            <a:ext cx="4127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16275"/>
            <a:ext cx="4127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AutoShape 28"/>
          <p:cNvSpPr>
            <a:spLocks noChangeArrowheads="1"/>
          </p:cNvSpPr>
          <p:nvPr/>
        </p:nvSpPr>
        <p:spPr bwMode="gray">
          <a:xfrm rot="5400000">
            <a:off x="5591275" y="3128862"/>
            <a:ext cx="4505124" cy="1647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 b="1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gray">
          <a:xfrm>
            <a:off x="6999288" y="3487738"/>
            <a:ext cx="1749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Georgia" panose="02040502050405020303" pitchFamily="18" charset="0"/>
              </a:rPr>
              <a:t>оптимизировать </a:t>
            </a:r>
            <a:r>
              <a:rPr lang="ru-RU" altLang="ru-RU" sz="1200">
                <a:latin typeface="Georgia" panose="02040502050405020303" pitchFamily="18" charset="0"/>
              </a:rPr>
              <a:t>деятельность учреждений профессионального образования по созданию образовательной среды, необходимой для формирования ИКТ-компетенций  и соответствующей перспективным общественным потребностям</a:t>
            </a:r>
          </a:p>
        </p:txBody>
      </p:sp>
      <p:pic>
        <p:nvPicPr>
          <p:cNvPr id="24606" name="Picture 30" descr="O_chevron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3209925"/>
            <a:ext cx="4127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858" r="3051" b="2690"/>
          <a:stretch/>
        </p:blipFill>
        <p:spPr>
          <a:xfrm>
            <a:off x="2493413" y="1961586"/>
            <a:ext cx="1669062" cy="12540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61" y="1888594"/>
            <a:ext cx="1544352" cy="1321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02" y="1888594"/>
            <a:ext cx="1727745" cy="13270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7265" r="6262" b="15715"/>
          <a:stretch/>
        </p:blipFill>
        <p:spPr>
          <a:xfrm>
            <a:off x="251520" y="1961586"/>
            <a:ext cx="1656183" cy="12249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24582" grpId="0"/>
      <p:bldP spid="24584" grpId="0"/>
      <p:bldP spid="24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Команда РИП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://rostov-pc.edu.yar.ru/images/administratsiya_foto/2_w118_h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05" y="1040536"/>
            <a:ext cx="1416948" cy="18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3" y="2970669"/>
            <a:ext cx="18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Директор</a:t>
            </a:r>
            <a:endParaRPr lang="ru-RU" sz="1400" dirty="0"/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РОМАШЁВА</a:t>
            </a:r>
            <a:endParaRPr lang="en-US" sz="1400" i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 Татьяна</a:t>
            </a:r>
            <a:endParaRPr lang="en-US" sz="1400" i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 </a:t>
            </a:r>
            <a:r>
              <a:rPr lang="ru-RU" sz="1400" i="1" dirty="0">
                <a:latin typeface="georgia" panose="02040502050405020303" pitchFamily="18" charset="0"/>
              </a:rPr>
              <a:t>Викторовна</a:t>
            </a:r>
            <a:endParaRPr lang="ru-RU" sz="1400" dirty="0"/>
          </a:p>
        </p:txBody>
      </p:sp>
      <p:pic>
        <p:nvPicPr>
          <p:cNvPr id="1028" name="Picture 4" descr="http://rostov-pc.edu.yar.ru/images/images/romasheva_v_w121_h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33" y="1307470"/>
            <a:ext cx="1452972" cy="18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stov-pc.edu.yar.ru/images/administratsiya_foto/kartsevacc_w116_h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2489"/>
            <a:ext cx="1392932" cy="1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ostov-pc.edu.yar.ru/images/administratsiya_foto/bezimyanniy_w113_h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97" y="3924776"/>
            <a:ext cx="1356908" cy="1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ostov-pc.edu.yar.ru/images/administratsiya_foto/sogomonyan_w116_h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4777"/>
            <a:ext cx="1392932" cy="1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5657671"/>
            <a:ext cx="35619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Заведующая отделом </a:t>
            </a:r>
            <a:r>
              <a:rPr lang="ru-RU" sz="1400" b="1" dirty="0" smtClean="0">
                <a:latin typeface="georgia" panose="02040502050405020303" pitchFamily="18" charset="0"/>
              </a:rPr>
              <a:t>ИОТ</a:t>
            </a:r>
            <a:endParaRPr lang="ru-RU" sz="1400" dirty="0"/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СОГОМОНЯН</a:t>
            </a:r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 Инна</a:t>
            </a:r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 </a:t>
            </a:r>
            <a:r>
              <a:rPr lang="ru-RU" sz="1400" i="1" dirty="0">
                <a:latin typeface="georgia" panose="02040502050405020303" pitchFamily="18" charset="0"/>
              </a:rPr>
              <a:t>Эдуардовна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688449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Заведующая </a:t>
            </a:r>
            <a:r>
              <a:rPr lang="ru-RU" sz="1400" b="1" dirty="0" smtClean="0">
                <a:latin typeface="georgia" panose="02040502050405020303" pitchFamily="18" charset="0"/>
              </a:rPr>
              <a:t>педагогической</a:t>
            </a:r>
          </a:p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sz="1400" b="1" dirty="0">
                <a:latin typeface="georgia" panose="02040502050405020303" pitchFamily="18" charset="0"/>
              </a:rPr>
              <a:t>практикой</a:t>
            </a:r>
            <a:endParaRPr lang="ru-RU" sz="1400" dirty="0"/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ВЛАСОВА Светлана</a:t>
            </a:r>
          </a:p>
          <a:p>
            <a:pPr algn="ctr"/>
            <a:r>
              <a:rPr lang="ru-RU" sz="1400" i="1" dirty="0" smtClean="0">
                <a:latin typeface="georgia" panose="02040502050405020303" pitchFamily="18" charset="0"/>
              </a:rPr>
              <a:t> </a:t>
            </a:r>
            <a:r>
              <a:rPr lang="ru-RU" sz="1400" i="1" dirty="0">
                <a:latin typeface="georgia" panose="02040502050405020303" pitchFamily="18" charset="0"/>
              </a:rPr>
              <a:t>Александровна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3080" y="31861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Заместитель директора 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по </a:t>
            </a:r>
            <a:r>
              <a:rPr lang="ru-RU" sz="1400" b="1" dirty="0">
                <a:latin typeface="georgia" panose="02040502050405020303" pitchFamily="18" charset="0"/>
              </a:rPr>
              <a:t>методической работе</a:t>
            </a:r>
            <a:endParaRPr lang="ru-RU" sz="1400" dirty="0"/>
          </a:p>
          <a:p>
            <a:pPr algn="ctr"/>
            <a:r>
              <a:rPr lang="ru-RU" sz="1400" i="1" dirty="0">
                <a:latin typeface="georgia" panose="02040502050405020303" pitchFamily="18" charset="0"/>
              </a:rPr>
              <a:t>КАРЦЕВА Светлана Сергеевна</a:t>
            </a:r>
            <a:endParaRPr lang="ru-RU" sz="1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86113"/>
            <a:ext cx="3707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</a:rPr>
              <a:t>Заместитель директора 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по </a:t>
            </a:r>
            <a:r>
              <a:rPr lang="ru-RU" sz="1400" b="1" dirty="0">
                <a:latin typeface="georgia" panose="02040502050405020303" pitchFamily="18" charset="0"/>
              </a:rPr>
              <a:t>учебной работе</a:t>
            </a:r>
            <a:endParaRPr lang="ru-RU" sz="1400" dirty="0"/>
          </a:p>
          <a:p>
            <a:pPr algn="ctr"/>
            <a:r>
              <a:rPr lang="ru-RU" sz="1400" i="1" dirty="0">
                <a:latin typeface="georgia" panose="02040502050405020303" pitchFamily="18" charset="0"/>
              </a:rPr>
              <a:t>РОМАШЕВА Валентина Владимировна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220532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Цель: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00124"/>
            <a:ext cx="6552728" cy="350899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разработать </a:t>
            </a:r>
            <a:r>
              <a:rPr lang="ru-RU" dirty="0">
                <a:latin typeface="Georgia" panose="02040502050405020303" pitchFamily="18" charset="0"/>
              </a:rPr>
              <a:t>и апробировать модель формирования ИКТ-компетенций  выпускников учреждений профессионального образования в соответствии с профессиональным стандартом </a:t>
            </a:r>
            <a:r>
              <a:rPr lang="ru-RU" dirty="0" smtClean="0">
                <a:latin typeface="Georgia" panose="02040502050405020303" pitchFamily="18" charset="0"/>
              </a:rPr>
              <a:t>«Педагог»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24587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94250"/>
              </p:ext>
            </p:extLst>
          </p:nvPr>
        </p:nvGraphicFramePr>
        <p:xfrm>
          <a:off x="251520" y="836712"/>
          <a:ext cx="871296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081" y="2708920"/>
            <a:ext cx="2287484" cy="2232248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 eaLnBrk="1" hangingPunct="1"/>
            <a:r>
              <a:rPr lang="ru-RU" sz="1800" b="0" kern="1200" spc="-100" dirty="0">
                <a:latin typeface="Georgia" panose="02040502050405020303" pitchFamily="18" charset="0"/>
              </a:rPr>
              <a:t>Исследование степени </a:t>
            </a:r>
            <a:r>
              <a:rPr lang="ru-RU" sz="1800" b="0" kern="1200" spc="-100" dirty="0" err="1">
                <a:latin typeface="Georgia" panose="02040502050405020303" pitchFamily="18" charset="0"/>
              </a:rPr>
              <a:t>сформированности</a:t>
            </a:r>
            <a:r>
              <a:rPr lang="ru-RU" sz="1800" b="0" kern="1200" spc="-100" dirty="0">
                <a:latin typeface="Georgia" panose="02040502050405020303" pitchFamily="18" charset="0"/>
              </a:rPr>
              <a:t> ИКТ-компетенций у студентов-выпускников педагогических специальностей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8511" y="6021288"/>
            <a:ext cx="280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Практические занятия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630" y="260648"/>
            <a:ext cx="8792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  <a:ea typeface="+mj-ea"/>
                <a:cs typeface="+mj-cs"/>
              </a:rPr>
              <a:t>ИКТ-компетенции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4187884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Georgia" panose="02040502050405020303" pitchFamily="18" charset="0"/>
              </a:rPr>
              <a:t>Противоречия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600" y="1052736"/>
          <a:ext cx="7200800" cy="270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971600" y="3901989"/>
          <a:ext cx="7200800" cy="270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2996952"/>
            <a:ext cx="1368152" cy="166199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028325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9"/>
          <p:cNvGrpSpPr>
            <a:grpSpLocks/>
          </p:cNvGrpSpPr>
          <p:nvPr/>
        </p:nvGrpSpPr>
        <p:grpSpPr bwMode="auto">
          <a:xfrm>
            <a:off x="-395288" y="1525588"/>
            <a:ext cx="8239126" cy="5778500"/>
            <a:chOff x="-394597" y="1526060"/>
            <a:chExt cx="8239083" cy="5778287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719137"/>
          </a:xfrm>
        </p:spPr>
        <p:txBody>
          <a:bodyPr/>
          <a:lstStyle/>
          <a:p>
            <a:r>
              <a:rPr lang="ru-RU" altLang="ru-RU" dirty="0">
                <a:latin typeface="Georgia" panose="02040502050405020303" pitchFamily="18" charset="0"/>
              </a:rPr>
              <a:t>Этапы реализации</a:t>
            </a:r>
            <a:endParaRPr lang="en-US" altLang="ru-RU" dirty="0">
              <a:latin typeface="Georgia" panose="02040502050405020303" pitchFamily="18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>
            <a:off x="1003300" y="2036763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619125" y="1689100"/>
            <a:ext cx="2427288" cy="4703763"/>
            <a:chOff x="619470" y="1688485"/>
            <a:chExt cx="2427388" cy="4704603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gray">
            <a:xfrm>
              <a:off x="970135" y="1688485"/>
              <a:ext cx="2076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Подготовительный</a:t>
              </a:r>
              <a:endParaRPr lang="en-US" altLang="ru-RU" sz="1400" b="1"/>
            </a:p>
          </p:txBody>
        </p:sp>
        <p:sp>
          <p:nvSpPr>
            <p:cNvPr id="7204" name="Text Box 14"/>
            <p:cNvSpPr txBox="1">
              <a:spLocks noChangeArrowheads="1"/>
            </p:cNvSpPr>
            <p:nvPr/>
          </p:nvSpPr>
          <p:spPr bwMode="gray">
            <a:xfrm>
              <a:off x="619470" y="2745936"/>
              <a:ext cx="2309812" cy="3647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400" dirty="0" smtClean="0">
                  <a:latin typeface="Georgia" pitchFamily="18" charset="0"/>
                </a:rPr>
                <a:t> </a:t>
              </a:r>
              <a:r>
                <a:rPr lang="ru-RU" sz="1400" dirty="0" smtClean="0">
                  <a:latin typeface="Georgia" pitchFamily="18" charset="0"/>
                </a:rPr>
                <a:t>1.Создание программы  работы в рамках проекта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400" dirty="0" smtClean="0">
                  <a:latin typeface="Georgia" pitchFamily="18" charset="0"/>
                </a:rPr>
                <a:t>2. Разработка инструментария для проведения исследования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400" dirty="0" smtClean="0">
                  <a:latin typeface="Georgia" pitchFamily="18" charset="0"/>
                </a:rPr>
                <a:t>3.    Проведение исследования в учреждениях профессионального образования педагогической направленности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ru-RU" sz="1400" dirty="0" smtClean="0">
                  <a:latin typeface="Georgia" pitchFamily="18" charset="0"/>
                </a:rPr>
                <a:t>4. Обработка и анализ результатов</a:t>
              </a:r>
            </a:p>
          </p:txBody>
        </p:sp>
        <p:cxnSp>
          <p:nvCxnSpPr>
            <p:cNvPr id="19470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995488"/>
            <a:ext cx="48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68825"/>
            <a:ext cx="15732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38"/>
          <p:cNvGrpSpPr>
            <a:grpSpLocks/>
          </p:cNvGrpSpPr>
          <p:nvPr/>
        </p:nvGrpSpPr>
        <p:grpSpPr bwMode="auto">
          <a:xfrm>
            <a:off x="-395288" y="1525588"/>
            <a:ext cx="8239126" cy="5778500"/>
            <a:chOff x="-394597" y="1526060"/>
            <a:chExt cx="8239083" cy="577828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719137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Georgia" panose="02040502050405020303" pitchFamily="18" charset="0"/>
              </a:rPr>
              <a:t>Этапы реализации</a:t>
            </a:r>
            <a:endParaRPr lang="en-US" altLang="ru-RU" dirty="0">
              <a:latin typeface="Georgia" panose="02040502050405020303" pitchFamily="18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>
            <a:off x="1003300" y="2036763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0487" name="Группа 36"/>
          <p:cNvGrpSpPr>
            <a:grpSpLocks/>
          </p:cNvGrpSpPr>
          <p:nvPr/>
        </p:nvGrpSpPr>
        <p:grpSpPr bwMode="auto">
          <a:xfrm>
            <a:off x="969963" y="1689100"/>
            <a:ext cx="2076450" cy="1057275"/>
            <a:chOff x="970135" y="1688485"/>
            <a:chExt cx="2076723" cy="1057451"/>
          </a:xfrm>
        </p:grpSpPr>
        <p:sp>
          <p:nvSpPr>
            <p:cNvPr id="20498" name="Text Box 9"/>
            <p:cNvSpPr txBox="1">
              <a:spLocks noChangeArrowheads="1"/>
            </p:cNvSpPr>
            <p:nvPr/>
          </p:nvSpPr>
          <p:spPr bwMode="gray">
            <a:xfrm>
              <a:off x="970135" y="1688485"/>
              <a:ext cx="2076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Подготовительный</a:t>
              </a:r>
              <a:endParaRPr lang="en-US" altLang="ru-RU" sz="1400" b="1"/>
            </a:p>
          </p:txBody>
        </p:sp>
        <p:cxnSp>
          <p:nvCxnSpPr>
            <p:cNvPr id="20499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48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995488"/>
            <a:ext cx="48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405063"/>
            <a:ext cx="6540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1547813" y="2036763"/>
            <a:ext cx="3311525" cy="3379787"/>
            <a:chOff x="2135188" y="2245648"/>
            <a:chExt cx="3312121" cy="3576218"/>
          </a:xfrm>
        </p:grpSpPr>
        <p:sp>
          <p:nvSpPr>
            <p:cNvPr id="20493" name="Text Box 11"/>
            <p:cNvSpPr txBox="1">
              <a:spLocks noChangeArrowheads="1"/>
            </p:cNvSpPr>
            <p:nvPr/>
          </p:nvSpPr>
          <p:spPr bwMode="gray">
            <a:xfrm>
              <a:off x="2711252" y="2245648"/>
              <a:ext cx="27360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500" b="1"/>
                <a:t>Разработка модели</a:t>
              </a:r>
              <a:endParaRPr lang="en-US" altLang="ru-RU" sz="1500" b="1"/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gray">
            <a:xfrm>
              <a:off x="2135188" y="3786188"/>
              <a:ext cx="2452687" cy="20356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eaLnBrk="1" hangingPunct="1">
                <a:spcBef>
                  <a:spcPct val="50000"/>
                </a:spcBef>
                <a:defRPr sz="1400">
                  <a:latin typeface="Georgia" pitchFamily="18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ru-RU" dirty="0" smtClean="0"/>
                <a:t>1. Разработка основных компонентов модели</a:t>
              </a:r>
            </a:p>
            <a:p>
              <a:pPr>
                <a:defRPr/>
              </a:pPr>
              <a:r>
                <a:rPr lang="ru-RU" dirty="0" smtClean="0"/>
                <a:t>2. Разработка  структуры и содержания  рабочего варианта методических рекомендаций  по функционированию модели</a:t>
              </a:r>
              <a:endParaRPr lang="en-US" dirty="0" smtClean="0"/>
            </a:p>
          </p:txBody>
        </p:sp>
        <p:cxnSp>
          <p:nvCxnSpPr>
            <p:cNvPr id="20497" name="AutoShape 21"/>
            <p:cNvCxnSpPr>
              <a:cxnSpLocks noChangeShapeType="1"/>
            </p:cNvCxnSpPr>
            <p:nvPr/>
          </p:nvCxnSpPr>
          <p:spPr bwMode="gray">
            <a:xfrm rot="10800000" flipV="1">
              <a:off x="3634383" y="3340100"/>
              <a:ext cx="512177" cy="446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491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68825"/>
            <a:ext cx="15732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568825"/>
            <a:ext cx="15605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29"/>
          <p:cNvGrpSpPr>
            <a:grpSpLocks/>
          </p:cNvGrpSpPr>
          <p:nvPr/>
        </p:nvGrpSpPr>
        <p:grpSpPr bwMode="auto">
          <a:xfrm>
            <a:off x="-395288" y="1525588"/>
            <a:ext cx="8239126" cy="5778500"/>
            <a:chOff x="-394597" y="1526060"/>
            <a:chExt cx="8239083" cy="577828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719137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Georgia" panose="02040502050405020303" pitchFamily="18" charset="0"/>
              </a:rPr>
              <a:t>Этапы реализации</a:t>
            </a:r>
            <a:endParaRPr lang="en-US" altLang="ru-RU" dirty="0">
              <a:latin typeface="Georgia" panose="02040502050405020303" pitchFamily="18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>
            <a:off x="1003300" y="2036763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1511" name="Группа 36"/>
          <p:cNvGrpSpPr>
            <a:grpSpLocks/>
          </p:cNvGrpSpPr>
          <p:nvPr/>
        </p:nvGrpSpPr>
        <p:grpSpPr bwMode="auto">
          <a:xfrm>
            <a:off x="969963" y="1689100"/>
            <a:ext cx="2076450" cy="1057275"/>
            <a:chOff x="970135" y="1688485"/>
            <a:chExt cx="2076723" cy="1057451"/>
          </a:xfrm>
        </p:grpSpPr>
        <p:sp>
          <p:nvSpPr>
            <p:cNvPr id="21527" name="Text Box 9"/>
            <p:cNvSpPr txBox="1">
              <a:spLocks noChangeArrowheads="1"/>
            </p:cNvSpPr>
            <p:nvPr/>
          </p:nvSpPr>
          <p:spPr bwMode="gray">
            <a:xfrm>
              <a:off x="970135" y="1688485"/>
              <a:ext cx="2076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Подготовительный</a:t>
              </a:r>
              <a:endParaRPr lang="en-US" altLang="ru-RU" sz="1400" b="1"/>
            </a:p>
          </p:txBody>
        </p:sp>
        <p:cxnSp>
          <p:nvCxnSpPr>
            <p:cNvPr id="21528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512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995488"/>
            <a:ext cx="48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405063"/>
            <a:ext cx="6540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801938"/>
            <a:ext cx="9064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Группа 38"/>
          <p:cNvGrpSpPr>
            <a:grpSpLocks/>
          </p:cNvGrpSpPr>
          <p:nvPr/>
        </p:nvGrpSpPr>
        <p:grpSpPr bwMode="auto">
          <a:xfrm>
            <a:off x="2124075" y="2036763"/>
            <a:ext cx="2735263" cy="1455737"/>
            <a:chOff x="2711252" y="2245648"/>
            <a:chExt cx="2736057" cy="1540539"/>
          </a:xfrm>
        </p:grpSpPr>
        <p:sp>
          <p:nvSpPr>
            <p:cNvPr id="21525" name="Text Box 11"/>
            <p:cNvSpPr txBox="1">
              <a:spLocks noChangeArrowheads="1"/>
            </p:cNvSpPr>
            <p:nvPr/>
          </p:nvSpPr>
          <p:spPr bwMode="gray">
            <a:xfrm>
              <a:off x="2711252" y="2245648"/>
              <a:ext cx="27360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500" b="1"/>
                <a:t>Разработка модели</a:t>
              </a:r>
              <a:endParaRPr lang="en-US" altLang="ru-RU" sz="1500" b="1"/>
            </a:p>
          </p:txBody>
        </p:sp>
        <p:cxnSp>
          <p:nvCxnSpPr>
            <p:cNvPr id="21526" name="AutoShape 21"/>
            <p:cNvCxnSpPr>
              <a:cxnSpLocks noChangeShapeType="1"/>
            </p:cNvCxnSpPr>
            <p:nvPr/>
          </p:nvCxnSpPr>
          <p:spPr bwMode="gray">
            <a:xfrm rot="10800000" flipV="1">
              <a:off x="3634383" y="3340100"/>
              <a:ext cx="512177" cy="446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119063" y="2439988"/>
            <a:ext cx="6673850" cy="4367212"/>
            <a:chOff x="542870" y="2565990"/>
            <a:chExt cx="6674938" cy="4365165"/>
          </a:xfrm>
        </p:grpSpPr>
        <p:sp>
          <p:nvSpPr>
            <p:cNvPr id="21520" name="Text Box 12"/>
            <p:cNvSpPr txBox="1">
              <a:spLocks noChangeArrowheads="1"/>
            </p:cNvSpPr>
            <p:nvPr/>
          </p:nvSpPr>
          <p:spPr bwMode="gray">
            <a:xfrm>
              <a:off x="4062753" y="2565990"/>
              <a:ext cx="31550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/>
                <a:t>Реализация модели</a:t>
              </a:r>
              <a:endParaRPr lang="en-US" altLang="ru-RU" sz="1600" b="1"/>
            </a:p>
          </p:txBody>
        </p:sp>
        <p:sp>
          <p:nvSpPr>
            <p:cNvPr id="7180" name="Text Box 17"/>
            <p:cNvSpPr txBox="1">
              <a:spLocks noChangeArrowheads="1"/>
            </p:cNvSpPr>
            <p:nvPr/>
          </p:nvSpPr>
          <p:spPr bwMode="gray">
            <a:xfrm>
              <a:off x="542870" y="3823760"/>
              <a:ext cx="6165249" cy="3107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eaLnBrk="1" hangingPunct="1">
                <a:spcBef>
                  <a:spcPct val="50000"/>
                </a:spcBef>
                <a:defRPr sz="1400">
                  <a:latin typeface="Georgia" pitchFamily="18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dirty="0" smtClean="0"/>
                <a:t> </a:t>
              </a:r>
              <a:r>
                <a:rPr lang="ru-RU" sz="1300" dirty="0" smtClean="0"/>
                <a:t>1.Проектирование педагогического процесса с учетом планируемого образовательного результата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ru-RU" sz="1300" dirty="0" smtClean="0"/>
                <a:t>2. Увеличение объема аудиторной нагрузки и/или изменение содержания учебной дисциплины «Информатика и ИКТ в профессиональной деятельности». Введение в учебный план </a:t>
              </a:r>
              <a:r>
                <a:rPr lang="ru-RU" sz="1300" dirty="0"/>
                <a:t>междисциплинарного курса (МДК) </a:t>
              </a:r>
              <a:r>
                <a:rPr lang="ru-RU" sz="1300" dirty="0" smtClean="0"/>
                <a:t>«Информационно-методическое обеспечение образовательного процесса» за </a:t>
              </a:r>
              <a:r>
                <a:rPr lang="ru-RU" sz="1300" dirty="0"/>
                <a:t>счет часов  вариативной части </a:t>
              </a:r>
              <a:r>
                <a:rPr lang="ru-RU" sz="1300" dirty="0" smtClean="0"/>
                <a:t>ОПОП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ru-RU" sz="1300" dirty="0" smtClean="0"/>
                <a:t>3.Интеграция в учебный процесс  программы дополнительного образования «</a:t>
              </a:r>
              <a:r>
                <a:rPr lang="ru-RU" sz="1200" dirty="0"/>
                <a:t>Оператор электронно-вычислительных и вычислительных машин</a:t>
              </a:r>
              <a:r>
                <a:rPr lang="ru-RU" sz="1300" dirty="0" smtClean="0"/>
                <a:t>» для студентов педагогических специальностей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ru-RU" sz="1300" dirty="0" smtClean="0"/>
                <a:t>4.Повышение профессиональной ИКТ-компетентности педагогов учреждения профессионального образования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ru-RU" sz="1300" dirty="0" smtClean="0"/>
                <a:t>5.Мониторинг   формирования ИКТ-компетенций обучающихся учреждений профессионального образования в соответствии с профессиональным стандартом педагога в процессе реализации модели</a:t>
              </a:r>
            </a:p>
          </p:txBody>
        </p:sp>
        <p:cxnSp>
          <p:nvCxnSpPr>
            <p:cNvPr id="21524" name="AutoShape 22"/>
            <p:cNvCxnSpPr>
              <a:cxnSpLocks noChangeShapeType="1"/>
            </p:cNvCxnSpPr>
            <p:nvPr/>
          </p:nvCxnSpPr>
          <p:spPr bwMode="gray">
            <a:xfrm rot="10800000" flipV="1">
              <a:off x="4204032" y="3875823"/>
              <a:ext cx="1152128" cy="2733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517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68825"/>
            <a:ext cx="15732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568825"/>
            <a:ext cx="15605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52950"/>
            <a:ext cx="15732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8"/>
          <p:cNvGrpSpPr>
            <a:grpSpLocks/>
          </p:cNvGrpSpPr>
          <p:nvPr/>
        </p:nvGrpSpPr>
        <p:grpSpPr bwMode="auto">
          <a:xfrm>
            <a:off x="-395288" y="1525588"/>
            <a:ext cx="8239126" cy="5778500"/>
            <a:chOff x="-394597" y="1526060"/>
            <a:chExt cx="8239083" cy="577828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3" r="4486" b="11978"/>
            <a:stretch/>
          </p:blipFill>
          <p:spPr>
            <a:xfrm>
              <a:off x="4211960" y="4644207"/>
              <a:ext cx="3026222" cy="2464535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95"/>
            <a:stretch/>
          </p:blipFill>
          <p:spPr>
            <a:xfrm>
              <a:off x="226737" y="3887073"/>
              <a:ext cx="1925587" cy="2262593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55504"/>
            <a:stretch/>
          </p:blipFill>
          <p:spPr>
            <a:xfrm>
              <a:off x="3404085" y="3460625"/>
              <a:ext cx="1905000" cy="109171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911" y="2294668"/>
              <a:ext cx="2072091" cy="138415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97" y="1526060"/>
              <a:ext cx="2621972" cy="158996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027" y="4293593"/>
              <a:ext cx="2152650" cy="142875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74" y="4172880"/>
              <a:ext cx="2811712" cy="1954139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b="22773"/>
            <a:stretch/>
          </p:blipFill>
          <p:spPr>
            <a:xfrm>
              <a:off x="1489064" y="3116024"/>
              <a:ext cx="2069975" cy="150030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048" y="4797152"/>
              <a:ext cx="3342927" cy="2507195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719137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Georgia" panose="02040502050405020303" pitchFamily="18" charset="0"/>
              </a:rPr>
              <a:t>Этапы реализации</a:t>
            </a:r>
            <a:endParaRPr lang="en-US" altLang="ru-RU" dirty="0">
              <a:latin typeface="Georgia" panose="02040502050405020303" pitchFamily="18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>
            <a:off x="1003300" y="2036763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>
            <a:noFill/>
            <a:prstDash val="solid"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2535" name="Группа 36"/>
          <p:cNvGrpSpPr>
            <a:grpSpLocks/>
          </p:cNvGrpSpPr>
          <p:nvPr/>
        </p:nvGrpSpPr>
        <p:grpSpPr bwMode="auto">
          <a:xfrm>
            <a:off x="969963" y="1689100"/>
            <a:ext cx="2076450" cy="1057275"/>
            <a:chOff x="970135" y="1688485"/>
            <a:chExt cx="2076723" cy="1057451"/>
          </a:xfrm>
        </p:grpSpPr>
        <p:sp>
          <p:nvSpPr>
            <p:cNvPr id="22556" name="Text Box 9"/>
            <p:cNvSpPr txBox="1">
              <a:spLocks noChangeArrowheads="1"/>
            </p:cNvSpPr>
            <p:nvPr/>
          </p:nvSpPr>
          <p:spPr bwMode="gray">
            <a:xfrm>
              <a:off x="970135" y="1688485"/>
              <a:ext cx="2076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Подготовительный</a:t>
              </a:r>
              <a:endParaRPr lang="en-US" altLang="ru-RU" sz="1400" b="1"/>
            </a:p>
          </p:txBody>
        </p:sp>
        <p:cxnSp>
          <p:nvCxnSpPr>
            <p:cNvPr id="22557" name="AutoShape 19"/>
            <p:cNvCxnSpPr>
              <a:cxnSpLocks noChangeShapeType="1"/>
            </p:cNvCxnSpPr>
            <p:nvPr/>
          </p:nvCxnSpPr>
          <p:spPr bwMode="gray">
            <a:xfrm rot="10800000" flipV="1">
              <a:off x="1774376" y="2542736"/>
              <a:ext cx="392906" cy="203200"/>
            </a:xfrm>
            <a:prstGeom prst="bentConnector2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536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995488"/>
            <a:ext cx="488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405063"/>
            <a:ext cx="6540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801938"/>
            <a:ext cx="9064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065463"/>
            <a:ext cx="1295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0" name="Группа 38"/>
          <p:cNvGrpSpPr>
            <a:grpSpLocks/>
          </p:cNvGrpSpPr>
          <p:nvPr/>
        </p:nvGrpSpPr>
        <p:grpSpPr bwMode="auto">
          <a:xfrm>
            <a:off x="2124075" y="2036763"/>
            <a:ext cx="2735263" cy="1244600"/>
            <a:chOff x="2711252" y="2245648"/>
            <a:chExt cx="2736057" cy="1317497"/>
          </a:xfrm>
        </p:grpSpPr>
        <p:sp>
          <p:nvSpPr>
            <p:cNvPr id="22554" name="Text Box 11"/>
            <p:cNvSpPr txBox="1">
              <a:spLocks noChangeArrowheads="1"/>
            </p:cNvSpPr>
            <p:nvPr/>
          </p:nvSpPr>
          <p:spPr bwMode="gray">
            <a:xfrm>
              <a:off x="2711252" y="2245648"/>
              <a:ext cx="27360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500" b="1"/>
                <a:t>Разработка модели</a:t>
              </a:r>
              <a:endParaRPr lang="en-US" altLang="ru-RU" sz="1500" b="1"/>
            </a:p>
          </p:txBody>
        </p:sp>
        <p:cxnSp>
          <p:nvCxnSpPr>
            <p:cNvPr id="22555" name="AutoShape 21"/>
            <p:cNvCxnSpPr>
              <a:cxnSpLocks noChangeShapeType="1"/>
            </p:cNvCxnSpPr>
            <p:nvPr/>
          </p:nvCxnSpPr>
          <p:spPr bwMode="gray">
            <a:xfrm rot="10800000" flipV="1">
              <a:off x="3634383" y="3340101"/>
              <a:ext cx="512179" cy="223044"/>
            </a:xfrm>
            <a:prstGeom prst="bentConnector3">
              <a:avLst>
                <a:gd name="adj1" fmla="val 98532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41" name="Группа 39"/>
          <p:cNvGrpSpPr>
            <a:grpSpLocks/>
          </p:cNvGrpSpPr>
          <p:nvPr/>
        </p:nvGrpSpPr>
        <p:grpSpPr bwMode="auto">
          <a:xfrm>
            <a:off x="3638550" y="2439988"/>
            <a:ext cx="3154363" cy="1584325"/>
            <a:chOff x="4062753" y="2565990"/>
            <a:chExt cx="3155055" cy="1583159"/>
          </a:xfrm>
        </p:grpSpPr>
        <p:sp>
          <p:nvSpPr>
            <p:cNvPr id="22552" name="Text Box 12"/>
            <p:cNvSpPr txBox="1">
              <a:spLocks noChangeArrowheads="1"/>
            </p:cNvSpPr>
            <p:nvPr/>
          </p:nvSpPr>
          <p:spPr bwMode="gray">
            <a:xfrm>
              <a:off x="4062753" y="2565990"/>
              <a:ext cx="31550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600" b="1"/>
                <a:t>Реализация модели</a:t>
              </a:r>
              <a:endParaRPr lang="en-US" altLang="ru-RU" sz="1600" b="1"/>
            </a:p>
          </p:txBody>
        </p:sp>
        <p:cxnSp>
          <p:nvCxnSpPr>
            <p:cNvPr id="22553" name="AutoShape 22"/>
            <p:cNvCxnSpPr>
              <a:cxnSpLocks noChangeShapeType="1"/>
            </p:cNvCxnSpPr>
            <p:nvPr/>
          </p:nvCxnSpPr>
          <p:spPr bwMode="gray">
            <a:xfrm rot="10800000" flipV="1">
              <a:off x="4708784" y="3875822"/>
              <a:ext cx="647377" cy="273327"/>
            </a:xfrm>
            <a:prstGeom prst="bentConnector3">
              <a:avLst>
                <a:gd name="adj1" fmla="val 102111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4284663" y="2779713"/>
            <a:ext cx="3965575" cy="3806825"/>
            <a:chOff x="4284662" y="2668176"/>
            <a:chExt cx="3965073" cy="4000102"/>
          </a:xfrm>
        </p:grpSpPr>
        <p:sp>
          <p:nvSpPr>
            <p:cNvPr id="22547" name="Text Box 13"/>
            <p:cNvSpPr txBox="1">
              <a:spLocks noChangeArrowheads="1"/>
            </p:cNvSpPr>
            <p:nvPr/>
          </p:nvSpPr>
          <p:spPr bwMode="gray">
            <a:xfrm>
              <a:off x="5779387" y="2668176"/>
              <a:ext cx="24703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ru-RU" altLang="ru-RU" sz="1700" b="1"/>
                <a:t>Заключительный</a:t>
              </a:r>
              <a:endParaRPr lang="en-US" altLang="ru-RU" sz="1700" b="1"/>
            </a:p>
          </p:txBody>
        </p:sp>
        <p:sp>
          <p:nvSpPr>
            <p:cNvPr id="7198" name="Text Box 18"/>
            <p:cNvSpPr txBox="1">
              <a:spLocks noChangeArrowheads="1"/>
            </p:cNvSpPr>
            <p:nvPr/>
          </p:nvSpPr>
          <p:spPr bwMode="gray">
            <a:xfrm>
              <a:off x="4284662" y="4852396"/>
              <a:ext cx="2452687" cy="18158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eaLnBrk="1" hangingPunct="1">
                <a:spcBef>
                  <a:spcPts val="0"/>
                </a:spcBef>
                <a:defRPr sz="1400">
                  <a:latin typeface="Georgia" pitchFamily="18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dirty="0" smtClean="0"/>
                <a:t> </a:t>
              </a:r>
              <a:r>
                <a:rPr lang="ru-RU" dirty="0" smtClean="0"/>
                <a:t>1.Мониторинг эффективности   реализации модели</a:t>
              </a:r>
            </a:p>
            <a:p>
              <a:pPr>
                <a:defRPr/>
              </a:pPr>
              <a:r>
                <a:rPr lang="ru-RU" dirty="0" smtClean="0"/>
                <a:t>2.Заключительная корректировка и оформление продуктов инновационной деятельности</a:t>
              </a:r>
            </a:p>
          </p:txBody>
        </p:sp>
        <p:cxnSp>
          <p:nvCxnSpPr>
            <p:cNvPr id="22551" name="AutoShape 23"/>
            <p:cNvCxnSpPr>
              <a:cxnSpLocks noChangeShapeType="1"/>
            </p:cNvCxnSpPr>
            <p:nvPr/>
          </p:nvCxnSpPr>
          <p:spPr bwMode="gray">
            <a:xfrm rot="10800000" flipV="1">
              <a:off x="5779388" y="4371971"/>
              <a:ext cx="838919" cy="416353"/>
            </a:xfrm>
            <a:prstGeom prst="bentConnector3">
              <a:avLst>
                <a:gd name="adj1" fmla="val 99736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543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68825"/>
            <a:ext cx="15732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568825"/>
            <a:ext cx="15605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52950"/>
            <a:ext cx="15732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522788"/>
            <a:ext cx="15922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_light">
  <a:themeElements>
    <a:clrScheme name="business_light 3">
      <a:dk1>
        <a:srgbClr val="000000"/>
      </a:dk1>
      <a:lt1>
        <a:srgbClr val="E3D9D3"/>
      </a:lt1>
      <a:dk2>
        <a:srgbClr val="A50021"/>
      </a:dk2>
      <a:lt2>
        <a:srgbClr val="808080"/>
      </a:lt2>
      <a:accent1>
        <a:srgbClr val="5E87CA"/>
      </a:accent1>
      <a:accent2>
        <a:srgbClr val="B75D86"/>
      </a:accent2>
      <a:accent3>
        <a:srgbClr val="EFE9E6"/>
      </a:accent3>
      <a:accent4>
        <a:srgbClr val="000000"/>
      </a:accent4>
      <a:accent5>
        <a:srgbClr val="B6C3E1"/>
      </a:accent5>
      <a:accent6>
        <a:srgbClr val="A65379"/>
      </a:accent6>
      <a:hlink>
        <a:srgbClr val="5DB648"/>
      </a:hlink>
      <a:folHlink>
        <a:srgbClr val="C2A298"/>
      </a:folHlink>
    </a:clrScheme>
    <a:fontScheme name="bus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light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light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light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business_light</Template>
  <TotalTime>1185</TotalTime>
  <Words>379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Georgia</vt:lpstr>
      <vt:lpstr>Georgia</vt:lpstr>
      <vt:lpstr>Times New Roman</vt:lpstr>
      <vt:lpstr>business_light</vt:lpstr>
      <vt:lpstr>Государственное образовательное учреждение  среднего профессионального образования  Ярославской области  Ростовский педагогический колледж</vt:lpstr>
      <vt:lpstr>Команда РИП</vt:lpstr>
      <vt:lpstr>Цель:</vt:lpstr>
      <vt:lpstr>Исследование степени сформированности ИКТ-компетенций у студентов-выпускников педагогических специальностей</vt:lpstr>
      <vt:lpstr>Противоречия</vt:lpstr>
      <vt:lpstr>Этапы реализации</vt:lpstr>
      <vt:lpstr>Этапы реализации</vt:lpstr>
      <vt:lpstr>Этапы реализации</vt:lpstr>
      <vt:lpstr>Этапы реализации</vt:lpstr>
      <vt:lpstr>Презентация PowerPoint</vt:lpstr>
      <vt:lpstr>Презентация PowerPoint</vt:lpstr>
      <vt:lpstr>Реализация модели позволит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Лаборантская</cp:lastModifiedBy>
  <cp:revision>75</cp:revision>
  <dcterms:created xsi:type="dcterms:W3CDTF">2011-05-07T09:19:36Z</dcterms:created>
  <dcterms:modified xsi:type="dcterms:W3CDTF">2015-05-05T13:24:41Z</dcterms:modified>
</cp:coreProperties>
</file>