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D35"/>
    <a:srgbClr val="B9D4ED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3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2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89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1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66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13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8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6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67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33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89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15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66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1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17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84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65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6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8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8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fileadmin/iro/k_fk_bzh/2018/posobie-VICH-2012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hyperlink" Target="http://www.iro.yar.ru/fileadmin/iro/k_fk_bzh/2017/Met-posobie-VICH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kbzh@iro.yar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28587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1957388" y="3141933"/>
            <a:ext cx="88582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spid-yar.ru/images/logo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15" y="1427870"/>
            <a:ext cx="10287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28587"/>
            <a:ext cx="1857081" cy="1857081"/>
          </a:xfr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838" y="1385887"/>
            <a:ext cx="2651124" cy="16859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3399" y="1856417"/>
            <a:ext cx="98964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с 2013 г. </a:t>
            </a:r>
            <a:r>
              <a:rPr lang="ru-RU" b="1" dirty="0" smtClean="0">
                <a:latin typeface="Times New Roman"/>
                <a:ea typeface="Times New Roman"/>
              </a:rPr>
              <a:t>Курсы повышения квалификации </a:t>
            </a:r>
            <a:r>
              <a:rPr lang="ru-RU" dirty="0" smtClean="0">
                <a:latin typeface="Times New Roman"/>
                <a:ea typeface="Times New Roman"/>
              </a:rPr>
              <a:t>«Профилактика ВИЧ-инфекции и наркозависимости подростков в образовательной организации» (обучено более 300 чел.)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с 2014 г. </a:t>
            </a:r>
            <a:r>
              <a:rPr lang="ru-RU" b="1" dirty="0" smtClean="0">
                <a:latin typeface="Times New Roman"/>
                <a:ea typeface="Times New Roman"/>
              </a:rPr>
              <a:t>Семинары, круглые столы  </a:t>
            </a:r>
            <a:r>
              <a:rPr lang="ru-RU" dirty="0">
                <a:latin typeface="Times New Roman"/>
                <a:ea typeface="Times New Roman"/>
              </a:rPr>
              <a:t>на тему «Ухудшение </a:t>
            </a:r>
            <a:r>
              <a:rPr lang="ru-RU" dirty="0" err="1">
                <a:latin typeface="Times New Roman"/>
                <a:ea typeface="Times New Roman"/>
              </a:rPr>
              <a:t>эпидемситуации</a:t>
            </a:r>
            <a:r>
              <a:rPr lang="ru-RU" dirty="0">
                <a:latin typeface="Times New Roman"/>
                <a:ea typeface="Times New Roman"/>
              </a:rPr>
              <a:t> по ВИЧ-инфекции в Ярославской области. Пути решения </a:t>
            </a:r>
            <a:r>
              <a:rPr lang="ru-RU" dirty="0" smtClean="0">
                <a:latin typeface="Times New Roman"/>
                <a:ea typeface="Times New Roman"/>
              </a:rPr>
              <a:t>проблемы» (обучено более 150 чел.)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с </a:t>
            </a:r>
            <a:r>
              <a:rPr lang="ru-RU" dirty="0">
                <a:latin typeface="Times New Roman"/>
                <a:ea typeface="Times New Roman"/>
              </a:rPr>
              <a:t>2016 г. </a:t>
            </a:r>
            <a:r>
              <a:rPr lang="ru-RU" b="1" dirty="0">
                <a:latin typeface="Times New Roman"/>
                <a:ea typeface="Times New Roman"/>
              </a:rPr>
              <a:t>Благотворительные акции </a:t>
            </a:r>
            <a:r>
              <a:rPr lang="ru-RU" i="1" dirty="0">
                <a:latin typeface="Times New Roman"/>
                <a:ea typeface="Times New Roman"/>
              </a:rPr>
              <a:t>«Владей информацией, контролируй ситуацию»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рамках </a:t>
            </a:r>
            <a:r>
              <a:rPr lang="ru-RU" dirty="0" smtClean="0">
                <a:latin typeface="Times New Roman"/>
                <a:ea typeface="Times New Roman"/>
              </a:rPr>
              <a:t>ежегодных Всероссийских </a:t>
            </a:r>
            <a:r>
              <a:rPr lang="ru-RU" dirty="0">
                <a:latin typeface="Times New Roman"/>
                <a:ea typeface="Times New Roman"/>
              </a:rPr>
              <a:t>акций по борьбе с ВИЧ-инфекцией, </a:t>
            </a:r>
            <a:r>
              <a:rPr lang="ru-RU" dirty="0" smtClean="0">
                <a:latin typeface="Times New Roman"/>
                <a:ea typeface="Times New Roman"/>
              </a:rPr>
              <a:t>приуроченных </a:t>
            </a:r>
            <a:endParaRPr lang="ru-RU" dirty="0">
              <a:latin typeface="Times New Roman"/>
              <a:ea typeface="Times New Roman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 Всемирному дню борьбы со СПИДом (1 декабря</a:t>
            </a:r>
            <a:r>
              <a:rPr lang="ru-RU" dirty="0" smtClean="0">
                <a:latin typeface="Times New Roman"/>
                <a:ea typeface="Times New Roman"/>
              </a:rPr>
              <a:t>) (</a:t>
            </a:r>
            <a:r>
              <a:rPr lang="ru-RU" dirty="0">
                <a:latin typeface="Times New Roman"/>
                <a:ea typeface="Times New Roman"/>
              </a:rPr>
              <a:t>участвовало </a:t>
            </a:r>
            <a:r>
              <a:rPr lang="ru-RU" dirty="0" smtClean="0">
                <a:latin typeface="Times New Roman"/>
                <a:ea typeface="Times New Roman"/>
              </a:rPr>
              <a:t>более 250 чел.)</a:t>
            </a:r>
            <a:endParaRPr lang="ru-RU" dirty="0">
              <a:latin typeface="Times New Roman"/>
              <a:ea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с 2017 г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b="1" dirty="0" smtClean="0">
                <a:latin typeface="Times New Roman"/>
                <a:ea typeface="Times New Roman"/>
              </a:rPr>
              <a:t>Семинары</a:t>
            </a:r>
            <a:r>
              <a:rPr lang="ru-RU" dirty="0" smtClean="0">
                <a:latin typeface="Times New Roman"/>
                <a:ea typeface="Times New Roman"/>
              </a:rPr>
              <a:t>, приуроченные </a:t>
            </a:r>
            <a:r>
              <a:rPr lang="ru-RU" dirty="0">
                <a:latin typeface="Times New Roman"/>
                <a:ea typeface="Times New Roman"/>
              </a:rPr>
              <a:t>Всемирному дню памяти жертв СПИДа, 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посвященные </a:t>
            </a:r>
            <a:r>
              <a:rPr lang="ru-RU" dirty="0">
                <a:latin typeface="Times New Roman"/>
                <a:ea typeface="Times New Roman"/>
              </a:rPr>
              <a:t>проведению </a:t>
            </a:r>
            <a:r>
              <a:rPr lang="ru-RU" dirty="0" smtClean="0">
                <a:latin typeface="Times New Roman"/>
                <a:ea typeface="Times New Roman"/>
              </a:rPr>
              <a:t>ежегодных Всероссийских акций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  «</a:t>
            </a:r>
            <a:r>
              <a:rPr lang="ru-RU" dirty="0">
                <a:latin typeface="Times New Roman"/>
                <a:ea typeface="Times New Roman"/>
              </a:rPr>
              <a:t>Стоп ВИЧ/СПИД» </a:t>
            </a:r>
            <a:r>
              <a:rPr lang="ru-RU" dirty="0" smtClean="0">
                <a:latin typeface="Times New Roman"/>
                <a:ea typeface="Times New Roman"/>
              </a:rPr>
              <a:t>(15-21мая ) (участвовало более 50 чел.)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- с 2017 г. </a:t>
            </a:r>
            <a:r>
              <a:rPr lang="ru-RU" b="1" dirty="0" smtClean="0">
                <a:latin typeface="Times New Roman"/>
                <a:ea typeface="Times New Roman"/>
              </a:rPr>
              <a:t>Слет </a:t>
            </a:r>
            <a:r>
              <a:rPr lang="ru-RU" dirty="0" smtClean="0">
                <a:latin typeface="Times New Roman"/>
                <a:ea typeface="Times New Roman"/>
              </a:rPr>
              <a:t>молодежных организаций профилактической направленности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(участие в секции «Профилактика ВИЧ-инфекции»)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M:\Кафедра физической культуры и безопасности жизнедеятельности\О_В_Иерусалимцева\Cайт\ВИЧ 2017 акция\фото\20171130_094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1" y="4814888"/>
            <a:ext cx="3632199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Кафедра физической культуры и безопасности жизнедеятельности\О_В_Иерусалимцева\Cайт\ВИЧ 2017 акция\фото\image-0-02-05-e2b8cfb33d07f56a7b92de9dfe16118ea8cbec000384d99cae2ab738aef60896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3071812"/>
            <a:ext cx="1590675" cy="21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35553" y="1381797"/>
            <a:ext cx="4167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Межведомственные мероприятия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28587"/>
            <a:ext cx="1857081" cy="1857081"/>
          </a:xfrm>
        </p:spPr>
      </p:pic>
      <p:sp>
        <p:nvSpPr>
          <p:cNvPr id="6" name="TextBox 5"/>
          <p:cNvSpPr txBox="1"/>
          <p:nvPr/>
        </p:nvSpPr>
        <p:spPr>
          <a:xfrm>
            <a:off x="1755296" y="1396655"/>
            <a:ext cx="3761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Межведомственные продукты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9028" y="1872965"/>
            <a:ext cx="9165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Профилактика ВИЧ-инфекции в образовательных учреждениях: практическое пособие / Бугрова О.Е., Иерусалимцева О.В., Рощина Г. О.,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Камакина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О.Ю.,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Дувакина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О. В., Карцева С.С.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Ярославль: ГОАУ ЯО ИРО, 2012. – 78 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предназначается в помощь педагогам образовательных учреждений, воспитателям и методистам, всем, кому не безразлично будущее детей, молодежи и страны в целом.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058" y="5225928"/>
            <a:ext cx="12006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Предупреждение распространения ВИЧ/СПИД: эффективные практики : методическое пособие / Бугрова О. Е., Пчелкина Н.В., Иерусалимцева О.В., Рощина Г.О — Ярославль : ГАУ ДПО ЯО ИРО, 2017. — 59 с.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лучшие эффективные практики предупреждения распространения ВИЧ/СПИД в образовательных организациях Российской Федерации. Предназначается в помощь педагогам образовательных организаций, воспитателям и методистам, всем, кому не безразлично будущее детей, молодежи и страны в целом.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058" y="3408402"/>
            <a:ext cx="12006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Профилактика ВИЧ-инфекции и наркозависимости в образовательных учреждениях средствами учебной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внеучебной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деятельности в рамках ФГОС: информационно-методический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сборник/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Бугрова О. 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.— Ярославль: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2014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выпуск 292.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видеопрезентации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методическое пособие, которые содержат программный материал по предметам: ОБЖ, биология, химия, обществознание, география; а так же родительские собрания. Предназначен учителям-предметникам, классным руководителям и педагогам-психологам образовательных организаций и СПО.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3" y="2021872"/>
            <a:ext cx="1771650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7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625" y="222029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7789" y="4611231"/>
            <a:ext cx="6892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Кафедра физической культуры и безопасности жизнедеятельности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Россия г. Ярославль, ул. Богдановича, 16, </a:t>
            </a:r>
            <a:r>
              <a:rPr lang="ru-RU" sz="2000" b="1" dirty="0" err="1" smtClean="0">
                <a:solidFill>
                  <a:srgbClr val="A52C36"/>
                </a:solidFill>
              </a:rPr>
              <a:t>каб</a:t>
            </a:r>
            <a:r>
              <a:rPr lang="ru-RU" sz="2000" b="1" dirty="0" smtClean="0">
                <a:solidFill>
                  <a:srgbClr val="A52C36"/>
                </a:solidFill>
              </a:rPr>
              <a:t>. </a:t>
            </a:r>
            <a:r>
              <a:rPr lang="en-US" sz="2000" b="1" dirty="0" smtClean="0">
                <a:solidFill>
                  <a:srgbClr val="A52C36"/>
                </a:solidFill>
              </a:rPr>
              <a:t>418</a:t>
            </a:r>
            <a:r>
              <a:rPr lang="ru-RU" sz="2000" b="1" dirty="0" smtClean="0">
                <a:solidFill>
                  <a:srgbClr val="A52C36"/>
                </a:solidFill>
              </a:rPr>
              <a:t>,</a:t>
            </a:r>
            <a:r>
              <a:rPr lang="en-US" sz="2000" b="1" dirty="0" smtClean="0">
                <a:solidFill>
                  <a:srgbClr val="A52C36"/>
                </a:solidFill>
              </a:rPr>
              <a:t> 420</a:t>
            </a:r>
            <a:endParaRPr lang="ru-RU" sz="2000" b="1" dirty="0" smtClean="0">
              <a:solidFill>
                <a:srgbClr val="A52C36"/>
              </a:solidFill>
            </a:endParaRPr>
          </a:p>
          <a:p>
            <a:r>
              <a:rPr lang="ru-RU" sz="2000" b="1" dirty="0" smtClean="0">
                <a:solidFill>
                  <a:srgbClr val="A52C36"/>
                </a:solidFill>
              </a:rPr>
              <a:t>Тел.: +7 (4852) 23-09-67 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ru-RU" sz="2000" i="1" u="sng" dirty="0">
                <a:hlinkClick r:id="rId4"/>
              </a:rPr>
              <a:t>fkbzh@iro.yar.ru</a:t>
            </a:r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338</Words>
  <Application>Microsoft Office PowerPoint</Application>
  <PresentationFormat>Произвольный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Тема Office</vt:lpstr>
      <vt:lpstr>1_Тема Office</vt:lpstr>
      <vt:lpstr>2_Тема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Благодарю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О.В. Иерусалимцева</cp:lastModifiedBy>
  <cp:revision>54</cp:revision>
  <dcterms:created xsi:type="dcterms:W3CDTF">2017-01-12T11:53:49Z</dcterms:created>
  <dcterms:modified xsi:type="dcterms:W3CDTF">2018-05-23T11:10:50Z</dcterms:modified>
  <cp:contentStatus/>
</cp:coreProperties>
</file>