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8FD4-66C7-417A-A74B-AB9540A62722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C40B-320D-4C0F-90FD-05351A35A2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G:\TV\Оформиловка\для презентации копия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6118"/>
          <a:stretch>
            <a:fillRect/>
          </a:stretch>
        </p:blipFill>
        <p:spPr bwMode="auto">
          <a:xfrm>
            <a:off x="28572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Прямоугольник 4"/>
          <p:cNvSpPr>
            <a:spLocks noChangeArrowheads="1"/>
          </p:cNvSpPr>
          <p:nvPr/>
        </p:nvSpPr>
        <p:spPr bwMode="auto">
          <a:xfrm>
            <a:off x="1908175" y="765175"/>
            <a:ext cx="5903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Муниципальное образовательное учреждение дополнительного образования детей </a:t>
            </a:r>
            <a:br>
              <a:rPr lang="ru-RU" b="1" dirty="0"/>
            </a:br>
            <a:r>
              <a:rPr lang="ru-RU" b="1" dirty="0"/>
              <a:t>Центр детского и юношеского технического </a:t>
            </a:r>
            <a:r>
              <a:rPr lang="ru-RU" b="1" dirty="0" smtClean="0"/>
              <a:t>творчества </a:t>
            </a:r>
          </a:p>
          <a:p>
            <a:pPr algn="ctr"/>
            <a:r>
              <a:rPr lang="ru-RU" b="1" dirty="0" smtClean="0">
                <a:latin typeface="Calibri" pitchFamily="34" charset="0"/>
              </a:rPr>
              <a:t>г. Рыбинск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076" name="Прямоугольник 7"/>
          <p:cNvSpPr>
            <a:spLocks noChangeArrowheads="1"/>
          </p:cNvSpPr>
          <p:nvPr/>
        </p:nvSpPr>
        <p:spPr bwMode="auto">
          <a:xfrm>
            <a:off x="2714612" y="5857892"/>
            <a:ext cx="4572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Calibri" pitchFamily="34" charset="0"/>
              </a:rPr>
              <a:t/>
            </a:r>
            <a:br>
              <a:rPr lang="ru-RU" sz="2000" dirty="0">
                <a:latin typeface="Calibri" pitchFamily="34" charset="0"/>
              </a:rPr>
            </a:br>
            <a:r>
              <a:rPr lang="ru-RU" b="1" dirty="0">
                <a:latin typeface="Calibri" pitchFamily="34" charset="0"/>
              </a:rPr>
              <a:t>2015 год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071538" y="271462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/>
                </a:solidFill>
              </a:rPr>
              <a:t>«Технология медиации - средство формирования метапредметных образовательных результатов в условиях </a:t>
            </a:r>
            <a:r>
              <a:rPr lang="ru-RU" sz="2800" b="1" dirty="0" smtClean="0">
                <a:solidFill>
                  <a:schemeClr val="accent1"/>
                </a:solidFill>
              </a:rPr>
              <a:t>дополнительного образования детей»</a:t>
            </a:r>
          </a:p>
          <a:p>
            <a:pPr algn="r" fontAlgn="auto">
              <a:spcAft>
                <a:spcPts val="0"/>
              </a:spcAft>
              <a:defRPr/>
            </a:pPr>
            <a:endParaRPr lang="ru-RU" sz="2800" b="1" dirty="0">
              <a:solidFill>
                <a:schemeClr val="accent1"/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b="1" dirty="0" smtClean="0">
              <a:solidFill>
                <a:schemeClr val="accent1"/>
              </a:solidFill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Автор: Жукова Наталия Николаевна,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заместитель директора по НМР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/>
                </a:solidFill>
              </a:rPr>
              <a:t> </a:t>
            </a:r>
            <a:r>
              <a:rPr lang="ru-RU" sz="3500" b="1" dirty="0">
                <a:solidFill>
                  <a:srgbClr val="006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3500" b="1" dirty="0">
                <a:solidFill>
                  <a:srgbClr val="006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ru-RU" sz="22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3" descr="C:\Users\Галина Викторовна\Desktop\выступления в гимназии\IMG_3969.JPG"/>
          <p:cNvPicPr>
            <a:picLocks noChangeAspect="1" noChangeArrowheads="1"/>
          </p:cNvPicPr>
          <p:nvPr/>
        </p:nvPicPr>
        <p:blipFill>
          <a:blip r:embed="rId2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78" y="3500438"/>
            <a:ext cx="2085976" cy="1521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1C3676"/>
                </a:solidFill>
                <a:latin typeface="+mn-lt"/>
              </a:rPr>
              <a:t>Центр детского и юношеского технического творчества</a:t>
            </a: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35719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Центр детского и юношеского технического творчества сегодня – это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одзаголовок 22"/>
          <p:cNvSpPr txBox="1">
            <a:spLocks/>
          </p:cNvSpPr>
          <p:nvPr/>
        </p:nvSpPr>
        <p:spPr>
          <a:xfrm>
            <a:off x="2571736" y="1928802"/>
            <a:ext cx="4286280" cy="1800225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более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100 творческих объединений четырёх направленностей: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технической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социально-педагогической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физкультурно-спортивной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художественной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225" name="Picture 5" descr="IMG_138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5111750"/>
            <a:ext cx="223361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6" descr="slide0006_image008"/>
          <p:cNvPicPr>
            <a:picLocks noChangeAspect="1" noChangeArrowheads="1"/>
          </p:cNvPicPr>
          <p:nvPr/>
        </p:nvPicPr>
        <p:blipFill>
          <a:blip r:embed="rId5" cstate="email">
            <a:lum bright="2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3563938"/>
            <a:ext cx="2233613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" descr="F:\фото\рисунки секетарь\IMG_177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5140" y="1928802"/>
            <a:ext cx="2139950" cy="135732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7" name="Picture 3" descr="IMG_3406"/>
          <p:cNvPicPr>
            <a:picLocks noChangeAspect="1" noChangeArrowheads="1"/>
          </p:cNvPicPr>
          <p:nvPr/>
        </p:nvPicPr>
        <p:blipFill>
          <a:blip r:embed="rId7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14"/>
          <a:stretch>
            <a:fillRect/>
          </a:stretch>
        </p:blipFill>
        <p:spPr bwMode="auto">
          <a:xfrm>
            <a:off x="4929190" y="5214950"/>
            <a:ext cx="1944687" cy="1376363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</p:pic>
      <p:pic>
        <p:nvPicPr>
          <p:cNvPr id="18" name="Picture 2" descr="IMG_3357"/>
          <p:cNvPicPr>
            <a:picLocks noChangeAspect="1" noChangeArrowheads="1"/>
          </p:cNvPicPr>
          <p:nvPr/>
        </p:nvPicPr>
        <p:blipFill>
          <a:blip r:embed="rId8" cstate="email">
            <a:lum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733" t="9370"/>
          <a:stretch>
            <a:fillRect/>
          </a:stretch>
        </p:blipFill>
        <p:spPr bwMode="auto">
          <a:xfrm>
            <a:off x="7092950" y="5229225"/>
            <a:ext cx="1871663" cy="1395413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</p:pic>
      <p:pic>
        <p:nvPicPr>
          <p:cNvPr id="9232" name="Picture 7" descr="C:\Documents and Settings\ЦДЮТТ\Рабочий стол\TV\Мероприятия\Шарм\Коллекция Ангелы 2013\DSCF5079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74" y="5143512"/>
            <a:ext cx="2092325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" descr="C:\Documents and Settings\ЦДЮТТ\Рабочий стол\TV\Летний лагерь\ФОТО\IMG_1380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916113"/>
            <a:ext cx="22320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1C3676"/>
                </a:solidFill>
                <a:latin typeface="+mn-lt"/>
              </a:rPr>
              <a:t>Центр детского и юношеского технического творчества</a:t>
            </a: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250825" y="1357298"/>
            <a:ext cx="5964249" cy="521497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Центр детского и юношеского технического творчества сегодня – это 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Региональная инновационная площадка 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теме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«Организация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деятельности образовательного учреждения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профилактике правонарушений несовершеннолетних,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находящихся 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трудной жизненной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ситуации»</a:t>
            </a: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Научный руководитель </a:t>
            </a: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Назарова И.Г., заведующий </a:t>
            </a: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кафедрой общей педагогики </a:t>
            </a: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 психологии  ГОАУ ЯО ИРО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Picture 5" descr="http://tehnik.rybadm.ru/images/RIP%202015/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1428736"/>
            <a:ext cx="2136775" cy="3024187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9" name="Picture 2" descr="C:\Users\ЦДЮТТ\Desktop\права\Обложки доп. программ\Детское наставничество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9584" y="3500438"/>
            <a:ext cx="2143140" cy="30130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" name="Picture 5" descr="C:\Users\ЦДЮТТ\Desktop\права\на ярмарку\Инновационный каскад 2014\портфолио наставника\титульный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3817086"/>
            <a:ext cx="1925310" cy="270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>
                <a:solidFill>
                  <a:srgbClr val="1C3676"/>
                </a:solidFill>
                <a:latin typeface="+mn-lt"/>
              </a:rPr>
              <a:t>Центр детского и юношеского технического творчества</a:t>
            </a: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5535621" cy="487364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Центр детского и юношеского технического творчества сегодня – 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это  соисполнитель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регионального инновационного проекта ГОАУ ЯО Институт развития образования «Развитие служб медиации в образовательных организациях Ярославской области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Научный руководитель Назарова И.Г., заведующий кафедрой общей  	      педагогики и психологии ГОАУ ЯО ИРО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http://www.iro.yar.ru/fileadmin/_processed_/csm_project-mediats1_01_703b17394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2143116"/>
            <a:ext cx="2918128" cy="2918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1C3676"/>
                </a:solidFill>
                <a:latin typeface="+mn-lt"/>
              </a:rPr>
              <a:t>Технология медиации</a:t>
            </a:r>
            <a:endParaRPr lang="ru-RU" sz="4000" b="1" dirty="0">
              <a:solidFill>
                <a:srgbClr val="1C3676"/>
              </a:solidFill>
              <a:latin typeface="+mn-lt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5500726" cy="5715016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Медиация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 — одна из технологий альтернативного урегулирования споров (англ. alternative dispute resolution, ADR)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участием третьей нейтральной, беспристрастной, не заинтересованной в данном конфликте стороны — медиатора, который помогает сторонам выработать определённое соглашение по спору, при этом стороны полностью контролируют процесс принятия решения по урегулированию спора и условия его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разрешения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l"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Википедия</a:t>
            </a: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5" descr="https://im0-tub-ru.yandex.net/i?id=815a3546dcc65b2f14e94c271790dbbf&amp;n=33&amp;h=190&amp;w=1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857365"/>
            <a:ext cx="3168352" cy="3227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https://im1-tub-ru.yandex.net/i?id=8e3ec4daa342bcf6b9dbb17b1f40275d&amp;n=33&amp;h=190&amp;w=2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564904"/>
            <a:ext cx="4600033" cy="3445388"/>
          </a:xfrm>
          <a:prstGeom prst="rect">
            <a:avLst/>
          </a:prstGeom>
          <a:noFill/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1C3676"/>
                </a:solidFill>
                <a:latin typeface="+mn-lt"/>
              </a:rPr>
              <a:t>Принципы реализации технологии медиации</a:t>
            </a:r>
            <a:endParaRPr lang="ru-RU" sz="4000" b="1" dirty="0">
              <a:solidFill>
                <a:srgbClr val="1C3676"/>
              </a:solidFill>
              <a:latin typeface="+mn-lt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5500726" cy="521497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одзаголовок 22"/>
          <p:cNvSpPr txBox="1">
            <a:spLocks/>
          </p:cNvSpPr>
          <p:nvPr/>
        </p:nvSpPr>
        <p:spPr>
          <a:xfrm>
            <a:off x="285720" y="1785926"/>
            <a:ext cx="5500726" cy="42243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нейтральность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медиатора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добровольность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конфиденциальность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равноправие</a:t>
            </a:r>
            <a:endParaRPr kumimoji="0" lang="ru-RU" sz="2400" b="0" i="0" u="none" strike="noStrike" kern="120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https://im2-tub-ru.yandex.net/i?id=201509235a3b20f15941337a4c355c2c&amp;n=33&amp;h=190&amp;w=2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6398" y="2204864"/>
            <a:ext cx="3031882" cy="2652896"/>
          </a:xfrm>
          <a:prstGeom prst="rect">
            <a:avLst/>
          </a:prstGeom>
          <a:noFill/>
        </p:spPr>
      </p:pic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1C3676"/>
                </a:solidFill>
              </a:rPr>
              <a:t>Метапредметные результаты</a:t>
            </a:r>
            <a:endParaRPr lang="ru-RU" sz="4000" b="1" dirty="0">
              <a:solidFill>
                <a:srgbClr val="1C3676"/>
              </a:solidFill>
              <a:latin typeface="+mn-lt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358246" cy="521497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одзаголовок 22"/>
          <p:cNvSpPr txBox="1">
            <a:spLocks/>
          </p:cNvSpPr>
          <p:nvPr/>
        </p:nvSpPr>
        <p:spPr>
          <a:xfrm>
            <a:off x="285720" y="1071546"/>
            <a:ext cx="8858280" cy="4938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Использование технологии медиации в образовательном процессе обеспечивает </a:t>
            </a:r>
          </a:p>
          <a:p>
            <a:pPr lvl="0"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развитие социальной компетентности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обучающихся</a:t>
            </a:r>
          </a:p>
          <a:p>
            <a:pPr lvl="0"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формирование коммуникативной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компетентности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/>
              <a:t>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умение слушать и вступать в диалог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активное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участие в коллективном обсуждении проблем</a:t>
            </a:r>
          </a:p>
          <a:p>
            <a:pPr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продуктивное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взаимодействие и сотрудничество со сверстниками и взрослыми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email">
            <a:lum brigh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358246" cy="521497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defRPr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ru-RU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323850" y="1285860"/>
            <a:ext cx="8229600" cy="557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Муниципальное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образовательное учреждение дополнительного образования детей Центр детского и юношеского технического творчества г. Рыбинск:</a:t>
            </a:r>
          </a:p>
          <a:p>
            <a:pPr indent="-342900">
              <a:lnSpc>
                <a:spcPct val="150000"/>
              </a:lnSpc>
              <a:spcBef>
                <a:spcPct val="20000"/>
              </a:spcBef>
              <a:buFontTx/>
              <a:buChar char="-"/>
              <a:defRPr/>
            </a:pP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indent="-342900">
              <a:lnSpc>
                <a:spcPct val="150000"/>
              </a:lnSpc>
              <a:spcBef>
                <a:spcPct val="20000"/>
              </a:spcBef>
              <a:buFontTx/>
              <a:buChar char="-"/>
              <a:defRPr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indent="-342900">
              <a:lnSpc>
                <a:spcPct val="15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ул. Крестовая, д.133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indent="-342900">
              <a:lnSpc>
                <a:spcPct val="150000"/>
              </a:lnSpc>
              <a:spcBef>
                <a:spcPct val="20000"/>
              </a:spcBef>
              <a:buFontTx/>
              <a:buChar char="-"/>
              <a:defRPr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Тел/факс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8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(4855)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22 20 61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indent="-342900">
              <a:lnSpc>
                <a:spcPct val="150000"/>
              </a:lnSpc>
              <a:spcBef>
                <a:spcPct val="20000"/>
              </a:spcBef>
              <a:buFontTx/>
              <a:buChar char="-"/>
              <a:defRPr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E-mail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: tehnik@rybadm.ru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043608" y="260648"/>
            <a:ext cx="7920880" cy="1008112"/>
          </a:xfrm>
          <a:prstGeom prst="rect">
            <a:avLst/>
          </a:prstGeom>
          <a:noFill/>
        </p:spPr>
        <p:txBody>
          <a:bodyPr>
            <a:scene3d>
              <a:camera prst="obliqueBottomRight"/>
              <a:lightRig rig="threePt" dir="t"/>
            </a:scene3d>
          </a:bodyPr>
          <a:lstStyle/>
          <a:p>
            <a:pPr algn="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b="1" dirty="0" smtClean="0">
                <a:solidFill>
                  <a:srgbClr val="1C3676"/>
                </a:solidFill>
              </a:rPr>
              <a:t>Приглашаем к сотрудничеству</a:t>
            </a:r>
            <a:endParaRPr lang="ru-RU" sz="4000" b="1" dirty="0">
              <a:solidFill>
                <a:srgbClr val="1C3676"/>
              </a:solidFill>
              <a:latin typeface="+mn-lt"/>
            </a:endParaRPr>
          </a:p>
        </p:txBody>
      </p:sp>
      <p:pic>
        <p:nvPicPr>
          <p:cNvPr id="11" name="Picture 5" descr="Рисунок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3619178"/>
            <a:ext cx="4392488" cy="2905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246</Words>
  <Application>Microsoft Office PowerPoint</Application>
  <PresentationFormat>Экран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NATAL</dc:creator>
  <cp:lastModifiedBy>Ольга Владимировна Чиркун</cp:lastModifiedBy>
  <cp:revision>16</cp:revision>
  <dcterms:created xsi:type="dcterms:W3CDTF">2015-11-22T12:29:05Z</dcterms:created>
  <dcterms:modified xsi:type="dcterms:W3CDTF">2015-11-24T08:21:32Z</dcterms:modified>
</cp:coreProperties>
</file>