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58" r:id="rId6"/>
    <p:sldId id="257" r:id="rId7"/>
    <p:sldId id="259" r:id="rId8"/>
    <p:sldId id="260" r:id="rId9"/>
    <p:sldId id="263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254846466935003"/>
          <c:y val="3.6955027161247128E-2"/>
          <c:w val="0.76043729104114766"/>
          <c:h val="0.5299435800303392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Педагоги</c:v>
                </c:pt>
                <c:pt idx="1">
                  <c:v>Родители</c:v>
                </c:pt>
                <c:pt idx="2">
                  <c:v>Общественность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52.9</c:v>
                </c:pt>
                <c:pt idx="2">
                  <c:v>40.9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3300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Педагоги</c:v>
                </c:pt>
                <c:pt idx="1">
                  <c:v>Родители</c:v>
                </c:pt>
                <c:pt idx="2">
                  <c:v>Общественность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100</c:v>
                </c:pt>
                <c:pt idx="1">
                  <c:v>47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943616"/>
        <c:axId val="20945152"/>
        <c:axId val="0"/>
      </c:bar3DChart>
      <c:catAx>
        <c:axId val="20943616"/>
        <c:scaling>
          <c:orientation val="minMax"/>
        </c:scaling>
        <c:delete val="0"/>
        <c:axPos val="b"/>
        <c:majorTickMark val="out"/>
        <c:minorTickMark val="none"/>
        <c:tickLblPos val="nextTo"/>
        <c:crossAx val="20945152"/>
        <c:crosses val="autoZero"/>
        <c:auto val="1"/>
        <c:lblAlgn val="ctr"/>
        <c:lblOffset val="100"/>
        <c:noMultiLvlLbl val="0"/>
      </c:catAx>
      <c:valAx>
        <c:axId val="20945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9436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Педагоги</c:v>
                </c:pt>
                <c:pt idx="1">
                  <c:v>Родители</c:v>
                </c:pt>
                <c:pt idx="2">
                  <c:v>Общественность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95.2</c:v>
                </c:pt>
                <c:pt idx="1">
                  <c:v>89.7</c:v>
                </c:pt>
                <c:pt idx="2">
                  <c:v>86.3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3300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Педагоги</c:v>
                </c:pt>
                <c:pt idx="1">
                  <c:v>Родители</c:v>
                </c:pt>
                <c:pt idx="2">
                  <c:v>Общественность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4.8</c:v>
                </c:pt>
                <c:pt idx="1">
                  <c:v>10.199999999999999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482944"/>
        <c:axId val="22484480"/>
        <c:axId val="0"/>
      </c:bar3DChart>
      <c:catAx>
        <c:axId val="22482944"/>
        <c:scaling>
          <c:orientation val="minMax"/>
        </c:scaling>
        <c:delete val="0"/>
        <c:axPos val="b"/>
        <c:majorTickMark val="out"/>
        <c:minorTickMark val="none"/>
        <c:tickLblPos val="nextTo"/>
        <c:crossAx val="22484480"/>
        <c:crosses val="autoZero"/>
        <c:auto val="1"/>
        <c:lblAlgn val="ctr"/>
        <c:lblOffset val="100"/>
        <c:noMultiLvlLbl val="0"/>
      </c:catAx>
      <c:valAx>
        <c:axId val="22484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4829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355807086614167E-2"/>
          <c:y val="4.9960875984251966E-2"/>
          <c:w val="0.76396194225721781"/>
          <c:h val="0.519508366141732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Педагоги</c:v>
                </c:pt>
                <c:pt idx="1">
                  <c:v>Родители</c:v>
                </c:pt>
                <c:pt idx="2">
                  <c:v>Общественность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71.400000000000006</c:v>
                </c:pt>
                <c:pt idx="1">
                  <c:v>39.700000000000003</c:v>
                </c:pt>
                <c:pt idx="2">
                  <c:v>31.8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3300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Педагоги</c:v>
                </c:pt>
                <c:pt idx="1">
                  <c:v>Родители</c:v>
                </c:pt>
                <c:pt idx="2">
                  <c:v>Общественность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28.5</c:v>
                </c:pt>
                <c:pt idx="1">
                  <c:v>47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555648"/>
        <c:axId val="22557440"/>
        <c:axId val="0"/>
      </c:bar3DChart>
      <c:catAx>
        <c:axId val="22555648"/>
        <c:scaling>
          <c:orientation val="minMax"/>
        </c:scaling>
        <c:delete val="0"/>
        <c:axPos val="b"/>
        <c:majorTickMark val="out"/>
        <c:minorTickMark val="none"/>
        <c:tickLblPos val="nextTo"/>
        <c:crossAx val="22557440"/>
        <c:crosses val="autoZero"/>
        <c:auto val="1"/>
        <c:lblAlgn val="ctr"/>
        <c:lblOffset val="100"/>
        <c:noMultiLvlLbl val="0"/>
      </c:catAx>
      <c:valAx>
        <c:axId val="22557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5556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355807086614167E-2"/>
          <c:y val="4.9960875984251966E-2"/>
          <c:w val="0.7868786089238845"/>
          <c:h val="0.4820083661417322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Педагоги</c:v>
                </c:pt>
                <c:pt idx="1">
                  <c:v>Родители</c:v>
                </c:pt>
                <c:pt idx="2">
                  <c:v>Общественность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19</c:v>
                </c:pt>
                <c:pt idx="1">
                  <c:v>50.6</c:v>
                </c:pt>
                <c:pt idx="2">
                  <c:v>86.3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3300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Педагоги</c:v>
                </c:pt>
                <c:pt idx="1">
                  <c:v>Родители</c:v>
                </c:pt>
                <c:pt idx="2">
                  <c:v>Общественность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81</c:v>
                </c:pt>
                <c:pt idx="1">
                  <c:v>26.4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579456"/>
        <c:axId val="22589440"/>
        <c:axId val="0"/>
      </c:bar3DChart>
      <c:catAx>
        <c:axId val="22579456"/>
        <c:scaling>
          <c:orientation val="minMax"/>
        </c:scaling>
        <c:delete val="0"/>
        <c:axPos val="b"/>
        <c:majorTickMark val="out"/>
        <c:minorTickMark val="none"/>
        <c:tickLblPos val="nextTo"/>
        <c:crossAx val="22589440"/>
        <c:crosses val="autoZero"/>
        <c:auto val="1"/>
        <c:lblAlgn val="ctr"/>
        <c:lblOffset val="100"/>
        <c:noMultiLvlLbl val="0"/>
      </c:catAx>
      <c:valAx>
        <c:axId val="22589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5794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Были ли у тебя в школе конфликтные ситуации?</c:v>
                </c:pt>
                <c:pt idx="1">
                  <c:v>Удается ли тебе чаще всего самостоятельно найти выход из конфликта?</c:v>
                </c:pt>
                <c:pt idx="2">
                  <c:v>Хотел бы ты, чтобы тебе помогли найти решение конфликтной ситуации в школе?</c:v>
                </c:pt>
                <c:pt idx="3">
                  <c:v>Как ты считаешь, нужна ли в школе служба медиации?</c:v>
                </c:pt>
                <c:pt idx="4">
                  <c:v>Хотел бы ты сам стать медиатором?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88.7</c:v>
                </c:pt>
                <c:pt idx="1">
                  <c:v>89.8</c:v>
                </c:pt>
                <c:pt idx="2">
                  <c:v>38.200000000000003</c:v>
                </c:pt>
                <c:pt idx="3">
                  <c:v>50.5</c:v>
                </c:pt>
                <c:pt idx="4">
                  <c:v>32.5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3300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Были ли у тебя в школе конфликтные ситуации?</c:v>
                </c:pt>
                <c:pt idx="1">
                  <c:v>Удается ли тебе чаще всего самостоятельно найти выход из конфликта?</c:v>
                </c:pt>
                <c:pt idx="2">
                  <c:v>Хотел бы ты, чтобы тебе помогли найти решение конфликтной ситуации в школе?</c:v>
                </c:pt>
                <c:pt idx="3">
                  <c:v>Как ты считаешь, нужна ли в школе служба медиации?</c:v>
                </c:pt>
                <c:pt idx="4">
                  <c:v>Хотел бы ты сам стать медиатором?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11.2</c:v>
                </c:pt>
                <c:pt idx="1">
                  <c:v>10</c:v>
                </c:pt>
                <c:pt idx="2">
                  <c:v>61.7</c:v>
                </c:pt>
                <c:pt idx="3">
                  <c:v>49.4</c:v>
                </c:pt>
                <c:pt idx="4">
                  <c:v>67.400000000000006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778496"/>
        <c:axId val="28780032"/>
        <c:axId val="0"/>
      </c:bar3DChart>
      <c:catAx>
        <c:axId val="287784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Narrow" pitchFamily="34" charset="0"/>
              </a:defRPr>
            </a:pPr>
            <a:endParaRPr lang="ru-RU"/>
          </a:p>
        </c:txPr>
        <c:crossAx val="28780032"/>
        <c:crosses val="autoZero"/>
        <c:auto val="1"/>
        <c:lblAlgn val="ctr"/>
        <c:lblOffset val="100"/>
        <c:noMultiLvlLbl val="0"/>
      </c:catAx>
      <c:valAx>
        <c:axId val="28780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7784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244827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Служба </a:t>
            </a:r>
            <a:r>
              <a:rPr lang="ru-RU" b="1" dirty="0"/>
              <a:t>медиации и анализ конфликтов в образовательной среде сельской школы на основе </a:t>
            </a:r>
            <a:r>
              <a:rPr lang="ru-RU" b="1" dirty="0" smtClean="0"/>
              <a:t>анкетирования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2700" dirty="0" smtClean="0">
                <a:solidFill>
                  <a:srgbClr val="1722FB"/>
                </a:solidFill>
                <a:latin typeface="Impact" pitchFamily="34" charset="0"/>
              </a:rPr>
              <a:t>23.11.2015г.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51920" y="3979912"/>
            <a:ext cx="4608512" cy="1105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/>
              <a:t>Заместитель директора по ВР</a:t>
            </a:r>
          </a:p>
          <a:p>
            <a:pPr algn="r"/>
            <a:r>
              <a:rPr lang="ru-RU" dirty="0" smtClean="0"/>
              <a:t>МОУ Октябрьская СОШ </a:t>
            </a:r>
          </a:p>
          <a:p>
            <a:pPr algn="r"/>
            <a:r>
              <a:rPr lang="ru-RU" dirty="0" smtClean="0"/>
              <a:t>Белякова О.А.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8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9572" y="3068960"/>
            <a:ext cx="777686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статья </a:t>
            </a:r>
            <a:r>
              <a:rPr lang="ru-RU" sz="2800" b="1" dirty="0"/>
              <a:t>14 п. 2 </a:t>
            </a:r>
            <a:r>
              <a:rPr lang="ru-RU" sz="2800" dirty="0" smtClean="0"/>
              <a:t>Организации</a:t>
            </a:r>
            <a:r>
              <a:rPr lang="ru-RU" sz="2800" dirty="0"/>
              <a:t>, осуществляющие образовательную деятельность</a:t>
            </a:r>
            <a:r>
              <a:rPr lang="ru-RU" sz="2800" dirty="0" smtClean="0"/>
              <a:t>:</a:t>
            </a:r>
          </a:p>
          <a:p>
            <a:pPr algn="ctr"/>
            <a:r>
              <a:rPr lang="ru-RU" sz="2800" dirty="0" smtClean="0"/>
              <a:t>…</a:t>
            </a:r>
            <a:endParaRPr lang="ru-RU" sz="2800" dirty="0"/>
          </a:p>
          <a:p>
            <a:r>
              <a:rPr lang="ru-RU" sz="2800" dirty="0"/>
              <a:t> - осуществляют меры по реализации программ и методик, направленных на формирование законопослушного поведения </a:t>
            </a:r>
            <a:r>
              <a:rPr lang="ru-RU" sz="2800" dirty="0" smtClean="0"/>
              <a:t>несовершеннолетних…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836712"/>
            <a:ext cx="79928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Федеральный закон </a:t>
            </a:r>
            <a:r>
              <a:rPr lang="ru-RU" sz="3200" b="1" dirty="0"/>
              <a:t>от 24 июня 1999 г. </a:t>
            </a:r>
            <a:endParaRPr lang="ru-RU" sz="3200" b="1" dirty="0" smtClean="0"/>
          </a:p>
          <a:p>
            <a:pPr algn="ctr"/>
            <a:r>
              <a:rPr lang="ru-RU" sz="3200" b="1" dirty="0" smtClean="0"/>
              <a:t>N </a:t>
            </a:r>
            <a:r>
              <a:rPr lang="ru-RU" sz="3200" b="1" dirty="0"/>
              <a:t>120-ФЗ "Об основах системы профилактики безнадзорности и правонарушений несовершеннолетних"</a:t>
            </a:r>
          </a:p>
        </p:txBody>
      </p:sp>
    </p:spTree>
    <p:extLst>
      <p:ext uri="{BB962C8B-B14F-4D97-AF65-F5344CB8AC3E}">
        <p14:creationId xmlns:p14="http://schemas.microsoft.com/office/powerpoint/2010/main" val="179608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836712"/>
            <a:ext cx="4040188" cy="5289451"/>
          </a:xfrm>
        </p:spPr>
        <p:txBody>
          <a:bodyPr>
            <a:normAutofit/>
          </a:bodyPr>
          <a:lstStyle/>
          <a:p>
            <a:pPr algn="just"/>
            <a:r>
              <a:rPr lang="ru-RU" b="1" dirty="0"/>
              <a:t>Совет по профилактике </a:t>
            </a:r>
            <a:r>
              <a:rPr lang="ru-RU" dirty="0"/>
              <a:t>правонарушений  -  общественный орган управления школы, проводящий </a:t>
            </a:r>
            <a:r>
              <a:rPr lang="ru-RU" b="1" dirty="0"/>
              <a:t>комплексную работу по профилактике </a:t>
            </a:r>
            <a:r>
              <a:rPr lang="ru-RU" dirty="0"/>
              <a:t>правонарушений и предупреждению безнадзорности, беспризорности среди несовершеннолетних и обеспечивающий защиту прав детей и подростков. 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836712"/>
            <a:ext cx="3887415" cy="5289451"/>
          </a:xfrm>
        </p:spPr>
        <p:txBody>
          <a:bodyPr>
            <a:normAutofit/>
          </a:bodyPr>
          <a:lstStyle/>
          <a:p>
            <a:pPr algn="just"/>
            <a:r>
              <a:rPr lang="ru-RU" sz="2600" b="1" dirty="0"/>
              <a:t>Служба  медиации </a:t>
            </a:r>
            <a:r>
              <a:rPr lang="ru-RU" sz="2600" dirty="0"/>
              <a:t>– это служба, состоящая из работников школы, учащихся и их родителей, прошедших необходимую подготовку и обучение основам метода школьной медиации и медиативного подхода.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434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611560" y="836713"/>
            <a:ext cx="3885828" cy="360039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pPr algn="ctr"/>
            <a:r>
              <a:rPr lang="ru-RU" sz="9600" dirty="0" smtClean="0"/>
              <a:t>Совет по профилактике</a:t>
            </a:r>
            <a:endParaRPr lang="ru-RU" sz="9600" dirty="0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683568" y="1124744"/>
            <a:ext cx="4176464" cy="4896544"/>
          </a:xfrm>
          <a:noFill/>
        </p:spPr>
        <p:txBody>
          <a:bodyPr>
            <a:noAutofit/>
          </a:bodyPr>
          <a:lstStyle/>
          <a:p>
            <a:pPr algn="just">
              <a:spcBef>
                <a:spcPts val="250"/>
              </a:spcBef>
            </a:pPr>
            <a:r>
              <a:rPr lang="ru-RU" sz="1400" b="1" dirty="0"/>
              <a:t>проведение просветительской работы с </a:t>
            </a:r>
            <a:r>
              <a:rPr lang="ru-RU" sz="1400" b="1" dirty="0" smtClean="0"/>
              <a:t>родителями) </a:t>
            </a:r>
            <a:r>
              <a:rPr lang="ru-RU" sz="1400" b="1" dirty="0"/>
              <a:t>и оказание им помощи по вопросам воспитания детей;</a:t>
            </a:r>
          </a:p>
          <a:p>
            <a:pPr algn="just">
              <a:spcBef>
                <a:spcPts val="250"/>
              </a:spcBef>
            </a:pPr>
            <a:r>
              <a:rPr lang="ru-RU" sz="1400" b="1" dirty="0" smtClean="0"/>
              <a:t> </a:t>
            </a:r>
            <a:r>
              <a:rPr lang="ru-RU" sz="1400" b="1" dirty="0"/>
              <a:t>создание условий для формирования законопослушного поведения и здорового образа жизни обучающихся;</a:t>
            </a:r>
          </a:p>
          <a:p>
            <a:pPr algn="just">
              <a:spcBef>
                <a:spcPts val="250"/>
              </a:spcBef>
            </a:pPr>
            <a:r>
              <a:rPr lang="ru-RU" sz="1400" b="1" dirty="0" smtClean="0"/>
              <a:t> </a:t>
            </a:r>
            <a:r>
              <a:rPr lang="ru-RU" sz="1400" b="1" dirty="0"/>
              <a:t>оказание индивидуальной помощь подросткам, находящимся в трудной жизненной ситуации;</a:t>
            </a:r>
          </a:p>
          <a:p>
            <a:pPr algn="just">
              <a:spcBef>
                <a:spcPts val="250"/>
              </a:spcBef>
            </a:pPr>
            <a:r>
              <a:rPr lang="ru-RU" sz="1400" b="1" dirty="0" smtClean="0"/>
              <a:t>создание </a:t>
            </a:r>
            <a:r>
              <a:rPr lang="ru-RU" sz="1400" b="1" dirty="0"/>
              <a:t>условий для успешной социальной адаптации несовершеннолетних, раскрытия их творческого потенциала и жизненного самоопределения;</a:t>
            </a:r>
          </a:p>
          <a:p>
            <a:pPr algn="just">
              <a:spcBef>
                <a:spcPts val="250"/>
              </a:spcBef>
            </a:pPr>
            <a:r>
              <a:rPr lang="ru-RU" sz="1400" b="1" dirty="0" smtClean="0"/>
              <a:t>обеспечение  </a:t>
            </a:r>
            <a:r>
              <a:rPr lang="ru-RU" sz="1400" b="1" dirty="0"/>
              <a:t>взаимодействия школы с правоохранительными органами, представителями лечебно-профилактических учреждений, учреждениями дополнительного образования, муниципальными центрами, территориальной КДН и ЗП, полицией  и другими организациями по вопросам профилактики безнадзорности и правонарушений, защиты прав детей</a:t>
            </a:r>
            <a:r>
              <a:rPr lang="ru-RU" sz="1600" dirty="0"/>
              <a:t>.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>
          <a:xfrm>
            <a:off x="4645025" y="836713"/>
            <a:ext cx="4041775" cy="360039"/>
          </a:xfrm>
        </p:spPr>
        <p:txBody>
          <a:bodyPr>
            <a:noAutofit/>
          </a:bodyPr>
          <a:lstStyle/>
          <a:p>
            <a:pPr algn="ctr"/>
            <a:r>
              <a:rPr lang="ru-RU" dirty="0"/>
              <a:t>Служба медиации</a:t>
            </a:r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60032" y="1268760"/>
            <a:ext cx="3600400" cy="4752529"/>
          </a:xfrm>
        </p:spPr>
        <p:txBody>
          <a:bodyPr/>
          <a:lstStyle/>
          <a:p>
            <a:pPr algn="just"/>
            <a:r>
              <a:rPr lang="ru-RU" dirty="0" smtClean="0"/>
              <a:t>формирование  </a:t>
            </a:r>
            <a:r>
              <a:rPr lang="ru-RU" dirty="0"/>
              <a:t>навыков конструктивного поведения в условиях конфликта,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ненасильственное реагирование на ситуации напряжения и эскалации </a:t>
            </a:r>
            <a:r>
              <a:rPr lang="ru-RU" dirty="0" smtClean="0"/>
              <a:t>конфликта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07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МОУ Октябрьская СОШ Рыбинского района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Всего обучающихся в 1-11 классах- 212 </a:t>
            </a:r>
            <a:r>
              <a:rPr lang="ru-RU" dirty="0" smtClean="0"/>
              <a:t>человек</a:t>
            </a:r>
            <a:endParaRPr lang="ru-RU" dirty="0" smtClean="0"/>
          </a:p>
          <a:p>
            <a:r>
              <a:rPr lang="ru-RU" dirty="0" smtClean="0"/>
              <a:t>На внутришкольном учете -9 </a:t>
            </a:r>
            <a:r>
              <a:rPr lang="ru-RU" dirty="0" smtClean="0"/>
              <a:t>человек</a:t>
            </a:r>
            <a:endParaRPr lang="ru-RU" dirty="0" smtClean="0"/>
          </a:p>
          <a:p>
            <a:r>
              <a:rPr lang="ru-RU" dirty="0" smtClean="0"/>
              <a:t>На учете в отделе полиции «Мариевка» МУ МВД Рыбинского муниципального района  - 2 </a:t>
            </a:r>
            <a:r>
              <a:rPr lang="ru-RU" dirty="0" smtClean="0"/>
              <a:t>чел</a:t>
            </a:r>
            <a:r>
              <a:rPr lang="ru-RU" dirty="0" smtClean="0"/>
              <a:t>овек</a:t>
            </a:r>
            <a:endParaRPr lang="ru-RU" dirty="0" smtClean="0"/>
          </a:p>
          <a:p>
            <a:r>
              <a:rPr lang="ru-RU" dirty="0" smtClean="0"/>
              <a:t>На учете в территориальной комиссии по делам несовершеннолетних и защите их прав – 3 </a:t>
            </a:r>
            <a:r>
              <a:rPr lang="ru-RU" dirty="0" smtClean="0"/>
              <a:t>человека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114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864096"/>
          </a:xfrm>
        </p:spPr>
        <p:txBody>
          <a:bodyPr>
            <a:noAutofit/>
          </a:bodyPr>
          <a:lstStyle/>
          <a:p>
            <a:pPr lvl="0"/>
            <a:r>
              <a:rPr lang="ru-RU" sz="3600" b="1" dirty="0" smtClean="0"/>
              <a:t>Виды конфликтов в школе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педагог-родитель</a:t>
            </a:r>
            <a:r>
              <a:rPr lang="ru-RU" sz="4400" dirty="0" smtClean="0"/>
              <a:t>, родитель-педагог;</a:t>
            </a:r>
          </a:p>
          <a:p>
            <a:r>
              <a:rPr lang="ru-RU" sz="4400" dirty="0" smtClean="0"/>
              <a:t>педагог-ученик, ученик-педагог;</a:t>
            </a:r>
          </a:p>
          <a:p>
            <a:r>
              <a:rPr lang="ru-RU" sz="4400" dirty="0" smtClean="0"/>
              <a:t>ученик-ученик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81674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19256" cy="1008112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Из результатов  самообследования   ОУ </a:t>
            </a:r>
            <a:br>
              <a:rPr lang="ru-RU" sz="3200" b="1" dirty="0" smtClean="0"/>
            </a:br>
            <a:r>
              <a:rPr lang="ru-RU" sz="3200" b="1" dirty="0" smtClean="0"/>
              <a:t>за 2014-15 учебный год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безразличны </a:t>
            </a:r>
            <a:r>
              <a:rPr lang="ru-RU" sz="2800" dirty="0"/>
              <a:t>к успехам и неудачам общешкольного </a:t>
            </a:r>
            <a:r>
              <a:rPr lang="ru-RU" sz="2800" dirty="0" smtClean="0"/>
              <a:t>коллектива - </a:t>
            </a:r>
            <a:r>
              <a:rPr lang="ru-RU" sz="2800" dirty="0"/>
              <a:t>29 % опрошенных </a:t>
            </a:r>
            <a:r>
              <a:rPr lang="ru-RU" sz="2800" dirty="0" smtClean="0"/>
              <a:t>учащихся;</a:t>
            </a:r>
            <a:endParaRPr lang="ru-RU" sz="2800" dirty="0" smtClean="0"/>
          </a:p>
          <a:p>
            <a:r>
              <a:rPr lang="ru-RU" sz="2800" dirty="0" smtClean="0"/>
              <a:t>испытывают </a:t>
            </a:r>
            <a:r>
              <a:rPr lang="ru-RU" sz="2800" dirty="0"/>
              <a:t>трудности в рефлексивно-аналитической </a:t>
            </a:r>
            <a:r>
              <a:rPr lang="ru-RU" sz="2800" dirty="0" smtClean="0"/>
              <a:t>деятельности- </a:t>
            </a:r>
            <a:r>
              <a:rPr lang="ru-RU" sz="2800" dirty="0"/>
              <a:t>32 </a:t>
            </a:r>
            <a:r>
              <a:rPr lang="ru-RU" sz="2800" dirty="0" smtClean="0"/>
              <a:t>% учащихся;</a:t>
            </a:r>
          </a:p>
          <a:p>
            <a:r>
              <a:rPr lang="ru-RU" sz="2800" dirty="0" smtClean="0"/>
              <a:t>низкий </a:t>
            </a:r>
            <a:r>
              <a:rPr lang="ru-RU" sz="2800" dirty="0"/>
              <a:t>уровень воспитанности </a:t>
            </a:r>
            <a:r>
              <a:rPr lang="ru-RU" sz="2800" dirty="0" smtClean="0"/>
              <a:t>(по методике </a:t>
            </a:r>
            <a:r>
              <a:rPr lang="ru-RU" sz="2800" dirty="0"/>
              <a:t>М.И. </a:t>
            </a:r>
            <a:r>
              <a:rPr lang="ru-RU" sz="2800" dirty="0" smtClean="0"/>
              <a:t>Шиловой) -</a:t>
            </a:r>
            <a:r>
              <a:rPr lang="ru-RU" sz="2800" dirty="0"/>
              <a:t> 7% </a:t>
            </a:r>
            <a:r>
              <a:rPr lang="ru-RU" sz="2800" dirty="0" smtClean="0"/>
              <a:t>учащихся;</a:t>
            </a:r>
          </a:p>
          <a:p>
            <a:r>
              <a:rPr lang="ru-RU" sz="2800" dirty="0" smtClean="0"/>
              <a:t>умеют </a:t>
            </a:r>
            <a:r>
              <a:rPr lang="ru-RU" sz="2800" dirty="0"/>
              <a:t>решать конфликты </a:t>
            </a:r>
            <a:r>
              <a:rPr lang="ru-RU" sz="2800" dirty="0" smtClean="0"/>
              <a:t>конструктивно – 11 %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7632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Arial Narrow" pitchFamily="34" charset="0"/>
              </a:rPr>
              <a:t>Когда в Вашей жизни происходил конфликт, легко ли получалось находить конструктивный выход</a:t>
            </a:r>
            <a:r>
              <a:rPr lang="ru-RU" dirty="0" smtClean="0"/>
              <a:t>?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259632" y="2420888"/>
          <a:ext cx="6384032" cy="3775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Arial Narrow" pitchFamily="34" charset="0"/>
              </a:rPr>
              <a:t>Считаете ли вы полезным создание службы медиации в школе?</a:t>
            </a:r>
            <a:endParaRPr lang="ru-RU" b="1" dirty="0">
              <a:latin typeface="Arial Narrow" pitchFamily="34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331640" y="2132856"/>
          <a:ext cx="669674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Arial Narrow" pitchFamily="34" charset="0"/>
              </a:rPr>
              <a:t>Есть ли у Вас потребность обратиться в школьную службу медиации в случае конфликтной ситуации у вашего ребёнка?</a:t>
            </a:r>
            <a:endParaRPr lang="ru-RU" sz="3600" b="1" dirty="0">
              <a:latin typeface="Arial Narrow" pitchFamily="34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547664" y="220486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Arial Narrow" pitchFamily="34" charset="0"/>
              </a:rPr>
              <a:t>Хотели бы Вы, чтобы ученики нашей школы принимали участие в работе службы медиации?</a:t>
            </a:r>
            <a:endParaRPr lang="ru-RU" sz="3600" b="1" dirty="0">
              <a:latin typeface="Arial Narrow" pitchFamily="34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475656" y="2276872"/>
          <a:ext cx="676875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971600" y="620688"/>
          <a:ext cx="748883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267744" y="0"/>
            <a:ext cx="516840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atin typeface="Arial Narrow" pitchFamily="34" charset="0"/>
              </a:rPr>
              <a:t>Анкетирование детей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405</Words>
  <Application>Microsoft Office PowerPoint</Application>
  <PresentationFormat>Экран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Служба медиации и анализ конфликтов в образовательной среде сельской школы на основе анкетирования     23.11.2015г.</vt:lpstr>
      <vt:lpstr>МОУ Октябрьская СОШ Рыбинского района</vt:lpstr>
      <vt:lpstr>Виды конфликтов в школе</vt:lpstr>
      <vt:lpstr>Из результатов  самообследования   ОУ  за 2014-15 учебный год</vt:lpstr>
      <vt:lpstr>Когда в Вашей жизни происходил конфликт, легко ли получалось находить конструктивный выход?</vt:lpstr>
      <vt:lpstr>Считаете ли вы полезным создание службы медиации в школе?</vt:lpstr>
      <vt:lpstr>Есть ли у Вас потребность обратиться в школьную службу медиации в случае конфликтной ситуации у вашего ребёнка?</vt:lpstr>
      <vt:lpstr>Хотели бы Вы, чтобы ученики нашей школы принимали участие в работе службы медиации?</vt:lpstr>
      <vt:lpstr>Презентация PowerPoint</vt:lpstr>
      <vt:lpstr>Презентация PowerPoint</vt:lpstr>
      <vt:lpstr>Презентация PowerPoint</vt:lpstr>
      <vt:lpstr>Задачи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Катенок</dc:creator>
  <cp:lastModifiedBy>Ольга Владимировна Чиркун</cp:lastModifiedBy>
  <cp:revision>28</cp:revision>
  <dcterms:created xsi:type="dcterms:W3CDTF">2013-01-28T19:28:30Z</dcterms:created>
  <dcterms:modified xsi:type="dcterms:W3CDTF">2015-11-24T08:25:39Z</dcterms:modified>
</cp:coreProperties>
</file>