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60" r:id="rId4"/>
    <p:sldId id="259" r:id="rId5"/>
    <p:sldId id="265" r:id="rId6"/>
    <p:sldId id="264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36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E04CD-8B29-4B35-B1AD-7F4EAB3D9FA9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97BCA-3E17-4555-8495-D6BEDC3C4B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821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95F70-3DCF-4756-AC67-6FA83ED681BB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0F2EF-3AF4-44B9-8830-C2F36C9D23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988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596AD-400F-4F3B-8602-4B27C7AE9679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117F2-4E02-4332-967C-228D7B3F67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088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3FF13-A66C-4F25-AFD1-F1ABCAA705CD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92027-7E29-438C-9616-9F2246C6B1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8541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8BE2D-94B9-4C1F-BDCC-89B9B98C38C0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84339-7A95-4F9D-9FCF-6BEAEC9758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3665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B6EDE-1E4B-4774-8D8C-E16F5B734E64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345A3-8C9A-46E8-9FDE-D8AE8D37D9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575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BD270-2F43-4205-9F63-6CDEECA69DDF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51247-5B85-4A43-B744-A2A41AB341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4444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C375-D12E-43AB-AC82-618865BE6C72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00F42-4EFF-426E-BECE-EB7089B043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565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1EDDA-FA73-461E-99EC-559918A139BD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9DB6B-6DF2-458C-9C06-A3D43CA3F0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709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51471-50C0-434C-A867-3E4F636744E6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422EC-B3F7-40FE-9975-822416AB54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79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65E32-1277-4C1F-B573-BCC0765D0C83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E5810-7A18-4721-A194-4FE9DCEF1E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7415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6C66BB-055B-4A8D-8C4A-E328CF778119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9A8EAFD-A6FB-4CCE-B8F1-7930D50718B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annovka.my1.ru/2015_2016_god/primiritelnyj_dogovor.docx" TargetMode="External"/><Relationship Id="rId3" Type="http://schemas.openxmlformats.org/officeDocument/2006/relationships/hyperlink" Target="http://annovka.my1.ru/2015_2016_god/prikaz_o_naznachenii.docx" TargetMode="External"/><Relationship Id="rId7" Type="http://schemas.openxmlformats.org/officeDocument/2006/relationships/hyperlink" Target="http://annovka.my1.ru/2015_2016_god/zhurnal.docx" TargetMode="External"/><Relationship Id="rId2" Type="http://schemas.openxmlformats.org/officeDocument/2006/relationships/hyperlink" Target="http://annovka.my1.ru/2015_2016_god/prikaz_o_rabochej_gruppe_po_mediac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nnovka.my1.ru/2015_2016_god/pasport.docx" TargetMode="External"/><Relationship Id="rId5" Type="http://schemas.openxmlformats.org/officeDocument/2006/relationships/hyperlink" Target="http://annovka.my1.ru/2015_2016_god/polozhenie.docx" TargetMode="External"/><Relationship Id="rId4" Type="http://schemas.openxmlformats.org/officeDocument/2006/relationships/hyperlink" Target="http://annovka.my1.ru/2015_2016_god/plan_raboty_2014-2016.docx" TargetMode="External"/><Relationship Id="rId9" Type="http://schemas.openxmlformats.org/officeDocument/2006/relationships/hyperlink" Target="http://annovka.my1.ru/2015_2016_god/uchetnaja_kartochka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Служба школьной медиации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2063" y="5286375"/>
            <a:ext cx="3643312" cy="1071563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МОУ Ермаковская СОШ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2016 год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Документы Службы школьной медиации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hlinkClick r:id="rId2"/>
              </a:rPr>
              <a:t>Приказ о создании рабочей группы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hlinkClick r:id="rId3"/>
              </a:rPr>
              <a:t>Приказ о создании службы школьной медиации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 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hlinkClick r:id="rId4"/>
              </a:rPr>
              <a:t>План работы службы школьной медиации</a:t>
            </a:r>
            <a:r>
              <a:rPr lang="ru-RU" b="1" dirty="0" smtClean="0"/>
              <a:t>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hlinkClick r:id="rId5"/>
              </a:rPr>
              <a:t>Положение о службе школьной медиации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hlinkClick r:id="rId6"/>
              </a:rPr>
              <a:t>Паспорт службы школьной медиации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hlinkClick r:id="rId7"/>
              </a:rPr>
              <a:t>Журнал регистрации конфликтных ситуаций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hlinkClick r:id="rId8"/>
              </a:rPr>
              <a:t>Примирительный договор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hlinkClick r:id="rId9"/>
              </a:rPr>
              <a:t>Учетная карточка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Если вы решили обратиться в СШМ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900" i="1" dirty="0" smtClean="0"/>
              <a:t>СШМ получает информацию о случаях конфликтного характера.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900" i="1" dirty="0" smtClean="0"/>
              <a:t>       </a:t>
            </a:r>
            <a:r>
              <a:rPr lang="ru-RU" dirty="0" smtClean="0"/>
              <a:t>Записку с изложением своей проблемы отпустите в ящик (коробку) СШМ, которые находятся у вашего классного руководителя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900" i="1" dirty="0" smtClean="0"/>
              <a:t>СШМ принимает решение о возможности примирительной программы.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900" i="1" dirty="0" smtClean="0"/>
              <a:t>      </a:t>
            </a:r>
            <a:r>
              <a:rPr lang="ru-RU" dirty="0" smtClean="0"/>
              <a:t>С каждым из участников встретится ведущий СШМ для обсуждения его отношения  к случившемуся и желания участвовать во встрече.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900" i="1" dirty="0" smtClean="0"/>
              <a:t>Служба  самостоятельно определяет сроки и этапы проведения программы в каждом отдельном случае.</a:t>
            </a:r>
            <a:r>
              <a:rPr lang="ru-RU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      В случае добровольного согласия сторон, ведущий Службы проводит программу медиации (примирительную встречу)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900" i="1" dirty="0" smtClean="0"/>
              <a:t>В случае если в ходе программы медиации конфликтующие стороны пришли к соглашению, достигнутые результаты фиксируются в примирительном договоре или кейсе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Регистрационная карточка</a:t>
            </a:r>
          </a:p>
        </p:txBody>
      </p:sp>
      <p:pic>
        <p:nvPicPr>
          <p:cNvPr id="5123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196975"/>
            <a:ext cx="3571875" cy="5286375"/>
          </a:xfrm>
        </p:spPr>
      </p:pic>
      <p:graphicFrame>
        <p:nvGraphicFramePr>
          <p:cNvPr id="18569" name="Group 137"/>
          <p:cNvGraphicFramePr>
            <a:graphicFrameLocks noGrp="1"/>
          </p:cNvGraphicFramePr>
          <p:nvPr/>
        </p:nvGraphicFramePr>
        <p:xfrm>
          <a:off x="4071938" y="1268413"/>
          <a:ext cx="4821237" cy="1463675"/>
        </p:xfrm>
        <a:graphic>
          <a:graphicData uri="http://schemas.openxmlformats.org/drawingml/2006/table">
            <a:tbl>
              <a:tblPr/>
              <a:tblGrid>
                <a:gridCol w="1687512"/>
                <a:gridCol w="742950"/>
                <a:gridCol w="715963"/>
                <a:gridCol w="858837"/>
                <a:gridCol w="815975"/>
              </a:tblGrid>
              <a:tr h="1223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договора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 изменились отношения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Поддержка со стороны окружения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Завершение программы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44" name="Rectangle 1"/>
          <p:cNvSpPr>
            <a:spLocks noChangeArrowheads="1"/>
          </p:cNvSpPr>
          <p:nvPr/>
        </p:nvSpPr>
        <p:spPr bwMode="auto">
          <a:xfrm>
            <a:off x="0" y="0"/>
            <a:ext cx="20002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800"/>
          </a:p>
          <a:p>
            <a:endParaRPr lang="ru-RU" altLang="ru-RU"/>
          </a:p>
        </p:txBody>
      </p:sp>
      <p:sp>
        <p:nvSpPr>
          <p:cNvPr id="5145" name="Rectangle 26"/>
          <p:cNvSpPr>
            <a:spLocks noChangeArrowheads="1"/>
          </p:cNvSpPr>
          <p:nvPr/>
        </p:nvSpPr>
        <p:spPr bwMode="auto">
          <a:xfrm>
            <a:off x="4356100" y="3332163"/>
            <a:ext cx="38877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регистрации случаев</a:t>
            </a:r>
            <a:endParaRPr lang="ru-RU" altLang="ru-RU">
              <a:latin typeface="Calibri" panose="020F0502020204030204" pitchFamily="34" charset="0"/>
            </a:endParaRPr>
          </a:p>
        </p:txBody>
      </p:sp>
      <p:graphicFrame>
        <p:nvGraphicFramePr>
          <p:cNvPr id="18568" name="Group 136"/>
          <p:cNvGraphicFramePr>
            <a:graphicFrameLocks noGrp="1"/>
          </p:cNvGraphicFramePr>
          <p:nvPr/>
        </p:nvGraphicFramePr>
        <p:xfrm>
          <a:off x="4140200" y="3860800"/>
          <a:ext cx="4752975" cy="2674938"/>
        </p:xfrm>
        <a:graphic>
          <a:graphicData uri="http://schemas.openxmlformats.org/drawingml/2006/table">
            <a:tbl>
              <a:tblPr/>
              <a:tblGrid>
                <a:gridCol w="271463"/>
                <a:gridCol w="476250"/>
                <a:gridCol w="696912"/>
                <a:gridCol w="595313"/>
                <a:gridCol w="1058862"/>
                <a:gridCol w="869950"/>
                <a:gridCol w="784225"/>
              </a:tblGrid>
              <a:tr h="8001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 конфликта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конфликта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Подпись передавшего суть конфликта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Подпись приняв-шего заявление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31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Обидчик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Жертва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1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74" name="Rectangle 131"/>
          <p:cNvSpPr>
            <a:spLocks noChangeArrowheads="1"/>
          </p:cNvSpPr>
          <p:nvPr/>
        </p:nvSpPr>
        <p:spPr bwMode="auto">
          <a:xfrm>
            <a:off x="0" y="4356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alibri" panose="020F0502020204030204" pitchFamily="34" charset="0"/>
            </a:endParaRPr>
          </a:p>
        </p:txBody>
      </p:sp>
      <p:sp>
        <p:nvSpPr>
          <p:cNvPr id="5175" name="Rectangle 133"/>
          <p:cNvSpPr>
            <a:spLocks noChangeArrowheads="1"/>
          </p:cNvSpPr>
          <p:nvPr/>
        </p:nvSpPr>
        <p:spPr bwMode="auto">
          <a:xfrm>
            <a:off x="6815138" y="4445000"/>
            <a:ext cx="184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Оформление Кейса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1773238"/>
            <a:ext cx="8002588" cy="4176712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ru-RU" altLang="ru-RU" sz="1600" b="1" smtClean="0"/>
              <a:t>Кейс № ____ МОУ Ермаковская СОШ, 20___ г.</a:t>
            </a:r>
          </a:p>
          <a:p>
            <a:pPr algn="ctr">
              <a:buFont typeface="Arial" panose="020B0604020202020204" pitchFamily="34" charset="0"/>
              <a:buNone/>
            </a:pPr>
            <a:endParaRPr lang="ru-RU" altLang="ru-RU" sz="1600" b="1" smtClean="0"/>
          </a:p>
          <a:p>
            <a:r>
              <a:rPr lang="ru-RU" altLang="ru-RU" sz="1600" b="1" smtClean="0"/>
              <a:t>Источник информации: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altLang="ru-RU" sz="1600" b="1" smtClean="0"/>
              <a:t>	_________________________________________________________________________</a:t>
            </a:r>
          </a:p>
          <a:p>
            <a:r>
              <a:rPr lang="ru-RU" altLang="ru-RU" sz="1600" b="1" smtClean="0"/>
              <a:t>Ведущие: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altLang="ru-RU" sz="1600" b="1" smtClean="0"/>
              <a:t>	__________________________________________________________________________________________________________________________________________________</a:t>
            </a:r>
          </a:p>
          <a:p>
            <a:r>
              <a:rPr lang="ru-RU" altLang="ru-RU" sz="1600" b="1" smtClean="0"/>
              <a:t>Описание ситуации: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altLang="ru-RU" sz="1600" b="1" smtClean="0"/>
              <a:t>	__________________________________________________________________________________________________________________________________________________</a:t>
            </a:r>
          </a:p>
          <a:p>
            <a:r>
              <a:rPr lang="ru-RU" altLang="ru-RU" sz="1600" b="1" smtClean="0"/>
              <a:t>Ход и результат программы: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altLang="ru-RU" sz="1600" b="1" smtClean="0"/>
              <a:t>	__________________________________________________________________________________________________________________________________________________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-142875"/>
            <a:ext cx="8229600" cy="1214438"/>
          </a:xfrm>
        </p:spPr>
        <p:txBody>
          <a:bodyPr/>
          <a:lstStyle/>
          <a:p>
            <a:pPr eaLnBrk="1" hangingPunct="1"/>
            <a:r>
              <a:rPr lang="ru-RU" altLang="ru-RU" b="1" smtClean="0"/>
              <a:t>Примирительный договор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000125"/>
            <a:ext cx="8401050" cy="5308600"/>
          </a:xfrm>
        </p:spPr>
        <p:txBody>
          <a:bodyPr/>
          <a:lstStyle/>
          <a:p>
            <a:pPr eaLnBrk="1" hangingPunct="1"/>
            <a:r>
              <a:rPr lang="ru-RU" altLang="ru-RU" sz="1200" smtClean="0"/>
              <a:t>Участники восстановительной программы (медиации, круга сообществ, школьной конференции, семейной конференции) в лице:</a:t>
            </a:r>
          </a:p>
          <a:p>
            <a:pPr eaLnBrk="1" hangingPunct="1"/>
            <a:r>
              <a:rPr lang="ru-RU" altLang="ru-RU" sz="1200" smtClean="0"/>
              <a:t>Руководителя:   __________________________________________________________________________________</a:t>
            </a:r>
          </a:p>
          <a:p>
            <a:pPr eaLnBrk="1" hangingPunct="1"/>
            <a:r>
              <a:rPr lang="ru-RU" altLang="ru-RU" sz="1200" smtClean="0"/>
              <a:t>Медиатора:        __________________________________________________________________________________</a:t>
            </a:r>
          </a:p>
          <a:p>
            <a:pPr eaLnBrk="1" hangingPunct="1"/>
            <a:r>
              <a:rPr lang="ru-RU" altLang="ru-RU" sz="1200" smtClean="0"/>
              <a:t>провели личную встречу, на которой обсудили ситуацию,  состоящую в том, что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1200" b="1" smtClean="0"/>
              <a:t>	________________________________________________________________________________________________ </a:t>
            </a:r>
            <a:endParaRPr lang="ru-RU" altLang="ru-RU" sz="1200" smtClean="0"/>
          </a:p>
          <a:p>
            <a:pPr eaLnBrk="1" hangingPunct="1"/>
            <a:r>
              <a:rPr lang="ru-RU" altLang="ru-RU" sz="1200" smtClean="0"/>
              <a:t>и пришли к следующим выводам (договоренностям):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1200" smtClean="0"/>
              <a:t>          _________________________________________________________________________________________________</a:t>
            </a:r>
          </a:p>
          <a:p>
            <a:pPr eaLnBrk="1" hangingPunct="1"/>
            <a:r>
              <a:rPr lang="ru-RU" altLang="ru-RU" sz="1200" smtClean="0"/>
              <a:t>Проверять выполнение условий договора и уведомлять ведущих СШМ об их успешном завершении будет ведущий ________________________________________________________________________________________________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1200" smtClean="0"/>
              <a:t>(Ф.И.О. ведущего)</a:t>
            </a:r>
          </a:p>
          <a:p>
            <a:pPr eaLnBrk="1" hangingPunct="1"/>
            <a:r>
              <a:rPr lang="ru-RU" altLang="ru-RU" sz="1200" smtClean="0"/>
              <a:t>Чтобы в дальнейшем подобное не повторилось, мы договорились сделать следующее: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1200" b="1" smtClean="0"/>
              <a:t>           ________________________________________________________________________________________________</a:t>
            </a:r>
            <a:endParaRPr lang="ru-RU" altLang="ru-RU" sz="12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sz="12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sz="120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1200" smtClean="0"/>
              <a:t>Фамилии, имена и подписи участников: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1200" smtClean="0"/>
              <a:t>Куратор     _______________________________                             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1200" smtClean="0"/>
              <a:t>                           (Ф.И.О.куратора)                                                         (подпись)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1200" smtClean="0"/>
              <a:t>Медиаторы    _____________________________                            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1200" smtClean="0"/>
              <a:t>                                       (Ф.И.О. медиатора)                                           (подпись)                                  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1200" smtClean="0"/>
              <a:t>Участники конфликта: ____________________                             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1200" smtClean="0"/>
              <a:t>                                              (Ф.И.О. участника)                                     (подпись)                        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1200" smtClean="0"/>
              <a:t>«_______»________________20____г.</a:t>
            </a:r>
            <a:r>
              <a:rPr lang="ru-RU" altLang="ru-RU" sz="1200" b="1" smtClean="0"/>
              <a:t> </a:t>
            </a:r>
            <a:endParaRPr lang="ru-RU" altLang="ru-RU" sz="1200" smtClean="0"/>
          </a:p>
          <a:p>
            <a:pPr eaLnBrk="1" hangingPunct="1"/>
            <a:endParaRPr lang="ru-RU" altLang="ru-RU" sz="12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</TotalTime>
  <Words>166</Words>
  <Application>Microsoft Office PowerPoint</Application>
  <PresentationFormat>Экран (4:3)</PresentationFormat>
  <Paragraphs>69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Служба школьной медиации</vt:lpstr>
      <vt:lpstr>Документы Службы школьной медиации</vt:lpstr>
      <vt:lpstr>Если вы решили обратиться в СШМ</vt:lpstr>
      <vt:lpstr>Регистрационная карточка</vt:lpstr>
      <vt:lpstr>Оформление Кейса</vt:lpstr>
      <vt:lpstr>Примирительный договор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Служба школьной медиации</dc:title>
  <dc:creator>Ольга Владимировна Чиркун</dc:creator>
  <cp:lastModifiedBy>Светлана Юрьевна Белянчева</cp:lastModifiedBy>
  <cp:revision>31</cp:revision>
  <dcterms:modified xsi:type="dcterms:W3CDTF">2016-11-25T13:18:48Z</dcterms:modified>
</cp:coreProperties>
</file>