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60E7A-B519-4F9C-A564-196C685E18B7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3FA7C-C382-4326-8F17-6039C1843D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732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B7C-19CF-4851-90D7-E2E614E48FC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1879B-D1CB-4828-9AF3-ED71C70B0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168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728F4-E430-458B-A715-102AFCD8F92D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346E1-F391-4471-8CD3-D216390A99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299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9BD81-433E-49AC-9864-A996E4BDCFBA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CCB99-41E1-4B18-82AD-C3B91B5D85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052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A3BEE-1292-41D9-A17C-7EC665BBA68D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7DD2E-D5CA-43F4-899C-590252FEE9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035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97C4-75B3-4A2B-AFDF-DC536D04C620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CDBA2-72CA-495C-B08F-E489F9721B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030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177EC-5F69-406A-8989-5D127794ECB8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34C7D-7288-494E-B821-7E2588217E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543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C5A87-26CA-4692-B9CA-34E1481544F9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0B142-FA25-477A-A3ED-3C557FA4EA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95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5EC76-473A-4310-AA59-E6087274AE1C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E438D-BC31-464F-A198-72FD9AF69C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874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D5434-BC21-478B-A52C-6597D04693B9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52E90-2CBB-42CC-9E97-D963C4C32E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234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DFC43-F6FC-4899-8D4C-237C1F0D72D5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6E85D-24DE-40DC-B6C2-312E29D504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551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3E1D41-E7E3-4B9D-B4E9-E26679465CBE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815F58D-7577-47A3-8C4C-2422AF212D4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30289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</a:rPr>
              <a:t>Модель </a:t>
            </a:r>
            <a:r>
              <a:rPr lang="ru-RU" sz="4800" dirty="0" smtClean="0">
                <a:solidFill>
                  <a:srgbClr val="C00000"/>
                </a:solidFill>
              </a:rPr>
              <a:t/>
            </a:r>
            <a:br>
              <a:rPr lang="ru-RU" sz="4800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Службы школьной медиации </a:t>
            </a:r>
            <a:r>
              <a:rPr lang="ru-RU" sz="4800" dirty="0" smtClean="0">
                <a:solidFill>
                  <a:srgbClr val="C00000"/>
                </a:solidFill>
              </a:rPr>
              <a:t/>
            </a:r>
            <a:br>
              <a:rPr lang="ru-RU" sz="4800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«ШАНС»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4429125"/>
            <a:ext cx="8429625" cy="16430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99"/>
                </a:solidFill>
              </a:rPr>
              <a:t>МОУ Ермаковская СОШ Рыбинского муниципального района,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99"/>
                </a:solidFill>
              </a:rPr>
              <a:t>Яковлева М.А., куратор Службы школьной медиации «ШАНС»</a:t>
            </a:r>
            <a:endParaRPr lang="ru-RU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571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075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8688" y="0"/>
            <a:ext cx="74295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4400" smtClean="0">
                <a:solidFill>
                  <a:srgbClr val="C00000"/>
                </a:solidFill>
              </a:rPr>
              <a:t>Ш</a:t>
            </a:r>
            <a:r>
              <a:rPr lang="ru-RU" altLang="ru-RU" sz="4400" smtClean="0"/>
              <a:t> – </a:t>
            </a:r>
            <a:r>
              <a:rPr lang="ru-RU" altLang="ru-RU" sz="4400" smtClean="0">
                <a:solidFill>
                  <a:srgbClr val="C00000"/>
                </a:solidFill>
              </a:rPr>
              <a:t>Ш</a:t>
            </a:r>
            <a:r>
              <a:rPr lang="ru-RU" altLang="ru-RU" sz="4400" smtClean="0"/>
              <a:t>кола </a:t>
            </a:r>
          </a:p>
          <a:p>
            <a:r>
              <a:rPr lang="ru-RU" altLang="ru-RU" sz="4400" smtClean="0">
                <a:solidFill>
                  <a:srgbClr val="C00000"/>
                </a:solidFill>
              </a:rPr>
              <a:t>А</a:t>
            </a:r>
            <a:r>
              <a:rPr lang="ru-RU" altLang="ru-RU" sz="4400" smtClean="0"/>
              <a:t> – </a:t>
            </a:r>
            <a:r>
              <a:rPr lang="ru-RU" altLang="ru-RU" sz="4400" smtClean="0">
                <a:solidFill>
                  <a:srgbClr val="C00000"/>
                </a:solidFill>
              </a:rPr>
              <a:t>А</a:t>
            </a:r>
            <a:r>
              <a:rPr lang="ru-RU" altLang="ru-RU" sz="4400" smtClean="0"/>
              <a:t>льтернативы</a:t>
            </a:r>
          </a:p>
          <a:p>
            <a:r>
              <a:rPr lang="ru-RU" altLang="ru-RU" sz="4400" smtClean="0">
                <a:solidFill>
                  <a:srgbClr val="C00000"/>
                </a:solidFill>
              </a:rPr>
              <a:t>Н</a:t>
            </a:r>
            <a:r>
              <a:rPr lang="ru-RU" altLang="ru-RU" sz="4400" smtClean="0"/>
              <a:t> – </a:t>
            </a:r>
            <a:r>
              <a:rPr lang="ru-RU" altLang="ru-RU" sz="4400" smtClean="0">
                <a:solidFill>
                  <a:srgbClr val="C00000"/>
                </a:solidFill>
              </a:rPr>
              <a:t>Н</a:t>
            </a:r>
            <a:r>
              <a:rPr lang="ru-RU" altLang="ru-RU" sz="4400" smtClean="0"/>
              <a:t>адежды </a:t>
            </a:r>
          </a:p>
          <a:p>
            <a:r>
              <a:rPr lang="ru-RU" altLang="ru-RU" sz="4400" smtClean="0">
                <a:solidFill>
                  <a:srgbClr val="C00000"/>
                </a:solidFill>
              </a:rPr>
              <a:t>С  </a:t>
            </a:r>
            <a:r>
              <a:rPr lang="ru-RU" altLang="ru-RU" sz="4400" smtClean="0"/>
              <a:t>- </a:t>
            </a:r>
            <a:r>
              <a:rPr lang="ru-RU" altLang="ru-RU" sz="4400" smtClean="0">
                <a:solidFill>
                  <a:srgbClr val="C00000"/>
                </a:solidFill>
              </a:rPr>
              <a:t>С</a:t>
            </a:r>
            <a:r>
              <a:rPr lang="ru-RU" altLang="ru-RU" sz="4400" smtClean="0"/>
              <a:t>отрудничества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571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123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8688" y="0"/>
            <a:ext cx="74295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 smtClean="0">
                <a:solidFill>
                  <a:srgbClr val="C00000"/>
                </a:solidFill>
              </a:rPr>
              <a:t>Политика Службы школьной медиации «ШАНС»</a:t>
            </a:r>
            <a:r>
              <a:rPr lang="ru-RU" sz="4900" dirty="0" smtClean="0">
                <a:solidFill>
                  <a:srgbClr val="C00000"/>
                </a:solidFill>
              </a:rPr>
              <a:t/>
            </a:r>
            <a:br>
              <a:rPr lang="ru-RU" sz="4900" dirty="0" smtClean="0">
                <a:solidFill>
                  <a:srgbClr val="C00000"/>
                </a:solidFill>
              </a:rPr>
            </a:br>
            <a:endParaRPr lang="ru-RU" sz="4900" dirty="0">
              <a:solidFill>
                <a:srgbClr val="C00000"/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b="1" smtClean="0"/>
          </a:p>
          <a:p>
            <a:r>
              <a:rPr lang="ru-RU" altLang="ru-RU" b="1" smtClean="0"/>
              <a:t>Миссия Службы школьной медиации «ШАНС» - </a:t>
            </a:r>
            <a:r>
              <a:rPr lang="ru-RU" altLang="ru-RU" smtClean="0"/>
              <a:t>закрепление в школьной среде культурной традиции взаимопонимания, культуры взаимоотношений и построения жизнедеятельности без конфликтов и агрессии.</a:t>
            </a:r>
          </a:p>
          <a:p>
            <a:endParaRPr lang="ru-RU" alt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Описательная модель СШМ «ШАНС»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75"/>
            <a:ext cx="9144000" cy="5929313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400" b="1" dirty="0" smtClean="0"/>
              <a:t>Оглавление</a:t>
            </a:r>
            <a:endParaRPr lang="ru-RU" sz="64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6400" b="1" dirty="0" smtClean="0"/>
              <a:t>I</a:t>
            </a:r>
            <a:r>
              <a:rPr lang="ru-RU" sz="6400" b="1" dirty="0" smtClean="0"/>
              <a:t>. Обоснование актуальности и выбора модели службы школьной медиации«ШАНС»</a:t>
            </a:r>
            <a:endParaRPr lang="ru-RU" sz="64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6400" b="1" dirty="0" smtClean="0"/>
              <a:t>II</a:t>
            </a:r>
            <a:r>
              <a:rPr lang="ru-RU" sz="6400" b="1" dirty="0" smtClean="0"/>
              <a:t>.  Концептуально-целевой компонент Модели службы школьной медиации «ШАНС»</a:t>
            </a:r>
            <a:endParaRPr lang="ru-RU" sz="6400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2.1. Ключевая идея, цель, задачи  Модели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2.2. Политика, принципы организации деятельности Службы школьной медиации «ШАНС»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6400" b="1" dirty="0" smtClean="0"/>
              <a:t>III</a:t>
            </a:r>
            <a:r>
              <a:rPr lang="ru-RU" sz="6400" b="1" dirty="0" smtClean="0"/>
              <a:t>. Содержательный компонент Модели Службы школьной медиации «ШАНС»</a:t>
            </a:r>
            <a:endParaRPr lang="ru-RU" sz="6400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3.1. Краткое описание Модели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3.2 Характеристика объектов и субъектов Модели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3.3. Описание взаимосвязей между объектами и субъектами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3.4. Нормативно-правовое обеспечение Программы и Модели</a:t>
            </a:r>
            <a:endParaRPr lang="ru-RU" sz="6400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3.5. Направления, сферы и виды деятельности Службы школьной медиации «ШАНС»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6400" b="1" dirty="0" smtClean="0"/>
              <a:t>IV</a:t>
            </a:r>
            <a:r>
              <a:rPr lang="ru-RU" sz="6400" b="1" dirty="0" smtClean="0"/>
              <a:t>.  Процессуальный компонент Модели Службы школьной медиации «ШАНС»</a:t>
            </a:r>
            <a:endParaRPr lang="ru-RU" sz="6400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4.1. Формы, методы, средства, технологии, ресурсы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4.2. Управление внедрением модели в практику деятельности Службы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4.3. Финансовое обеспечение деятельности Службы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6400" b="1" dirty="0" smtClean="0"/>
              <a:t>V. </a:t>
            </a:r>
            <a:r>
              <a:rPr lang="ru-RU" sz="6400" b="1" dirty="0" smtClean="0"/>
              <a:t>Мониторинг реализации Модели Службы школьной медиации «ШАНС»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5.1  Мониторинг результативности работы по программе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5.2. Мониторинг деятельности Службы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5.3. Условия и возможные риски внедрения Модели и способы их нивелирования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6400" b="1" dirty="0" smtClean="0"/>
              <a:t>VI</a:t>
            </a:r>
            <a:r>
              <a:rPr lang="ru-RU" sz="6400" b="1" dirty="0" smtClean="0"/>
              <a:t>.  Динамика развития службы медиации</a:t>
            </a:r>
            <a:endParaRPr lang="ru-RU" sz="6400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6400" b="1" dirty="0" smtClean="0"/>
              <a:t>Словарь ключевых понятий</a:t>
            </a:r>
            <a:endParaRPr lang="ru-RU" sz="6400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6400" b="1" dirty="0" smtClean="0"/>
              <a:t>Список источников</a:t>
            </a:r>
            <a:endParaRPr lang="ru-RU" sz="6400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Приложение 1 Схема Модели Службы школьной медиации «ШАНС»</a:t>
            </a:r>
            <a:endParaRPr lang="ru-RU" sz="6400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6400" dirty="0" smtClean="0"/>
              <a:t>Приложение 2  Основные принципы восстановительной медиации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4800" b="1" dirty="0" smtClean="0"/>
              <a:t> </a:t>
            </a:r>
            <a:endParaRPr lang="ru-RU" sz="4800" dirty="0" smtClean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altLang="ru-RU" smtClean="0">
                <a:solidFill>
                  <a:srgbClr val="C00000"/>
                </a:solidFill>
              </a:rPr>
              <a:t>Перспективы работы «ШАНС»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Проведение восстановительных программ;</a:t>
            </a:r>
          </a:p>
          <a:p>
            <a:r>
              <a:rPr lang="ru-RU" altLang="ru-RU" smtClean="0"/>
              <a:t>Профилактическая работа (личностно-ориентированные классные часы, тренинги);</a:t>
            </a:r>
          </a:p>
          <a:p>
            <a:r>
              <a:rPr lang="ru-RU" altLang="ru-RU" smtClean="0"/>
              <a:t>Коррекционная работа (тренинги развития коммуникативных навыков);</a:t>
            </a:r>
          </a:p>
          <a:p>
            <a:r>
              <a:rPr lang="ru-RU" altLang="ru-RU" smtClean="0"/>
              <a:t>Описание опыта, публикации.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287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Calibri</vt:lpstr>
      <vt:lpstr>Arial</vt:lpstr>
      <vt:lpstr>Тема Office</vt:lpstr>
      <vt:lpstr>Модель  Службы школьной медиации  «ШАНС» </vt:lpstr>
      <vt:lpstr>Презентация PowerPoint</vt:lpstr>
      <vt:lpstr>Презентация PowerPoint</vt:lpstr>
      <vt:lpstr>Презентация PowerPoint</vt:lpstr>
      <vt:lpstr> Политика Службы школьной медиации «ШАНС» </vt:lpstr>
      <vt:lpstr>Описательная модель СШМ «ШАНС»</vt:lpstr>
      <vt:lpstr>Перспективы работы «ШАНС»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Светлана Юрьевна Белянчева</cp:lastModifiedBy>
  <cp:revision>5</cp:revision>
  <dcterms:created xsi:type="dcterms:W3CDTF">2016-10-25T05:08:05Z</dcterms:created>
  <dcterms:modified xsi:type="dcterms:W3CDTF">2016-11-25T13:17:44Z</dcterms:modified>
</cp:coreProperties>
</file>