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97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4B3150B-8829-451F-A8CD-C11FDA86C907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C91294C-8446-4117-A380-9FF80F55046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773005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81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AE85F10-DE70-4744-AD34-6A76492770C9}" type="slidenum">
              <a:rPr lang="ru-RU" altLang="ru-RU"/>
              <a:pPr/>
              <a:t>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48404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49E3A-A05C-4A7E-AF65-A87BA8CA2D2C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1F7EDA-D623-4046-806F-64FEF150C24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79506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A6133-9DB7-463C-B9FE-1551B54FDE2D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79301E-77DA-4BC3-9F90-D991C72E0BB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27925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7EEB5-E5C8-46B0-B7E4-612A612BC70E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95C2ED-C1D4-450E-97EE-6761958CA62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54846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B68F2-B3AB-4C11-B55E-78CFAAD2D224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BD963A-6B28-407A-AF6A-CAA6FCF1393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32407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D77DE-5D03-4A4B-B8CC-EED1AA050513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EFE6AA-93CF-4ACE-BBFC-DF207825CD9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96727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4D311-ECFF-4C3B-8D1D-C58D4B4FDA1A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A04F44-7456-4893-895D-36A20266DD4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51378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7C3B3-84F4-4420-AE3B-0D3791918E64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2A4478-68E7-4C79-B8EE-814DB3E9347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87062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498B4-0B4D-42CC-B32B-E17397DD3799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294BAA-9B1F-43CA-8CE3-E79702FFA9D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29609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564B6-546E-4E1D-9067-0A40C123080B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1C042C-D566-4E3B-8679-2722A89468B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90893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A90D0-8363-425F-896E-4DA9806E5E0D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4B60E1-3260-46D7-91E5-F0A4280E8CB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8964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E6295-735F-4751-B240-869EE41DF903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22E924-6AC7-4743-A7ED-240A02A4AAF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50333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83DEA3B-8637-4383-9662-862C16C63642}" type="datetimeFigureOut">
              <a:rPr lang="ru-RU"/>
              <a:pPr>
                <a:defRPr/>
              </a:pPr>
              <a:t>25.11.2016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3877FDC7-B611-4EEF-9778-6C8B4FD4280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539750" y="0"/>
            <a:ext cx="7772400" cy="1470025"/>
          </a:xfrm>
        </p:spPr>
        <p:txBody>
          <a:bodyPr/>
          <a:lstStyle/>
          <a:p>
            <a:r>
              <a:rPr lang="ru-RU" altLang="ru-RU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Пристань мира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8538" y="5084763"/>
            <a:ext cx="5111750" cy="839787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Школьная служба примирения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МОУ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Песоченской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СОШ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Рыбинского муниципального района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1" descr="img0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39975" y="1341438"/>
            <a:ext cx="4248150" cy="348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CABEE"/>
            </a:gs>
            <a:gs pos="50000">
              <a:srgbClr val="BACBF2"/>
            </a:gs>
            <a:gs pos="100000">
              <a:srgbClr val="DEE5F8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3059113" y="1639888"/>
            <a:ext cx="3771900" cy="3138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ru-RU" altLang="ru-RU" b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Школьная служба примирения</a:t>
            </a:r>
            <a:endParaRPr lang="ru-RU" altLang="ru-RU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 eaLnBrk="0" hangingPunct="0"/>
            <a:r>
              <a:rPr lang="ru-RU" altLang="ru-RU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Кураторы: заместитель директора по ВР и педагог-психолог.</a:t>
            </a:r>
          </a:p>
          <a:p>
            <a:pPr algn="just" eaLnBrk="0" hangingPunct="0"/>
            <a:r>
              <a:rPr lang="ru-RU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Участники:</a:t>
            </a:r>
            <a:endParaRPr lang="ru-RU" altLang="ru-RU">
              <a:latin typeface="Arial" panose="020B0604020202020204" pitchFamily="34" charset="0"/>
            </a:endParaRPr>
          </a:p>
          <a:p>
            <a:pPr algn="just" eaLnBrk="0" hangingPunct="0"/>
            <a:r>
              <a:rPr lang="ru-RU" altLang="ru-RU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Заместитель директора по УВР;</a:t>
            </a:r>
            <a:endParaRPr lang="ru-RU" altLang="ru-RU">
              <a:latin typeface="Arial" panose="020B0604020202020204" pitchFamily="34" charset="0"/>
            </a:endParaRPr>
          </a:p>
          <a:p>
            <a:pPr algn="just" eaLnBrk="0" hangingPunct="0"/>
            <a:r>
              <a:rPr lang="ru-RU" altLang="ru-RU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Социальный педагог;</a:t>
            </a:r>
          </a:p>
          <a:p>
            <a:pPr algn="just" eaLnBrk="0" hangingPunct="0"/>
            <a:r>
              <a:rPr lang="ru-RU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Учитель.</a:t>
            </a:r>
            <a:endParaRPr lang="ru-RU" altLang="ru-RU">
              <a:latin typeface="Arial" panose="020B0604020202020204" pitchFamily="34" charset="0"/>
            </a:endParaRPr>
          </a:p>
          <a:p>
            <a:pPr algn="just" eaLnBrk="0" hangingPunct="0"/>
            <a:r>
              <a:rPr lang="ru-RU" altLang="ru-RU" b="1" i="1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ШСП</a:t>
            </a:r>
            <a:r>
              <a:rPr lang="ru-RU" altLang="ru-RU" i="1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проводит примирительные встречи,  просветительские мероприятия, участвует в обучении технологии.</a:t>
            </a:r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2627313" y="188913"/>
            <a:ext cx="3816350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ru-RU" altLang="ru-RU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Управление образования администрации РМР</a:t>
            </a:r>
          </a:p>
          <a:p>
            <a:pPr algn="ctr"/>
            <a:r>
              <a:rPr lang="ru-RU" altLang="ru-RU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ТДК и ЗП РМР</a:t>
            </a:r>
          </a:p>
          <a:p>
            <a:pPr algn="ctr"/>
            <a:r>
              <a:rPr lang="ru-RU" altLang="ru-RU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Учебно-методический центр РМР</a:t>
            </a:r>
          </a:p>
          <a:p>
            <a:pPr algn="ctr"/>
            <a:endParaRPr lang="ru-RU" altLang="ru-RU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altLang="ru-RU"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0" y="2154238"/>
            <a:ext cx="2843213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ru-RU" altLang="ru-RU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Страничка в школьной газете,</a:t>
            </a:r>
          </a:p>
          <a:p>
            <a:pPr algn="ctr"/>
            <a:r>
              <a:rPr lang="ru-RU" altLang="ru-RU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сайте школы для </a:t>
            </a:r>
            <a:endParaRPr lang="ru-RU" altLang="ru-RU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ctr" eaLnBrk="0" hangingPunct="0"/>
            <a:r>
              <a:rPr lang="ru-RU" altLang="ru-RU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имиджа школьной сл</a:t>
            </a:r>
            <a:r>
              <a:rPr lang="ru-RU" altLang="ru-RU" sz="160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ужбы примирения.</a:t>
            </a:r>
            <a:endParaRPr lang="ru-RU" altLang="ru-RU" sz="1600">
              <a:latin typeface="Arial" panose="020B0604020202020204" pitchFamily="34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692275" y="5157788"/>
            <a:ext cx="5400675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ru-RU" altLang="ru-RU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Информация о конфликтах поступает от </a:t>
            </a:r>
          </a:p>
          <a:p>
            <a:pPr algn="ctr"/>
            <a:r>
              <a:rPr lang="ru-RU" altLang="ru-RU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администрации школы и учителей</a:t>
            </a:r>
          </a:p>
          <a:p>
            <a:pPr algn="ctr"/>
            <a:r>
              <a:rPr lang="ru-RU" altLang="ru-RU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от классного руководителя, родителей.</a:t>
            </a:r>
          </a:p>
          <a:p>
            <a:pPr algn="ctr"/>
            <a:r>
              <a:rPr lang="ru-RU" altLang="ru-RU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Личные обращения подростков</a:t>
            </a:r>
            <a:endParaRPr lang="ru-RU" altLang="ru-RU" sz="3200">
              <a:latin typeface="Arial" panose="020B0604020202020204" pitchFamily="34" charset="0"/>
            </a:endParaRPr>
          </a:p>
          <a:p>
            <a:pPr algn="ctr"/>
            <a:endParaRPr lang="ru-RU" altLang="ru-RU">
              <a:latin typeface="Arial" panose="020B0604020202020204" pitchFamily="34" charset="0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7092950" y="2420938"/>
            <a:ext cx="18002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ru-RU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Школьные службы примирения РМР</a:t>
            </a: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2195513" y="3644900"/>
            <a:ext cx="715962" cy="555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4500563" y="1412875"/>
            <a:ext cx="0" cy="3603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>
            <a:off x="6300788" y="2924175"/>
            <a:ext cx="719137" cy="730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3077" idx="0"/>
          </p:cNvCxnSpPr>
          <p:nvPr/>
        </p:nvCxnSpPr>
        <p:spPr>
          <a:xfrm flipV="1">
            <a:off x="4392613" y="4652963"/>
            <a:ext cx="34925" cy="5048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668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Школьная служба примирения в школьном летнем оздоровительном лагере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59225"/>
          </a:xfrm>
        </p:spPr>
        <p:txBody>
          <a:bodyPr rtlCol="0">
            <a:normAutofit fontScale="85000" lnSpcReduction="10000"/>
          </a:bodyPr>
          <a:lstStyle/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Участники</a:t>
            </a:r>
          </a:p>
          <a:p>
            <a:pPr algn="ct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8 обучающихся 5-8 классов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Курс состоял из семи занятий: 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овладение техникой активного слушания;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учились управлять своими эмоциями;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разбираться в конфликтных ситуациях;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обучались эффективно вести переговоры;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практические занятия (12 примирительных встреч).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ru-RU" dirty="0"/>
          </a:p>
        </p:txBody>
      </p:sp>
      <p:pic>
        <p:nvPicPr>
          <p:cNvPr id="4100" name="Рисунок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87450" y="5732463"/>
            <a:ext cx="63373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Опыт практической деятельности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20713" y="1557338"/>
          <a:ext cx="8229600" cy="3205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03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поступивших  случаев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завершенных программ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/>
                </a:tc>
              </a:tr>
              <a:tr h="640017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По запросу администрации школы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r>
                        <a:rPr lang="ru-RU" sz="18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- родитель - учитель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/>
                </a:tc>
              </a:tr>
              <a:tr h="640017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По запросу родителей </a:t>
                      </a: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  <a:p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 родитель</a:t>
                      </a:r>
                      <a:r>
                        <a:rPr lang="ru-RU" sz="18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- ребёнок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(на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дому)</a:t>
                      </a:r>
                    </a:p>
                  </a:txBody>
                  <a:tcPr marT="45715" marB="45715"/>
                </a:tc>
              </a:tr>
              <a:tr h="914309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По запросу обучающихся </a:t>
                      </a: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  <a:p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- 6 ученик - </a:t>
                      </a:r>
                      <a:r>
                        <a:rPr lang="ru-RU" sz="18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ученик</a:t>
                      </a:r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;</a:t>
                      </a:r>
                    </a:p>
                    <a:p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- 2 ученик - учитель.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/>
                </a:tc>
              </a:tr>
              <a:tr h="640017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По запросу ТКДН и ЗП </a:t>
                      </a: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algn="ctr"/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5" marB="45715"/>
                </a:tc>
              </a:tr>
            </a:tbl>
          </a:graphicData>
        </a:graphic>
      </p:graphicFrame>
      <p:sp>
        <p:nvSpPr>
          <p:cNvPr id="5143" name="Прямоугольник 4"/>
          <p:cNvSpPr>
            <a:spLocks noChangeArrowheads="1"/>
          </p:cNvSpPr>
          <p:nvPr/>
        </p:nvSpPr>
        <p:spPr bwMode="auto">
          <a:xfrm>
            <a:off x="684213" y="5013325"/>
            <a:ext cx="792003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ru-RU" altLang="ru-RU" b="1">
                <a:latin typeface="Times New Roman" panose="02020603050405020304" pitchFamily="18" charset="0"/>
                <a:cs typeface="Times New Roman" panose="02020603050405020304" pitchFamily="18" charset="0"/>
              </a:rPr>
              <a:t>В одном случае </a:t>
            </a:r>
            <a:r>
              <a:rPr lang="ru-RU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отказано. </a:t>
            </a:r>
          </a:p>
          <a:p>
            <a:r>
              <a:rPr lang="ru-RU" altLang="ru-RU">
                <a:latin typeface="Times New Roman" panose="02020603050405020304" pitchFamily="18" charset="0"/>
                <a:cs typeface="Times New Roman" panose="02020603050405020304" pitchFamily="18" charset="0"/>
              </a:rPr>
              <a:t>(конфликт между супругами)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сотрудничество!</a:t>
            </a:r>
          </a:p>
        </p:txBody>
      </p:sp>
      <p:pic>
        <p:nvPicPr>
          <p:cNvPr id="6147" name="Picture 2" descr="C:\Users\елена\Desktop\1339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55650" y="1844675"/>
            <a:ext cx="8094663" cy="4821238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387</TotalTime>
  <Words>215</Words>
  <Application>Microsoft Office PowerPoint</Application>
  <PresentationFormat>Экран (4:3)</PresentationFormat>
  <Paragraphs>50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Calibri</vt:lpstr>
      <vt:lpstr>Arial</vt:lpstr>
      <vt:lpstr>Times New Roman</vt:lpstr>
      <vt:lpstr>Тема Office</vt:lpstr>
      <vt:lpstr>Пристань мира</vt:lpstr>
      <vt:lpstr>Презентация PowerPoint</vt:lpstr>
      <vt:lpstr>Школьная служба примирения в школьном летнем оздоровительном лагере</vt:lpstr>
      <vt:lpstr>Опыт практической деятельности</vt:lpstr>
      <vt:lpstr>Спасибо за сотрудничество!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Пристань мира</dc:title>
  <dc:creator>елена</dc:creator>
  <cp:lastModifiedBy>Светлана Юрьевна Белянчева</cp:lastModifiedBy>
  <cp:revision>25</cp:revision>
  <dcterms:created xsi:type="dcterms:W3CDTF">2016-10-25T14:39:35Z</dcterms:created>
  <dcterms:modified xsi:type="dcterms:W3CDTF">2016-11-25T13:16:31Z</dcterms:modified>
</cp:coreProperties>
</file>