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7" r:id="rId10"/>
    <p:sldId id="268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8FC67-B2CD-4D90-8DE8-9F0F02D39A1A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B2F3C-22BF-4B7F-9298-975C02743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53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F3C-22BF-4B7F-9298-975C0274335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261-DB0A-43DE-B55E-AFAFF3019827}" type="datetime1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68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BD64-70DA-4DCE-A79F-DEAAEDA5B058}" type="datetime1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3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6E7C-B4A1-4333-BA87-A1D27E45FB48}" type="datetime1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4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E5EC-D980-4FDB-AFEA-2843F45CC852}" type="datetime1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8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817A-BEE3-4473-BA68-330F74270DA8}" type="datetime1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20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01EB-927D-48C8-A664-02F1FD73C7BD}" type="datetime1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7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8EAC-829B-4468-9EE9-A56F9DAB99AC}" type="datetime1">
              <a:rPr lang="ru-RU" smtClean="0"/>
              <a:t>14.03.2018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3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0450-0E3E-4164-AE11-7391329E2A17}" type="datetime1">
              <a:rPr lang="ru-RU" smtClean="0"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3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945-23A7-49A3-8EAC-A3A03BD2E495}" type="datetime1">
              <a:rPr lang="ru-RU" smtClean="0"/>
              <a:t>14.03.2018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2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0A7E18A-403C-43C1-ADB5-F944251E9837}" type="datetime1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CC55-CECA-44F5-99F3-8F93F098A88B}" type="datetime1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6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F8FE86-3575-4BC4-925F-053DE8AD7C4B}" type="datetime1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62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kdinfo@iro.yar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fileadmin/iro/rmc-dop/2018/konk-serdtse-Polozhenie2018.pdf" TargetMode="External"/><Relationship Id="rId2" Type="http://schemas.openxmlformats.org/officeDocument/2006/relationships/hyperlink" Target="http://www.iro.yar.ru/fileadmin/iro/rmc-dop/2018/Ukaz-GubernatoraJAO-026-19022018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ro.yar.ru/" TargetMode="External"/><Relationship Id="rId2" Type="http://schemas.openxmlformats.org/officeDocument/2006/relationships/hyperlink" Target="mailto:kdinfo@iro.yar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2805" y="3800436"/>
            <a:ext cx="10291312" cy="850690"/>
          </a:xfrm>
        </p:spPr>
        <p:txBody>
          <a:bodyPr>
            <a:normAutofit fontScale="92500"/>
          </a:bodyPr>
          <a:lstStyle/>
          <a:p>
            <a:r>
              <a:rPr lang="ru-RU" sz="3600" dirty="0" smtClean="0"/>
              <a:t>Семинар для участников областного этапа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2" y="179598"/>
            <a:ext cx="6434341" cy="3255271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08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6. Процедура проведения областного этапа </a:t>
            </a:r>
            <a:r>
              <a:rPr lang="ru-RU" dirty="0" smtClean="0"/>
              <a:t>Конкурса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 итогам первого тура областного этапа Конкурса формируется рейтинг участников в каждой номинации. </a:t>
            </a:r>
          </a:p>
          <a:p>
            <a:r>
              <a:rPr lang="ru-RU" dirty="0"/>
              <a:t>Позиция участника областного этапа Конкурса в рейтинге в каждой номинации определяется общим количеством баллов, набранных в результате прохождения конкурсных испытаний первого тура областного этапа Конкурса – оценки дополнительной общеобразовательной программы и видеоматериала «Визитная карточка</a:t>
            </a:r>
            <a:r>
              <a:rPr lang="ru-RU" dirty="0" smtClean="0"/>
              <a:t>».</a:t>
            </a:r>
          </a:p>
          <a:p>
            <a:r>
              <a:rPr lang="ru-RU" dirty="0"/>
              <a:t>Для определения участников третьего тура областного этапа Конкурса формируется рейтинг участников в каждой номинации </a:t>
            </a:r>
            <a:r>
              <a:rPr lang="ru-RU" b="1" dirty="0"/>
              <a:t>по результатам первого и второго туров </a:t>
            </a:r>
            <a:r>
              <a:rPr lang="ru-RU" dirty="0"/>
              <a:t>областного этапа Конкурса. </a:t>
            </a:r>
            <a:endParaRPr lang="ru-RU" dirty="0" smtClean="0"/>
          </a:p>
          <a:p>
            <a:r>
              <a:rPr lang="ru-RU" dirty="0" smtClean="0"/>
              <a:t>7.1. По </a:t>
            </a:r>
            <a:r>
              <a:rPr lang="ru-RU" dirty="0"/>
              <a:t>итогам проведения областного этапа Конкурса определяются лауреаты и победитель областного этапа Конкурса (формируется рейтинг участников третьего тура областного этапа Конкурса, </a:t>
            </a:r>
            <a:r>
              <a:rPr lang="ru-RU" b="1" dirty="0"/>
              <a:t>учитывающий результаты прохождения ими конкурсных испытаний первого, второго и третьего туров </a:t>
            </a:r>
            <a:r>
              <a:rPr lang="ru-RU" dirty="0"/>
              <a:t>областного этапа Конкурса).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0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Конкурсные процедуры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 </a:t>
            </a:r>
            <a:r>
              <a:rPr lang="ru-RU" b="1" dirty="0" smtClean="0">
                <a:solidFill>
                  <a:srgbClr val="FF0000"/>
                </a:solidFill>
              </a:rPr>
              <a:t>этап  Заочный</a:t>
            </a:r>
          </a:p>
          <a:p>
            <a:pPr>
              <a:buFontTx/>
              <a:buChar char="-"/>
            </a:pPr>
            <a:r>
              <a:rPr lang="ru-RU" dirty="0" smtClean="0"/>
              <a:t> Видеоматериал «Визитная карточка» - показать все, что скрыто</a:t>
            </a:r>
          </a:p>
          <a:p>
            <a:pPr>
              <a:buFontTx/>
              <a:buChar char="-"/>
            </a:pPr>
            <a:r>
              <a:rPr lang="ru-RU" dirty="0" smtClean="0"/>
              <a:t>- Дополнительная общеобразовательная программа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2 этап Очный</a:t>
            </a:r>
          </a:p>
          <a:p>
            <a:pPr>
              <a:buFontTx/>
              <a:buChar char="-"/>
            </a:pPr>
            <a:r>
              <a:rPr lang="ru-RU" dirty="0" smtClean="0"/>
              <a:t>- Творческая </a:t>
            </a:r>
            <a:r>
              <a:rPr lang="ru-RU" dirty="0" err="1" smtClean="0"/>
              <a:t>самопрезентация</a:t>
            </a:r>
            <a:r>
              <a:rPr lang="ru-RU" dirty="0" smtClean="0"/>
              <a:t> «Мое педагогическое кредо»</a:t>
            </a:r>
          </a:p>
          <a:p>
            <a:pPr>
              <a:buFontTx/>
              <a:buChar char="-"/>
            </a:pPr>
            <a:r>
              <a:rPr lang="ru-RU" dirty="0" smtClean="0"/>
              <a:t>- Публичная презентация дополнительной общеобразовательной программы</a:t>
            </a:r>
          </a:p>
          <a:p>
            <a:pPr>
              <a:buFontTx/>
              <a:buChar char="-"/>
            </a:pPr>
            <a:r>
              <a:rPr lang="ru-RU" dirty="0" smtClean="0"/>
              <a:t>- Открытое занятие «Введение в дополнительную общеобразовательную программу»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3 этап Очный</a:t>
            </a:r>
          </a:p>
          <a:p>
            <a:pPr>
              <a:buFontTx/>
              <a:buChar char="-"/>
            </a:pPr>
            <a:r>
              <a:rPr lang="ru-RU" dirty="0" smtClean="0"/>
              <a:t>Конкурс-импровизация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74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315" y="-72428"/>
            <a:ext cx="10701195" cy="6663351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53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689" y="72429"/>
            <a:ext cx="11054281" cy="650944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0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http://www.iro.yar.ru/index.php?id=3112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123179"/>
            <a:ext cx="10058400" cy="3468892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2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Структурное подразделение, ответственное за организацию конкурса: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Региональный модельный центр ГАУ ДПО ЯО «Институт развития образования» </a:t>
            </a:r>
          </a:p>
          <a:p>
            <a:r>
              <a:rPr lang="ru-RU" b="1" dirty="0"/>
              <a:t>Тел.: 4852 (23-09-65); e-</a:t>
            </a:r>
            <a:r>
              <a:rPr lang="ru-RU" b="1" dirty="0" err="1"/>
              <a:t>mail</a:t>
            </a:r>
            <a:r>
              <a:rPr lang="ru-RU" b="1" dirty="0"/>
              <a:t>: </a:t>
            </a:r>
            <a:r>
              <a:rPr lang="ru-RU" b="1" dirty="0">
                <a:hlinkClick r:id="rId2"/>
              </a:rPr>
              <a:t>kdinfo@iro.yar.ru</a:t>
            </a:r>
            <a:r>
              <a:rPr lang="ru-RU" dirty="0"/>
              <a:t> </a:t>
            </a:r>
          </a:p>
          <a:p>
            <a:r>
              <a:rPr lang="ru-RU" dirty="0" smtClean="0"/>
              <a:t>Гусева Наталья Александровна, старший методист</a:t>
            </a:r>
          </a:p>
          <a:p>
            <a:r>
              <a:rPr lang="ru-RU" dirty="0" smtClean="0"/>
              <a:t>Румянцева </a:t>
            </a:r>
            <a:r>
              <a:rPr lang="ru-RU" dirty="0"/>
              <a:t>Н</a:t>
            </a:r>
            <a:r>
              <a:rPr lang="ru-RU" dirty="0" smtClean="0"/>
              <a:t>аталья Валерьевна, доцент, </a:t>
            </a:r>
            <a:r>
              <a:rPr lang="ru-RU" dirty="0" err="1" smtClean="0"/>
              <a:t>к.пед.н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65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Нормативные документы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Указ </a:t>
            </a:r>
            <a:r>
              <a:rPr lang="ru-RU" dirty="0">
                <a:hlinkClick r:id="rId2"/>
              </a:rPr>
              <a:t>Губернатора Ярославской области</a:t>
            </a:r>
            <a:r>
              <a:rPr lang="ru-RU" dirty="0"/>
              <a:t> О внесении изменений в постановление Губернатора Ярославской области от 30.08.2006 № 702 «Об учреждении премий областного этапа Всероссийского конкурса педагогов дополнительного образования «Сердце отдаю детям»</a:t>
            </a:r>
          </a:p>
          <a:p>
            <a:r>
              <a:rPr lang="ru-RU" dirty="0">
                <a:hlinkClick r:id="rId3"/>
              </a:rPr>
              <a:t>Положение об областном этапе</a:t>
            </a:r>
            <a:r>
              <a:rPr lang="ru-RU" dirty="0"/>
              <a:t> Всероссийского конкурса профессионального мастерства работников сферы дополнительного образования «Сердце отдаю детям»</a:t>
            </a:r>
          </a:p>
          <a:p>
            <a:r>
              <a:rPr lang="ru-RU" dirty="0" smtClean="0"/>
              <a:t>Приказ департамента образования от …2018 года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Сроки проведения с 1 марта по 20 апреля 2018 года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278402"/>
              </p:ext>
            </p:extLst>
          </p:nvPr>
        </p:nvGraphicFramePr>
        <p:xfrm>
          <a:off x="356559" y="1820388"/>
          <a:ext cx="11501888" cy="410104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31671"/>
                <a:gridCol w="5556819"/>
                <a:gridCol w="900311"/>
                <a:gridCol w="3613087"/>
              </a:tblGrid>
              <a:tr h="46764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– 19 марта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2018 г.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Приём документов на участие в конкурсе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ГАУ ДПО ЯО «Институт развития образования»,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ауд. 305, </a:t>
                      </a:r>
                      <a:r>
                        <a:rPr lang="en-US" sz="1200" u="sng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kdinfo</a:t>
                      </a:r>
                      <a:r>
                        <a:rPr lang="ru-RU" sz="1200" u="sng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@</a:t>
                      </a:r>
                      <a:r>
                        <a:rPr lang="en-US" sz="1200" u="sng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iro</a:t>
                      </a:r>
                      <a:r>
                        <a:rPr lang="ru-RU" sz="1200" u="sng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200" u="sng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yar</a:t>
                      </a:r>
                      <a:r>
                        <a:rPr lang="ru-RU" sz="1200" u="sng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200" u="sng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ru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тел. (4852) 230-965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17" marR="42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33">
                <a:tc gridSpan="4"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Первый тур (заочный)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73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– 26 марта 2018 г.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Экспертиза дополнительных общеобразовательных программ и  видеоматериалов конкурсантов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ГАУ ДПО ЯО «Институт развития образования»,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ауд. 305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17" marR="42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4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марта 2018 г.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Объявление участников второго тура Конкурса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сайте ГАУ ДПО ЯО «Институт развития образования» </a:t>
                      </a:r>
                      <a:r>
                        <a:rPr lang="ru-RU" sz="1200" u="sng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3"/>
                        </a:rPr>
                        <a:t>http://iro.yar.ru//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17" marR="42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33">
                <a:tc gridSpan="4"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Второй тур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73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 марта 2018 г</a:t>
                      </a:r>
                      <a:r>
                        <a:rPr lang="ru-RU" sz="1200" dirty="0" smtClean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Открытие конкурса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Творческая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самопрезентация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«Мое педагогическое кредо»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ДШИ № 1, ул. Большая Октябрьская, 91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17" marR="42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2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апреля 2018 г.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Презентация дополнительных общеобразовательных программ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ГАУ ДПО ЯО «Институт развития образования»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17" marR="42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375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– 9 апреля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 г.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Открытое занятие «Введение в дополнительную общеобразовательную программу»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ГОУ ДО ЯО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ЦДЮТурЭк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МОУ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«Восхождение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», ГОАУ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ЯО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ЦДЮТТ, ГОАУ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ЯО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ЦДЮ, МОУ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«Ярославский городской Дворец пионеров»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17" marR="42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4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апреля 2018 г.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Объявление участников третьего тура Конкурса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сайте ГАУ ДПО ЯО «Институт развития образования» </a:t>
                      </a:r>
                      <a:r>
                        <a:rPr lang="ru-RU" sz="1200" u="sng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3"/>
                        </a:rPr>
                        <a:t>http://iro.yar.ru//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717" marR="42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33">
                <a:tc gridSpan="4"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Третий тур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73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апреля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 г.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Импровизированный конкурс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Церемония чествования победителя и лауреатов областного этапа Конкурса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Концертный зал КСК «Вознесенский»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Ул.Свободы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46а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56" marR="5695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77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Председатель экспертной комиссии – </a:t>
            </a:r>
            <a:r>
              <a:rPr lang="ru-RU" dirty="0" err="1" smtClean="0"/>
              <a:t>С.Л.Паладьев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marL="0" algn="just" fontAlgn="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Афанасьев В.В.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algn="just" fontAlgn="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Васильева Е.О.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algn="just" fontAlgn="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Горшков И.Д.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algn="just" fontAlgn="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Кригер В.А.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algn="just" fontAlgn="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Курина Т.К.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algn="just" fontAlgn="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Лаврентьева И.В.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algn="just" fontAlgn="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Лекомцева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Е.Н.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algn="just" fontAlgn="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Михнюк К.В.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algn="just" fontAlgn="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Небахарева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Э.В.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algn="just" fontAlgn="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Паршина С.А.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algn="just" fontAlgn="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Пузанов Ю.В.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algn="just" fontAlgn="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Разживина Е.А.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algn="just" fontAlgn="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Разумова О.А.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algn="just" fontAlgn="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Серова Н.Л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algn="just" fontAlgn="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Тарабарин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А.Л.</a:t>
            </a:r>
          </a:p>
          <a:p>
            <a:pPr marL="0" algn="just" fontAlgn="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Тихонова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Е.Н.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algn="just" fontAlgn="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Хохлов В.А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algn="just" fontAlgn="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Цамуталина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Е.Е.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algn="just" fontAlgn="t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Челнокова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С.В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7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913" y="396815"/>
            <a:ext cx="5941347" cy="100605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532" y="1845734"/>
            <a:ext cx="10663964" cy="4023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Номинация </a:t>
            </a:r>
            <a:r>
              <a:rPr lang="ru-RU" sz="1400" dirty="0" smtClean="0"/>
              <a:t>__________________________________</a:t>
            </a:r>
            <a:r>
              <a:rPr lang="ru-RU" sz="1400" dirty="0"/>
              <a:t>		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FF0000"/>
                </a:solidFill>
              </a:rPr>
              <a:t>I</a:t>
            </a:r>
            <a:r>
              <a:rPr lang="ru-RU" sz="1400" dirty="0">
                <a:solidFill>
                  <a:srgbClr val="FF0000"/>
                </a:solidFill>
              </a:rPr>
              <a:t>. Сведения об участнике (конкурсанте)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1</a:t>
            </a:r>
            <a:r>
              <a:rPr lang="ru-RU" sz="1400" dirty="0"/>
              <a:t>. Ф.И.О. (полностью).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2. Дата рождения.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3. Место работы, </a:t>
            </a:r>
            <a:r>
              <a:rPr lang="ru-RU" sz="1400" b="1" dirty="0"/>
              <a:t>должность</a:t>
            </a:r>
            <a:r>
              <a:rPr lang="ru-RU" sz="14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4. Адрес места работы (с указанием почтового индекса), телефон, </a:t>
            </a:r>
            <a:r>
              <a:rPr lang="ru-RU" sz="1400" b="1" dirty="0"/>
              <a:t>домашний адрес, телефон</a:t>
            </a:r>
            <a:r>
              <a:rPr lang="ru-RU" sz="14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5. Сведения об </a:t>
            </a:r>
            <a:r>
              <a:rPr lang="ru-RU" sz="1400" dirty="0" smtClean="0"/>
              <a:t>образовании: высшее, переподготовка, все КПК.</a:t>
            </a: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6. Педагогический </a:t>
            </a:r>
            <a:r>
              <a:rPr lang="ru-RU" sz="1400" dirty="0" smtClean="0"/>
              <a:t>стаж: </a:t>
            </a:r>
            <a:r>
              <a:rPr lang="ru-RU" sz="1400" b="1" dirty="0" smtClean="0"/>
              <a:t>в должности, которая предполагает исчисление </a:t>
            </a:r>
            <a:r>
              <a:rPr lang="ru-RU" sz="1400" b="1" dirty="0" err="1" smtClean="0"/>
              <a:t>педстажа</a:t>
            </a:r>
            <a:r>
              <a:rPr lang="ru-RU" sz="1400" dirty="0" smtClean="0"/>
              <a:t>. </a:t>
            </a: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7. Квалификационная категория.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8. Государственные и отраслевые </a:t>
            </a:r>
            <a:r>
              <a:rPr lang="ru-RU" sz="1400" dirty="0" smtClean="0"/>
              <a:t>награды </a:t>
            </a:r>
            <a:r>
              <a:rPr lang="ru-RU" sz="1400" b="1" dirty="0" smtClean="0"/>
              <a:t>(почетные грамоты уровня МО, ЯО и выше)</a:t>
            </a:r>
            <a:r>
              <a:rPr lang="ru-RU" sz="1400" dirty="0" smtClean="0"/>
              <a:t>.</a:t>
            </a: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9. Краткое описание опыта работы и сведения о наиболее значимых педагогических успехах за последние 3 </a:t>
            </a:r>
            <a:r>
              <a:rPr lang="ru-RU" sz="1400" dirty="0" smtClean="0"/>
              <a:t>года </a:t>
            </a:r>
            <a:r>
              <a:rPr lang="ru-RU" sz="1400" b="1" dirty="0" smtClean="0"/>
              <a:t>(в организациях ДО)</a:t>
            </a:r>
            <a:r>
              <a:rPr lang="ru-RU" sz="1400" dirty="0" smtClean="0"/>
              <a:t>.</a:t>
            </a: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10. Дополнительные сведения (на усмотрение участника (конкурсанта</a:t>
            </a:r>
            <a:r>
              <a:rPr lang="ru-RU" sz="1400" dirty="0" smtClean="0"/>
              <a:t>): </a:t>
            </a:r>
            <a:r>
              <a:rPr lang="ru-RU" sz="1400" b="1" dirty="0" smtClean="0"/>
              <a:t>иной опыт работы, иные </a:t>
            </a:r>
            <a:r>
              <a:rPr lang="ru-RU" sz="1400" b="1" dirty="0" err="1" smtClean="0"/>
              <a:t>госнаграды</a:t>
            </a:r>
            <a:r>
              <a:rPr lang="ru-RU" sz="1400" b="1" dirty="0" smtClean="0"/>
              <a:t>, ученая степень, благодарности и т.п.. </a:t>
            </a:r>
            <a:endParaRPr lang="ru-RU" sz="14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</a:rPr>
              <a:t>II. Согласование вопросов подготовки ко второму туру областного этапа конкурса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1</a:t>
            </a:r>
            <a:r>
              <a:rPr lang="ru-RU" sz="1400" dirty="0"/>
              <a:t>. Перечислите </a:t>
            </a:r>
            <a:r>
              <a:rPr lang="ru-RU" sz="1400" b="1" dirty="0">
                <a:solidFill>
                  <a:schemeClr val="tx1"/>
                </a:solidFill>
              </a:rPr>
              <a:t>желаемое оборудование </a:t>
            </a:r>
            <a:r>
              <a:rPr lang="ru-RU" sz="1400" dirty="0"/>
              <a:t>для участия во втором туре (с указанием назначения и количества единиц).</a:t>
            </a:r>
          </a:p>
          <a:p>
            <a:r>
              <a:rPr lang="ru-RU" sz="1400" dirty="0"/>
              <a:t>2. Укажите </a:t>
            </a:r>
            <a:r>
              <a:rPr lang="ru-RU" sz="1400" b="1" dirty="0"/>
              <a:t>возраст детей </a:t>
            </a:r>
            <a:r>
              <a:rPr lang="ru-RU" sz="1400" dirty="0"/>
              <a:t>для проведения открытого занятия «Введение в дополнительную общеобразовательную программу</a:t>
            </a:r>
            <a:r>
              <a:rPr lang="ru-RU" sz="1400" dirty="0" smtClean="0"/>
              <a:t>».</a:t>
            </a:r>
          </a:p>
          <a:p>
            <a:r>
              <a:rPr lang="ru-RU" sz="1400" dirty="0" smtClean="0"/>
              <a:t>_____________________________</a:t>
            </a:r>
            <a:r>
              <a:rPr lang="ru-RU" sz="1400" dirty="0"/>
              <a:t>	                  ______________________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  (подпись руководителя организации,                              (расшифровка подписи)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/>
              <a:t>   </a:t>
            </a:r>
            <a:r>
              <a:rPr lang="ru-RU" sz="1100" smtClean="0"/>
              <a:t>осуществляющей </a:t>
            </a:r>
            <a:r>
              <a:rPr lang="ru-RU" sz="1100" dirty="0" smtClean="0"/>
              <a:t>образовательную </a:t>
            </a:r>
            <a:r>
              <a:rPr lang="ru-RU" sz="1100" dirty="0"/>
              <a:t>деятельность</a:t>
            </a:r>
            <a:r>
              <a:rPr lang="ru-RU" sz="1100" dirty="0" smtClean="0"/>
              <a:t>)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/>
              <a:t>«____»_____________</a:t>
            </a:r>
            <a:r>
              <a:rPr lang="ru-RU" sz="1100" dirty="0"/>
              <a:t>20___г.                      М.П.</a:t>
            </a: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1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28308" y="862641"/>
            <a:ext cx="873855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ru-RU" dirty="0" smtClean="0"/>
              <a:t>В оргкомитет областного этапа Всероссийского конкурса профессионального мастерства работников сферы дополнительного образования «Сердце отдаю детям»  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ЗАЯВЛЕНИЕ  </a:t>
            </a:r>
          </a:p>
          <a:p>
            <a:r>
              <a:rPr lang="ru-RU" sz="1600" dirty="0" smtClean="0"/>
              <a:t>Я, _________________________________________________________, (фамилия, имя, отчество (полностью)) даю согласие на участие в областном этапе Всероссийского конкурса профессионального мастерства работников сферы дополнительного образования «Сердце отдаю детям» (далее – Конкурс) в 20___ году, внесение сведений, указанных в заявке на участие в областном этапе Конкурса, в базу данных об участниках Конкурса и использование в некоммерческих целях для размещения в информационно-телекоммуникационной сети «Интернет», буклетах и периодических изданиях с возможностью редакторской обработки, а также на использование оргкомитетом областного этапа Конкурса иных материалов, представляемых мною на Конкурс, для публикаций в средствах массовой информации, размещения в информационно-телекоммуникационной сети «Интернет» и при подготовке методических материалов Конкурса.     </a:t>
            </a:r>
          </a:p>
          <a:p>
            <a:r>
              <a:rPr lang="ru-RU" sz="1600" dirty="0" smtClean="0"/>
              <a:t>________________________   ________________________        (подпись)                                                      (расшифровка подписи)                                                                                                                                   «____»_____________20___г.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0443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2.9. … претенденты представляют в оргкомитет следующие документы и материалы:</a:t>
            </a:r>
            <a:endParaRPr lang="ru-RU" sz="3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364891" y="1794287"/>
            <a:ext cx="14687909" cy="331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97000"/>
              </a:lnSpc>
            </a:pP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 </a:t>
            </a:r>
            <a:r>
              <a:rPr lang="ru-RU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заявка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на участие в областном этапе Конкурса (в печатном и электронном виде) по форме согласно приложению 1 к настоящему Положению, заверенная подписью и печатью руководителя организации, осуществляющей образовательную деятельность;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97000"/>
              </a:lnSpc>
            </a:pP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 </a:t>
            </a:r>
            <a:r>
              <a:rPr lang="ru-RU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текст дополнительной общеобразовательной программы 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электронном виде, который должен полностью соответствовать печатной версии (</a:t>
            </a:r>
            <a:r>
              <a:rPr lang="en-US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pdf</a:t>
            </a:r>
            <a:r>
              <a:rPr lang="ru-RU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-формат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97000"/>
              </a:lnSpc>
            </a:pP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 </a:t>
            </a:r>
            <a:r>
              <a:rPr lang="ru-RU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цветная портретная фотография участника 4 </a:t>
            </a:r>
            <a:r>
              <a:rPr lang="ru-RU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ru-RU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6 см 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(на бумажном и электронном носителях);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97000"/>
              </a:lnSpc>
            </a:pP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 видеоматериал «Визитная карточка» участника на отдельном СD/DVD (</a:t>
            </a:r>
            <a:r>
              <a:rPr lang="ru-RU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формате </a:t>
            </a:r>
            <a:r>
              <a:rPr lang="en-US" b="1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mp</a:t>
            </a:r>
            <a:r>
              <a:rPr lang="ru-RU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97000"/>
              </a:lnSpc>
            </a:pP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 </a:t>
            </a:r>
            <a:r>
              <a:rPr lang="ru-RU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заявление по форме 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согласно приложению 2 к настоящему Положению.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97000"/>
              </a:lnSpc>
            </a:pP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2.10. Срок приема заявок на участие в областном этапе Конкурса не может быть менее 10 календарных дней с момента объявления о проведении областного этапа Конкурса.</a:t>
            </a:r>
          </a:p>
          <a:p>
            <a:pPr indent="450215" algn="just">
              <a:lnSpc>
                <a:spcPct val="97000"/>
              </a:lnSpc>
            </a:pP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2.11. Материалы, представляемые на областной этап Конкурса, не рецензируются, не возвращаются и с </a:t>
            </a:r>
            <a:r>
              <a:rPr lang="ru-RU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согласия участников 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областного этапа Конкурса </a:t>
            </a:r>
            <a:r>
              <a:rPr lang="ru-RU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могут быть использованы оргкомитетом для публикаций в средствах массовой информации и для подготовки сборника материалов 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областного этапа Конкурса.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57604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</TotalTime>
  <Words>862</Words>
  <Application>Microsoft Office PowerPoint</Application>
  <PresentationFormat>Широкоэкранный</PresentationFormat>
  <Paragraphs>127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Ретро</vt:lpstr>
      <vt:lpstr>Презентация PowerPoint</vt:lpstr>
      <vt:lpstr>http://www.iro.yar.ru/index.php?id=3112</vt:lpstr>
      <vt:lpstr>Структурное подразделение, ответственное за организацию конкурса: </vt:lpstr>
      <vt:lpstr>Нормативные документы </vt:lpstr>
      <vt:lpstr>Сроки проведения с 1 марта по 20 апреля 2018 года</vt:lpstr>
      <vt:lpstr>Председатель экспертной комиссии – С.Л.Паладьев</vt:lpstr>
      <vt:lpstr>Презентация PowerPoint</vt:lpstr>
      <vt:lpstr>Презентация PowerPoint</vt:lpstr>
      <vt:lpstr>2.9. … претенденты представляют в оргкомитет следующие документы и материалы:</vt:lpstr>
      <vt:lpstr>6. Процедура проведения областного этапа Конкурса</vt:lpstr>
      <vt:lpstr>Конкурсные процедуры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Александровна Гусева</dc:creator>
  <cp:lastModifiedBy>Наталья Александровна Гусева</cp:lastModifiedBy>
  <cp:revision>13</cp:revision>
  <dcterms:created xsi:type="dcterms:W3CDTF">2018-03-12T11:08:14Z</dcterms:created>
  <dcterms:modified xsi:type="dcterms:W3CDTF">2018-03-14T11:51:30Z</dcterms:modified>
</cp:coreProperties>
</file>