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57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92696"/>
            <a:ext cx="8496944" cy="2016224"/>
          </a:xfrm>
        </p:spPr>
        <p:txBody>
          <a:bodyPr>
            <a:noAutofit/>
          </a:bodyPr>
          <a:lstStyle/>
          <a:p>
            <a:r>
              <a:rPr lang="ru-RU" sz="3600" b="1" dirty="0" err="1"/>
              <a:t>Тьюторская</a:t>
            </a:r>
            <a:r>
              <a:rPr lang="ru-RU" sz="3600" b="1" dirty="0"/>
              <a:t> позиция педагога, сопровождающего одарённого ребёнка, как осознанная необходимость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517232"/>
            <a:ext cx="6400800" cy="11296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Пикина А.Л., старший преподаватель кафедры дополнительного и технологического образования ЯГПУ им. К.Д. Ушинского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53" y="2636912"/>
            <a:ext cx="4176464" cy="247616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5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пецифические </a:t>
            </a:r>
            <a:r>
              <a:rPr lang="ru-RU" b="1" dirty="0"/>
              <a:t>особенности работы с одарённым ребёнком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</a:t>
            </a:r>
            <a:r>
              <a:rPr lang="ru-RU" dirty="0" smtClean="0"/>
              <a:t>рименение </a:t>
            </a:r>
            <a:r>
              <a:rPr lang="ru-RU" dirty="0"/>
              <a:t>на практике стратегий ускорения, интенсификации, обогащения, </a:t>
            </a:r>
            <a:r>
              <a:rPr lang="ru-RU" dirty="0" err="1" smtClean="0"/>
              <a:t>проблематизации</a:t>
            </a:r>
            <a:r>
              <a:rPr lang="ru-RU" dirty="0"/>
              <a:t>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Необходимость </a:t>
            </a:r>
            <a:r>
              <a:rPr lang="ru-RU" dirty="0"/>
              <a:t>организации культурной </a:t>
            </a:r>
            <a:r>
              <a:rPr lang="ru-RU" dirty="0" err="1"/>
              <a:t>технологизированной</a:t>
            </a:r>
            <a:r>
              <a:rPr lang="ru-RU" dirty="0"/>
              <a:t> образовательной </a:t>
            </a:r>
            <a:r>
              <a:rPr lang="ru-RU" dirty="0" smtClean="0"/>
              <a:t>среды.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Б</a:t>
            </a:r>
            <a:r>
              <a:rPr lang="ru-RU" dirty="0" smtClean="0"/>
              <a:t>ыстрое </a:t>
            </a:r>
            <a:r>
              <a:rPr lang="ru-RU" dirty="0"/>
              <a:t>реагирование на «нестандартную ситуацию», включение механизма поисковой активности, исследовательского </a:t>
            </a:r>
            <a:r>
              <a:rPr lang="ru-RU" dirty="0" smtClean="0"/>
              <a:t>поведения.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</a:t>
            </a:r>
            <a:r>
              <a:rPr lang="ru-RU" dirty="0" smtClean="0"/>
              <a:t>риентация </a:t>
            </a:r>
            <a:r>
              <a:rPr lang="ru-RU" dirty="0"/>
              <a:t>на интеллектуальные способности одарённого ребёнка; сохранение уникальности его таланта, самобытности его личности и конструирование уникальных знаний одарённого ребёнка</a:t>
            </a:r>
          </a:p>
        </p:txBody>
      </p:sp>
    </p:spTree>
    <p:extLst>
      <p:ext uri="{BB962C8B-B14F-4D97-AF65-F5344CB8AC3E}">
        <p14:creationId xmlns:p14="http://schemas.microsoft.com/office/powerpoint/2010/main" val="19043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332656"/>
            <a:ext cx="8712968" cy="626469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i="1" u="sng" dirty="0" smtClean="0">
                <a:solidFill>
                  <a:srgbClr val="FF0000"/>
                </a:solidFill>
              </a:rPr>
              <a:t>Сопровождение</a:t>
            </a:r>
            <a:r>
              <a:rPr lang="ru-RU" dirty="0" smtClean="0"/>
              <a:t> - взаимодействие </a:t>
            </a:r>
            <a:r>
              <a:rPr lang="ru-RU" dirty="0"/>
              <a:t>сопровождающего и сопровождаемого, направленное на психолого-педагогическое развитие ребенка, создание условий для выявления и развития его индивидуальности, всех его сущностных сфер в процессе образовательной </a:t>
            </a:r>
            <a:r>
              <a:rPr lang="ru-RU" dirty="0" smtClean="0"/>
              <a:t>деятельности</a:t>
            </a:r>
          </a:p>
          <a:p>
            <a:pPr marL="0" indent="0" algn="just">
              <a:buNone/>
            </a:pPr>
            <a:r>
              <a:rPr lang="ru-RU" i="1" u="sng" dirty="0" err="1" smtClean="0">
                <a:solidFill>
                  <a:srgbClr val="FF0000"/>
                </a:solidFill>
              </a:rPr>
              <a:t>Тьюторское</a:t>
            </a:r>
            <a:r>
              <a:rPr lang="ru-RU" i="1" u="sng" dirty="0" smtClean="0">
                <a:solidFill>
                  <a:srgbClr val="FF0000"/>
                </a:solidFill>
              </a:rPr>
              <a:t> сопровождение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метод </a:t>
            </a:r>
            <a:r>
              <a:rPr lang="ru-RU" dirty="0"/>
              <a:t>взаимодействия, обеспечивающий создание условий для принятия обучающимся оптимальных решений в различных ситуациях образовательного </a:t>
            </a:r>
            <a:r>
              <a:rPr lang="ru-RU" dirty="0" smtClean="0"/>
              <a:t>выбора</a:t>
            </a:r>
          </a:p>
          <a:p>
            <a:pPr marL="0" indent="0">
              <a:buNone/>
            </a:pPr>
            <a:r>
              <a:rPr lang="ru-RU" i="1" u="sng" dirty="0" err="1">
                <a:solidFill>
                  <a:srgbClr val="FF0000"/>
                </a:solidFill>
              </a:rPr>
              <a:t>Тьюторское</a:t>
            </a:r>
            <a:r>
              <a:rPr lang="ru-RU" i="1" u="sng" dirty="0">
                <a:solidFill>
                  <a:srgbClr val="FF0000"/>
                </a:solidFill>
              </a:rPr>
              <a:t> сопровождение одарённого ребёнка </a:t>
            </a:r>
            <a:r>
              <a:rPr lang="ru-RU" dirty="0"/>
              <a:t>– это</a:t>
            </a:r>
            <a:r>
              <a:rPr lang="ru-RU" i="1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взаимодействие педагога с </a:t>
            </a:r>
            <a:r>
              <a:rPr lang="ru-RU" dirty="0" err="1"/>
              <a:t>тьюторской</a:t>
            </a:r>
            <a:r>
              <a:rPr lang="ru-RU" dirty="0"/>
              <a:t> позицией и одарённого ребёнка в открытом образовательном пространстве, в рамках которого педагог, создавая условия для сохранения уникальности и самобытности одарённого ребёнка, активизирует его желание двигаться по индивидуальному пути развития, выбирать способы прохождения этого пути, и отвечать за собственный выбор.</a:t>
            </a:r>
          </a:p>
          <a:p>
            <a:pPr marL="0" indent="0" algn="just">
              <a:buNone/>
            </a:pPr>
            <a:r>
              <a:rPr lang="ru-RU" i="1" u="sng" dirty="0" err="1">
                <a:solidFill>
                  <a:srgbClr val="FF0000"/>
                </a:solidFill>
              </a:rPr>
              <a:t>Тьютор</a:t>
            </a:r>
            <a:r>
              <a:rPr lang="ru-RU" i="1" u="sng" dirty="0">
                <a:solidFill>
                  <a:srgbClr val="FF0000"/>
                </a:solidFill>
              </a:rPr>
              <a:t> (позиционно) </a:t>
            </a:r>
            <a:r>
              <a:rPr lang="ru-RU" dirty="0"/>
              <a:t>— это педагогический работник, который организует и мотивирует учащегося на приобретение знаний, умений и навыков, организует условия для складывания и реализации его индивидуальной образовательной траектории. 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0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Технологии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проектирования </a:t>
            </a:r>
            <a:r>
              <a:rPr lang="ru-RU" dirty="0" smtClean="0"/>
              <a:t>и моделирования</a:t>
            </a:r>
          </a:p>
          <a:p>
            <a:r>
              <a:rPr lang="ru-RU" dirty="0" smtClean="0"/>
              <a:t>технологии  консультирования</a:t>
            </a:r>
          </a:p>
          <a:p>
            <a:r>
              <a:rPr lang="ru-RU" dirty="0" err="1" smtClean="0"/>
              <a:t>тренинговые</a:t>
            </a:r>
            <a:r>
              <a:rPr lang="ru-RU" dirty="0" smtClean="0"/>
              <a:t> технологии</a:t>
            </a:r>
          </a:p>
          <a:p>
            <a:r>
              <a:rPr lang="ru-RU" dirty="0" smtClean="0"/>
              <a:t>рефлексивные технологии</a:t>
            </a:r>
          </a:p>
          <a:p>
            <a:r>
              <a:rPr lang="ru-RU" dirty="0" smtClean="0"/>
              <a:t>технологии </a:t>
            </a:r>
            <a:r>
              <a:rPr lang="ru-RU" dirty="0"/>
              <a:t>организации образовательных </a:t>
            </a:r>
            <a:r>
              <a:rPr lang="ru-RU" dirty="0" smtClean="0"/>
              <a:t>событий</a:t>
            </a:r>
          </a:p>
          <a:p>
            <a:r>
              <a:rPr lang="ru-RU" dirty="0"/>
              <a:t>т</a:t>
            </a:r>
            <a:r>
              <a:rPr lang="ru-RU" dirty="0" smtClean="0"/>
              <a:t>ехнологии личностно-ресурсного </a:t>
            </a:r>
            <a:r>
              <a:rPr lang="ru-RU" dirty="0"/>
              <a:t>картирования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448272" cy="162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3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Форма </a:t>
            </a:r>
            <a:r>
              <a:rPr lang="ru-RU" b="1" dirty="0" err="1" smtClean="0"/>
              <a:t>тьюторского</a:t>
            </a:r>
            <a:r>
              <a:rPr lang="ru-RU" b="1" dirty="0" smtClean="0"/>
              <a:t> сопровождения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err="1">
                <a:solidFill>
                  <a:srgbClr val="FF0000"/>
                </a:solidFill>
              </a:rPr>
              <a:t>Тьюториал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- открытое учебное занятие с применением методов интерактивного и интенсивного обучения, направленное на приобретение опыта использования модельных и нестандартных ситуаций в построении индивидуальных образовательных программ.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4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dirty="0" smtClean="0">
                <a:cs typeface="Times New Roman" pitchFamily="18" charset="0"/>
              </a:rPr>
              <a:t>организационная </a:t>
            </a:r>
            <a:r>
              <a:rPr lang="ru-RU" altLang="ru-RU" dirty="0">
                <a:cs typeface="Times New Roman" pitchFamily="18" charset="0"/>
              </a:rPr>
              <a:t>работа с вопросом обучающегося или к обучающемуся</a:t>
            </a:r>
          </a:p>
          <a:p>
            <a:r>
              <a:rPr lang="ru-RU" dirty="0"/>
              <a:t>а</a:t>
            </a:r>
            <a:r>
              <a:rPr lang="ru-RU" dirty="0" smtClean="0"/>
              <a:t>нализ конкретных ситуаций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t="305"/>
          <a:stretch/>
        </p:blipFill>
        <p:spPr bwMode="auto">
          <a:xfrm>
            <a:off x="2195736" y="3236347"/>
            <a:ext cx="3315079" cy="224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4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Ценность педагога с </a:t>
            </a:r>
            <a:r>
              <a:rPr lang="ru-RU" b="1" dirty="0" err="1" smtClean="0"/>
              <a:t>тьюторской</a:t>
            </a:r>
            <a:r>
              <a:rPr lang="ru-RU" b="1" dirty="0" smtClean="0"/>
              <a:t> позицией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Саморазвитие</a:t>
            </a:r>
          </a:p>
          <a:p>
            <a:pPr marL="0" indent="0">
              <a:buNone/>
            </a:pPr>
            <a:r>
              <a:rPr lang="ru-RU" dirty="0" smtClean="0"/>
              <a:t>        Самосовершенствование</a:t>
            </a:r>
          </a:p>
          <a:p>
            <a:pPr marL="0" indent="0">
              <a:buNone/>
            </a:pPr>
            <a:r>
              <a:rPr lang="ru-RU" dirty="0" smtClean="0"/>
              <a:t>                   Самореализация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3397101" cy="190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43" y="4307516"/>
            <a:ext cx="3505200" cy="197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5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urait.ru/uploads/cover/978-5-534-01139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826568"/>
            <a:ext cx="1847323" cy="272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iblio-online.ru/book/cover/96D1110F-A48C-4385-94FA-650122E5F8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08920"/>
            <a:ext cx="1800200" cy="267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Анна\Desktop\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91779"/>
            <a:ext cx="1656185" cy="2348521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1"/>
          <a:stretch/>
        </p:blipFill>
        <p:spPr bwMode="auto">
          <a:xfrm>
            <a:off x="2699792" y="1628800"/>
            <a:ext cx="1656185" cy="234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6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9964"/>
          <a:stretch/>
        </p:blipFill>
        <p:spPr bwMode="auto">
          <a:xfrm>
            <a:off x="467544" y="548680"/>
            <a:ext cx="8352928" cy="564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8798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295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Тьюторская позиция педагога, сопровождающего одарённого ребёнка, как осознанная необходимость </vt:lpstr>
      <vt:lpstr>Специфические особенности работы с одарённым ребёнком</vt:lpstr>
      <vt:lpstr>Презентация PowerPoint</vt:lpstr>
      <vt:lpstr>Технологии</vt:lpstr>
      <vt:lpstr>Форма тьюторского сопровождения</vt:lpstr>
      <vt:lpstr>Методы</vt:lpstr>
      <vt:lpstr>Ценность педагога с тьюторской позицией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Пикин</dc:creator>
  <cp:lastModifiedBy>Александр Пикин</cp:lastModifiedBy>
  <cp:revision>13</cp:revision>
  <dcterms:created xsi:type="dcterms:W3CDTF">2018-03-20T18:18:24Z</dcterms:created>
  <dcterms:modified xsi:type="dcterms:W3CDTF">2018-03-22T03:15:02Z</dcterms:modified>
</cp:coreProperties>
</file>