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9" r:id="rId4"/>
    <p:sldId id="258" r:id="rId5"/>
    <p:sldId id="259" r:id="rId6"/>
    <p:sldId id="265" r:id="rId7"/>
    <p:sldId id="260" r:id="rId8"/>
    <p:sldId id="261" r:id="rId9"/>
    <p:sldId id="267" r:id="rId10"/>
    <p:sldId id="268" r:id="rId11"/>
    <p:sldId id="262" r:id="rId12"/>
    <p:sldId id="275" r:id="rId13"/>
    <p:sldId id="270" r:id="rId14"/>
    <p:sldId id="272" r:id="rId15"/>
    <p:sldId id="273" r:id="rId16"/>
    <p:sldId id="274" r:id="rId17"/>
    <p:sldId id="271" r:id="rId18"/>
    <p:sldId id="263" r:id="rId19"/>
    <p:sldId id="264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96" y="-10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7E0CEF-A3B5-4465-AF38-94F8CC4EEEFD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3471A7C-D287-4F27-9AC3-701C0C75FFE3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Честный самоанализ: самоопределение ценностей и смыслов своей педагогической деятельности и того как они реализуются в конкретном занятии. В чем мерило успеха?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165357D-EF1A-4CC3-A2D5-DB1281FE6586}" type="parTrans" cxnId="{E976D89C-6DE5-4267-9DE4-E6AEEE01EFC7}">
      <dgm:prSet/>
      <dgm:spPr/>
      <dgm:t>
        <a:bodyPr/>
        <a:lstStyle/>
        <a:p>
          <a:endParaRPr lang="ru-RU"/>
        </a:p>
      </dgm:t>
    </dgm:pt>
    <dgm:pt modelId="{D4C30BA4-7346-44B9-ABE4-5C7CBA57F532}" type="sibTrans" cxnId="{E976D89C-6DE5-4267-9DE4-E6AEEE01EFC7}">
      <dgm:prSet/>
      <dgm:spPr/>
      <dgm:t>
        <a:bodyPr/>
        <a:lstStyle/>
        <a:p>
          <a:endParaRPr lang="ru-RU"/>
        </a:p>
      </dgm:t>
    </dgm:pt>
    <dgm:pt modelId="{984CCDEB-2662-4A65-827C-949D3E3EFFE4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Соотнесение с современными трендами образования и этапом развития цивилизации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6AE99DD-CB6B-4687-A9EA-DC1A728E0260}" type="parTrans" cxnId="{75A27584-1A31-47CB-B139-650AF12D3A39}">
      <dgm:prSet/>
      <dgm:spPr/>
      <dgm:t>
        <a:bodyPr/>
        <a:lstStyle/>
        <a:p>
          <a:endParaRPr lang="ru-RU"/>
        </a:p>
      </dgm:t>
    </dgm:pt>
    <dgm:pt modelId="{43B4229F-18DB-49F6-8AFE-505906A67778}" type="sibTrans" cxnId="{75A27584-1A31-47CB-B139-650AF12D3A39}">
      <dgm:prSet/>
      <dgm:spPr/>
      <dgm:t>
        <a:bodyPr/>
        <a:lstStyle/>
        <a:p>
          <a:endParaRPr lang="ru-RU"/>
        </a:p>
      </dgm:t>
    </dgm:pt>
    <dgm:pt modelId="{56A8EFE0-5035-437B-95FA-67C1DB96ED20}">
      <dgm:prSet phldrT="[Текст]"/>
      <dgm:spPr/>
      <dgm:t>
        <a:bodyPr/>
        <a:lstStyle/>
        <a:p>
          <a:r>
            <a:rPr lang="ru-RU" b="1" dirty="0" smtClean="0"/>
            <a:t>Создание команды – залог успеха и психологической безопасности конкурсанта</a:t>
          </a:r>
          <a:endParaRPr lang="ru-RU" dirty="0"/>
        </a:p>
      </dgm:t>
    </dgm:pt>
    <dgm:pt modelId="{C2DBF759-A256-4597-8727-7314540091B3}" type="parTrans" cxnId="{68907E26-F7A8-4D21-B778-FFC98805BA1D}">
      <dgm:prSet/>
      <dgm:spPr/>
      <dgm:t>
        <a:bodyPr/>
        <a:lstStyle/>
        <a:p>
          <a:endParaRPr lang="ru-RU"/>
        </a:p>
      </dgm:t>
    </dgm:pt>
    <dgm:pt modelId="{774A421C-FFB4-4043-A146-D833EFBBA65F}" type="sibTrans" cxnId="{68907E26-F7A8-4D21-B778-FFC98805BA1D}">
      <dgm:prSet/>
      <dgm:spPr/>
      <dgm:t>
        <a:bodyPr/>
        <a:lstStyle/>
        <a:p>
          <a:endParaRPr lang="ru-RU"/>
        </a:p>
      </dgm:t>
    </dgm:pt>
    <dgm:pt modelId="{14438CEB-3356-4E5E-A4E7-466BAE31823F}">
      <dgm:prSet phldrT="[Текст]"/>
      <dgm:spPr/>
      <dgm:t>
        <a:bodyPr/>
        <a:lstStyle/>
        <a:p>
          <a:r>
            <a:rPr lang="ru-RU" b="1" dirty="0" smtClean="0"/>
            <a:t>Репетиции, репетиции и еще раз репетиции!!!!</a:t>
          </a:r>
          <a:endParaRPr lang="ru-RU" dirty="0"/>
        </a:p>
      </dgm:t>
    </dgm:pt>
    <dgm:pt modelId="{F69E94F5-A4C9-4088-ACDC-3A6355A65177}" type="parTrans" cxnId="{FF10A306-8F50-4EF8-8636-158C220A6361}">
      <dgm:prSet/>
      <dgm:spPr/>
      <dgm:t>
        <a:bodyPr/>
        <a:lstStyle/>
        <a:p>
          <a:endParaRPr lang="ru-RU"/>
        </a:p>
      </dgm:t>
    </dgm:pt>
    <dgm:pt modelId="{25273EA0-35D5-4451-A427-EF2AC8E525A8}" type="sibTrans" cxnId="{FF10A306-8F50-4EF8-8636-158C220A6361}">
      <dgm:prSet/>
      <dgm:spPr/>
      <dgm:t>
        <a:bodyPr/>
        <a:lstStyle/>
        <a:p>
          <a:endParaRPr lang="ru-RU"/>
        </a:p>
      </dgm:t>
    </dgm:pt>
    <dgm:pt modelId="{02CCF232-126C-424A-8464-3654D2FF87B7}">
      <dgm:prSet phldrT="[Текст]"/>
      <dgm:spPr/>
      <dgm:t>
        <a:bodyPr/>
        <a:lstStyle/>
        <a:p>
          <a:r>
            <a:rPr lang="ru-RU" b="1" dirty="0" smtClean="0"/>
            <a:t>Внешний аудит своих сильных и слабых профессиональных качеств</a:t>
          </a:r>
          <a:endParaRPr lang="ru-RU" dirty="0"/>
        </a:p>
      </dgm:t>
    </dgm:pt>
    <dgm:pt modelId="{8A6D5F41-67FD-473A-A70A-461B723ED865}" type="parTrans" cxnId="{E914D942-795C-4318-88EE-708C49723C97}">
      <dgm:prSet/>
      <dgm:spPr/>
      <dgm:t>
        <a:bodyPr/>
        <a:lstStyle/>
        <a:p>
          <a:endParaRPr lang="ru-RU"/>
        </a:p>
      </dgm:t>
    </dgm:pt>
    <dgm:pt modelId="{82C71D7F-7B46-4778-9D84-04F74F69F4B9}" type="sibTrans" cxnId="{E914D942-795C-4318-88EE-708C49723C97}">
      <dgm:prSet/>
      <dgm:spPr/>
      <dgm:t>
        <a:bodyPr/>
        <a:lstStyle/>
        <a:p>
          <a:endParaRPr lang="ru-RU"/>
        </a:p>
      </dgm:t>
    </dgm:pt>
    <dgm:pt modelId="{79EC093D-C594-4758-ABD7-7CFCA42929C7}">
      <dgm:prSet phldrT="[Текст]"/>
      <dgm:spPr/>
      <dgm:t>
        <a:bodyPr/>
        <a:lstStyle/>
        <a:p>
          <a:r>
            <a:rPr lang="ru-RU" b="1" dirty="0" err="1" smtClean="0"/>
            <a:t>Вау</a:t>
          </a:r>
          <a:r>
            <a:rPr lang="ru-RU" b="1" dirty="0" smtClean="0"/>
            <a:t>-эффект, чтобы самому было интересно</a:t>
          </a:r>
          <a:endParaRPr lang="ru-RU" dirty="0"/>
        </a:p>
      </dgm:t>
    </dgm:pt>
    <dgm:pt modelId="{B64CAF2C-2F24-4001-9EC1-368B5D01609A}" type="parTrans" cxnId="{24F5C1EC-B421-406E-8C7F-C19455B86E26}">
      <dgm:prSet/>
      <dgm:spPr/>
      <dgm:t>
        <a:bodyPr/>
        <a:lstStyle/>
        <a:p>
          <a:endParaRPr lang="ru-RU"/>
        </a:p>
      </dgm:t>
    </dgm:pt>
    <dgm:pt modelId="{4FA5BFA3-4636-4B1D-AC46-0B65A99AC1ED}" type="sibTrans" cxnId="{24F5C1EC-B421-406E-8C7F-C19455B86E26}">
      <dgm:prSet/>
      <dgm:spPr/>
      <dgm:t>
        <a:bodyPr/>
        <a:lstStyle/>
        <a:p>
          <a:endParaRPr lang="ru-RU"/>
        </a:p>
      </dgm:t>
    </dgm:pt>
    <dgm:pt modelId="{B4C1DF26-1A43-4A0C-A1E8-4438645B83F8}">
      <dgm:prSet/>
      <dgm:spPr/>
      <dgm:t>
        <a:bodyPr/>
        <a:lstStyle/>
        <a:p>
          <a:r>
            <a:rPr lang="ru-RU" b="1" dirty="0" smtClean="0"/>
            <a:t>Воспользоваться приемами, правилами риторики и публичных выступлений</a:t>
          </a:r>
          <a:endParaRPr lang="ru-RU" b="1" dirty="0"/>
        </a:p>
      </dgm:t>
    </dgm:pt>
    <dgm:pt modelId="{1B32AECD-331A-4F5C-B513-F39F1E43D701}" type="parTrans" cxnId="{7809A15C-DBA9-41A7-8C09-9B9995F29747}">
      <dgm:prSet/>
      <dgm:spPr/>
      <dgm:t>
        <a:bodyPr/>
        <a:lstStyle/>
        <a:p>
          <a:endParaRPr lang="ru-RU"/>
        </a:p>
      </dgm:t>
    </dgm:pt>
    <dgm:pt modelId="{805FB8DC-4C6C-47E8-B8BF-4C89A78CB3B5}" type="sibTrans" cxnId="{7809A15C-DBA9-41A7-8C09-9B9995F29747}">
      <dgm:prSet/>
      <dgm:spPr/>
      <dgm:t>
        <a:bodyPr/>
        <a:lstStyle/>
        <a:p>
          <a:endParaRPr lang="ru-RU"/>
        </a:p>
      </dgm:t>
    </dgm:pt>
    <dgm:pt modelId="{3057683D-C326-4A46-A902-5F897F8B90BC}" type="pres">
      <dgm:prSet presAssocID="{E17E0CEF-A3B5-4465-AF38-94F8CC4EEEF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38B180-C778-44E9-B3CE-4879CB16B651}" type="pres">
      <dgm:prSet presAssocID="{73471A7C-D287-4F27-9AC3-701C0C75FFE3}" presName="vertOne" presStyleCnt="0"/>
      <dgm:spPr/>
    </dgm:pt>
    <dgm:pt modelId="{52F8BF9D-97AF-4F76-880C-DC4A6495AC09}" type="pres">
      <dgm:prSet presAssocID="{73471A7C-D287-4F27-9AC3-701C0C75FFE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33B90D-DC98-4088-8DB0-03F78DD7B7EC}" type="pres">
      <dgm:prSet presAssocID="{73471A7C-D287-4F27-9AC3-701C0C75FFE3}" presName="parTransOne" presStyleCnt="0"/>
      <dgm:spPr/>
    </dgm:pt>
    <dgm:pt modelId="{0870152D-96CE-41FA-9647-996E4B3959B5}" type="pres">
      <dgm:prSet presAssocID="{73471A7C-D287-4F27-9AC3-701C0C75FFE3}" presName="horzOne" presStyleCnt="0"/>
      <dgm:spPr/>
    </dgm:pt>
    <dgm:pt modelId="{1F78C0A6-1D11-4229-8A4F-CB8D6C4C54B6}" type="pres">
      <dgm:prSet presAssocID="{984CCDEB-2662-4A65-827C-949D3E3EFFE4}" presName="vertTwo" presStyleCnt="0"/>
      <dgm:spPr/>
    </dgm:pt>
    <dgm:pt modelId="{23472E5E-8CCA-4A90-ADCC-5DE4D1E35BC0}" type="pres">
      <dgm:prSet presAssocID="{984CCDEB-2662-4A65-827C-949D3E3EFFE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C2BC3-9AE6-488D-A304-67A71661844C}" type="pres">
      <dgm:prSet presAssocID="{984CCDEB-2662-4A65-827C-949D3E3EFFE4}" presName="parTransTwo" presStyleCnt="0"/>
      <dgm:spPr/>
    </dgm:pt>
    <dgm:pt modelId="{28E933F6-FCE0-4B7E-8732-063CEB63C2E4}" type="pres">
      <dgm:prSet presAssocID="{984CCDEB-2662-4A65-827C-949D3E3EFFE4}" presName="horzTwo" presStyleCnt="0"/>
      <dgm:spPr/>
    </dgm:pt>
    <dgm:pt modelId="{14C9D11A-E9B9-447D-9603-EAF8E8C4FAF2}" type="pres">
      <dgm:prSet presAssocID="{56A8EFE0-5035-437B-95FA-67C1DB96ED20}" presName="vertThree" presStyleCnt="0"/>
      <dgm:spPr/>
    </dgm:pt>
    <dgm:pt modelId="{71E5E65E-DBD7-4F46-A805-8E384B188426}" type="pres">
      <dgm:prSet presAssocID="{56A8EFE0-5035-437B-95FA-67C1DB96ED20}" presName="txThree" presStyleLbl="node3" presStyleIdx="0" presStyleCnt="4" custScaleX="114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1632A9-F12F-4A29-BD9E-5232ADB59EB3}" type="pres">
      <dgm:prSet presAssocID="{56A8EFE0-5035-437B-95FA-67C1DB96ED20}" presName="horzThree" presStyleCnt="0"/>
      <dgm:spPr/>
    </dgm:pt>
    <dgm:pt modelId="{BC9B3667-45DB-43A2-B140-D599C91D23D7}" type="pres">
      <dgm:prSet presAssocID="{774A421C-FFB4-4043-A146-D833EFBBA65F}" presName="sibSpaceThree" presStyleCnt="0"/>
      <dgm:spPr/>
    </dgm:pt>
    <dgm:pt modelId="{6410591C-38E0-446B-BD91-6B7BBB9BF4E6}" type="pres">
      <dgm:prSet presAssocID="{14438CEB-3356-4E5E-A4E7-466BAE31823F}" presName="vertThree" presStyleCnt="0"/>
      <dgm:spPr/>
    </dgm:pt>
    <dgm:pt modelId="{BF7D01E5-FF3A-4384-8053-FB694B193255}" type="pres">
      <dgm:prSet presAssocID="{14438CEB-3356-4E5E-A4E7-466BAE31823F}" presName="txThree" presStyleLbl="node3" presStyleIdx="1" presStyleCnt="4" custLinFactNeighborX="88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3EBD1A-06EE-4DC5-ABE1-C99AD16C222C}" type="pres">
      <dgm:prSet presAssocID="{14438CEB-3356-4E5E-A4E7-466BAE31823F}" presName="horzThree" presStyleCnt="0"/>
      <dgm:spPr/>
    </dgm:pt>
    <dgm:pt modelId="{D1ABB831-676E-4E69-8D8D-53E401DB6E79}" type="pres">
      <dgm:prSet presAssocID="{25273EA0-35D5-4451-A427-EF2AC8E525A8}" presName="sibSpaceThree" presStyleCnt="0"/>
      <dgm:spPr/>
    </dgm:pt>
    <dgm:pt modelId="{878A534A-2501-4614-A9C8-F900B8376B54}" type="pres">
      <dgm:prSet presAssocID="{B4C1DF26-1A43-4A0C-A1E8-4438645B83F8}" presName="vertThree" presStyleCnt="0"/>
      <dgm:spPr/>
    </dgm:pt>
    <dgm:pt modelId="{BB74CAC8-A5ED-46FA-BEFB-228D8557C719}" type="pres">
      <dgm:prSet presAssocID="{B4C1DF26-1A43-4A0C-A1E8-4438645B83F8}" presName="txThree" presStyleLbl="node3" presStyleIdx="2" presStyleCnt="4" custLinFactNeighborX="13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DFE45E-605B-4D38-B02D-E4AE37D2BA6A}" type="pres">
      <dgm:prSet presAssocID="{B4C1DF26-1A43-4A0C-A1E8-4438645B83F8}" presName="horzThree" presStyleCnt="0"/>
      <dgm:spPr/>
    </dgm:pt>
    <dgm:pt modelId="{CCD75664-9D6B-4240-9FE6-148F4E83A9C0}" type="pres">
      <dgm:prSet presAssocID="{43B4229F-18DB-49F6-8AFE-505906A67778}" presName="sibSpaceTwo" presStyleCnt="0"/>
      <dgm:spPr/>
    </dgm:pt>
    <dgm:pt modelId="{96F0897F-2280-4CA0-BCCF-F86620F2B97D}" type="pres">
      <dgm:prSet presAssocID="{02CCF232-126C-424A-8464-3654D2FF87B7}" presName="vertTwo" presStyleCnt="0"/>
      <dgm:spPr/>
    </dgm:pt>
    <dgm:pt modelId="{6E3FB665-FDD4-4A9C-B5EB-C87B01C55B94}" type="pres">
      <dgm:prSet presAssocID="{02CCF232-126C-424A-8464-3654D2FF87B7}" presName="txTwo" presStyleLbl="node2" presStyleIdx="1" presStyleCnt="2" custScaleX="1272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A5A7D2-2BDF-470F-90F2-6FA4B0F21D16}" type="pres">
      <dgm:prSet presAssocID="{02CCF232-126C-424A-8464-3654D2FF87B7}" presName="parTransTwo" presStyleCnt="0"/>
      <dgm:spPr/>
    </dgm:pt>
    <dgm:pt modelId="{BF2F8CCC-5245-4A46-A5D0-515AFE2C42CB}" type="pres">
      <dgm:prSet presAssocID="{02CCF232-126C-424A-8464-3654D2FF87B7}" presName="horzTwo" presStyleCnt="0"/>
      <dgm:spPr/>
    </dgm:pt>
    <dgm:pt modelId="{EB5D5F5F-F3EC-4B21-97E7-56857C285C86}" type="pres">
      <dgm:prSet presAssocID="{79EC093D-C594-4758-ABD7-7CFCA42929C7}" presName="vertThree" presStyleCnt="0"/>
      <dgm:spPr/>
    </dgm:pt>
    <dgm:pt modelId="{8E61F8D5-5084-4236-B34E-74E85E116EFD}" type="pres">
      <dgm:prSet presAssocID="{79EC093D-C594-4758-ABD7-7CFCA42929C7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39D17A-69D5-4BDF-A9AD-67CA66F3AACC}" type="pres">
      <dgm:prSet presAssocID="{79EC093D-C594-4758-ABD7-7CFCA42929C7}" presName="horzThree" presStyleCnt="0"/>
      <dgm:spPr/>
    </dgm:pt>
  </dgm:ptLst>
  <dgm:cxnLst>
    <dgm:cxn modelId="{68907E26-F7A8-4D21-B778-FFC98805BA1D}" srcId="{984CCDEB-2662-4A65-827C-949D3E3EFFE4}" destId="{56A8EFE0-5035-437B-95FA-67C1DB96ED20}" srcOrd="0" destOrd="0" parTransId="{C2DBF759-A256-4597-8727-7314540091B3}" sibTransId="{774A421C-FFB4-4043-A146-D833EFBBA65F}"/>
    <dgm:cxn modelId="{7809A15C-DBA9-41A7-8C09-9B9995F29747}" srcId="{984CCDEB-2662-4A65-827C-949D3E3EFFE4}" destId="{B4C1DF26-1A43-4A0C-A1E8-4438645B83F8}" srcOrd="2" destOrd="0" parTransId="{1B32AECD-331A-4F5C-B513-F39F1E43D701}" sibTransId="{805FB8DC-4C6C-47E8-B8BF-4C89A78CB3B5}"/>
    <dgm:cxn modelId="{E976D89C-6DE5-4267-9DE4-E6AEEE01EFC7}" srcId="{E17E0CEF-A3B5-4465-AF38-94F8CC4EEEFD}" destId="{73471A7C-D287-4F27-9AC3-701C0C75FFE3}" srcOrd="0" destOrd="0" parTransId="{E165357D-EF1A-4CC3-A2D5-DB1281FE6586}" sibTransId="{D4C30BA4-7346-44B9-ABE4-5C7CBA57F532}"/>
    <dgm:cxn modelId="{120049DC-5001-4A0F-AD89-66815772E7B6}" type="presOf" srcId="{02CCF232-126C-424A-8464-3654D2FF87B7}" destId="{6E3FB665-FDD4-4A9C-B5EB-C87B01C55B94}" srcOrd="0" destOrd="0" presId="urn:microsoft.com/office/officeart/2005/8/layout/hierarchy4"/>
    <dgm:cxn modelId="{FF10A306-8F50-4EF8-8636-158C220A6361}" srcId="{984CCDEB-2662-4A65-827C-949D3E3EFFE4}" destId="{14438CEB-3356-4E5E-A4E7-466BAE31823F}" srcOrd="1" destOrd="0" parTransId="{F69E94F5-A4C9-4088-ACDC-3A6355A65177}" sibTransId="{25273EA0-35D5-4451-A427-EF2AC8E525A8}"/>
    <dgm:cxn modelId="{24F5C1EC-B421-406E-8C7F-C19455B86E26}" srcId="{02CCF232-126C-424A-8464-3654D2FF87B7}" destId="{79EC093D-C594-4758-ABD7-7CFCA42929C7}" srcOrd="0" destOrd="0" parTransId="{B64CAF2C-2F24-4001-9EC1-368B5D01609A}" sibTransId="{4FA5BFA3-4636-4B1D-AC46-0B65A99AC1ED}"/>
    <dgm:cxn modelId="{276F9618-D0C2-44C2-BB4B-535BE61F515F}" type="presOf" srcId="{984CCDEB-2662-4A65-827C-949D3E3EFFE4}" destId="{23472E5E-8CCA-4A90-ADCC-5DE4D1E35BC0}" srcOrd="0" destOrd="0" presId="urn:microsoft.com/office/officeart/2005/8/layout/hierarchy4"/>
    <dgm:cxn modelId="{AACED283-2BF9-446B-AC45-8FDE0064ED08}" type="presOf" srcId="{E17E0CEF-A3B5-4465-AF38-94F8CC4EEEFD}" destId="{3057683D-C326-4A46-A902-5F897F8B90BC}" srcOrd="0" destOrd="0" presId="urn:microsoft.com/office/officeart/2005/8/layout/hierarchy4"/>
    <dgm:cxn modelId="{65591B19-96AF-4349-B5FC-0F5C68C686E6}" type="presOf" srcId="{56A8EFE0-5035-437B-95FA-67C1DB96ED20}" destId="{71E5E65E-DBD7-4F46-A805-8E384B188426}" srcOrd="0" destOrd="0" presId="urn:microsoft.com/office/officeart/2005/8/layout/hierarchy4"/>
    <dgm:cxn modelId="{532D8082-7132-441B-834B-38AC9BBED562}" type="presOf" srcId="{73471A7C-D287-4F27-9AC3-701C0C75FFE3}" destId="{52F8BF9D-97AF-4F76-880C-DC4A6495AC09}" srcOrd="0" destOrd="0" presId="urn:microsoft.com/office/officeart/2005/8/layout/hierarchy4"/>
    <dgm:cxn modelId="{EAE68154-34CC-40BE-969E-833D9A05E47A}" type="presOf" srcId="{79EC093D-C594-4758-ABD7-7CFCA42929C7}" destId="{8E61F8D5-5084-4236-B34E-74E85E116EFD}" srcOrd="0" destOrd="0" presId="urn:microsoft.com/office/officeart/2005/8/layout/hierarchy4"/>
    <dgm:cxn modelId="{9264F6DD-4C36-461D-82CE-F24E10179B54}" type="presOf" srcId="{14438CEB-3356-4E5E-A4E7-466BAE31823F}" destId="{BF7D01E5-FF3A-4384-8053-FB694B193255}" srcOrd="0" destOrd="0" presId="urn:microsoft.com/office/officeart/2005/8/layout/hierarchy4"/>
    <dgm:cxn modelId="{62DAF790-BBD6-4532-A551-D7ADE82AF709}" type="presOf" srcId="{B4C1DF26-1A43-4A0C-A1E8-4438645B83F8}" destId="{BB74CAC8-A5ED-46FA-BEFB-228D8557C719}" srcOrd="0" destOrd="0" presId="urn:microsoft.com/office/officeart/2005/8/layout/hierarchy4"/>
    <dgm:cxn modelId="{75A27584-1A31-47CB-B139-650AF12D3A39}" srcId="{73471A7C-D287-4F27-9AC3-701C0C75FFE3}" destId="{984CCDEB-2662-4A65-827C-949D3E3EFFE4}" srcOrd="0" destOrd="0" parTransId="{B6AE99DD-CB6B-4687-A9EA-DC1A728E0260}" sibTransId="{43B4229F-18DB-49F6-8AFE-505906A67778}"/>
    <dgm:cxn modelId="{E914D942-795C-4318-88EE-708C49723C97}" srcId="{73471A7C-D287-4F27-9AC3-701C0C75FFE3}" destId="{02CCF232-126C-424A-8464-3654D2FF87B7}" srcOrd="1" destOrd="0" parTransId="{8A6D5F41-67FD-473A-A70A-461B723ED865}" sibTransId="{82C71D7F-7B46-4778-9D84-04F74F69F4B9}"/>
    <dgm:cxn modelId="{0094B9BD-315E-432A-BF29-513B9CF917BD}" type="presParOf" srcId="{3057683D-C326-4A46-A902-5F897F8B90BC}" destId="{E038B180-C778-44E9-B3CE-4879CB16B651}" srcOrd="0" destOrd="0" presId="urn:microsoft.com/office/officeart/2005/8/layout/hierarchy4"/>
    <dgm:cxn modelId="{53759CCA-9050-4776-9B8C-6318DE5621DF}" type="presParOf" srcId="{E038B180-C778-44E9-B3CE-4879CB16B651}" destId="{52F8BF9D-97AF-4F76-880C-DC4A6495AC09}" srcOrd="0" destOrd="0" presId="urn:microsoft.com/office/officeart/2005/8/layout/hierarchy4"/>
    <dgm:cxn modelId="{7878CAFA-C457-422C-AE70-BDEC8D4575F6}" type="presParOf" srcId="{E038B180-C778-44E9-B3CE-4879CB16B651}" destId="{B433B90D-DC98-4088-8DB0-03F78DD7B7EC}" srcOrd="1" destOrd="0" presId="urn:microsoft.com/office/officeart/2005/8/layout/hierarchy4"/>
    <dgm:cxn modelId="{A888EFF7-8B0C-4795-99B5-2716DFDEDEE4}" type="presParOf" srcId="{E038B180-C778-44E9-B3CE-4879CB16B651}" destId="{0870152D-96CE-41FA-9647-996E4B3959B5}" srcOrd="2" destOrd="0" presId="urn:microsoft.com/office/officeart/2005/8/layout/hierarchy4"/>
    <dgm:cxn modelId="{F172C93B-24EE-4748-9237-B36D5D9CB72C}" type="presParOf" srcId="{0870152D-96CE-41FA-9647-996E4B3959B5}" destId="{1F78C0A6-1D11-4229-8A4F-CB8D6C4C54B6}" srcOrd="0" destOrd="0" presId="urn:microsoft.com/office/officeart/2005/8/layout/hierarchy4"/>
    <dgm:cxn modelId="{AF484E1D-F81A-4AC6-889E-7B76E44428DE}" type="presParOf" srcId="{1F78C0A6-1D11-4229-8A4F-CB8D6C4C54B6}" destId="{23472E5E-8CCA-4A90-ADCC-5DE4D1E35BC0}" srcOrd="0" destOrd="0" presId="urn:microsoft.com/office/officeart/2005/8/layout/hierarchy4"/>
    <dgm:cxn modelId="{1112EC73-1A7F-4BF0-90C1-342A937BDED6}" type="presParOf" srcId="{1F78C0A6-1D11-4229-8A4F-CB8D6C4C54B6}" destId="{60CC2BC3-9AE6-488D-A304-67A71661844C}" srcOrd="1" destOrd="0" presId="urn:microsoft.com/office/officeart/2005/8/layout/hierarchy4"/>
    <dgm:cxn modelId="{C14FB213-8D52-4FCB-A1D5-7AB504206D8A}" type="presParOf" srcId="{1F78C0A6-1D11-4229-8A4F-CB8D6C4C54B6}" destId="{28E933F6-FCE0-4B7E-8732-063CEB63C2E4}" srcOrd="2" destOrd="0" presId="urn:microsoft.com/office/officeart/2005/8/layout/hierarchy4"/>
    <dgm:cxn modelId="{E555BA0D-5996-4AB8-BF6D-DFC2D287000E}" type="presParOf" srcId="{28E933F6-FCE0-4B7E-8732-063CEB63C2E4}" destId="{14C9D11A-E9B9-447D-9603-EAF8E8C4FAF2}" srcOrd="0" destOrd="0" presId="urn:microsoft.com/office/officeart/2005/8/layout/hierarchy4"/>
    <dgm:cxn modelId="{F02BE478-DFB8-4220-AD23-C5DC5B2977DD}" type="presParOf" srcId="{14C9D11A-E9B9-447D-9603-EAF8E8C4FAF2}" destId="{71E5E65E-DBD7-4F46-A805-8E384B188426}" srcOrd="0" destOrd="0" presId="urn:microsoft.com/office/officeart/2005/8/layout/hierarchy4"/>
    <dgm:cxn modelId="{87629EB5-097E-4CD9-A260-11B0C5F215CC}" type="presParOf" srcId="{14C9D11A-E9B9-447D-9603-EAF8E8C4FAF2}" destId="{761632A9-F12F-4A29-BD9E-5232ADB59EB3}" srcOrd="1" destOrd="0" presId="urn:microsoft.com/office/officeart/2005/8/layout/hierarchy4"/>
    <dgm:cxn modelId="{E439EC8E-1E07-4345-A86F-357616A60274}" type="presParOf" srcId="{28E933F6-FCE0-4B7E-8732-063CEB63C2E4}" destId="{BC9B3667-45DB-43A2-B140-D599C91D23D7}" srcOrd="1" destOrd="0" presId="urn:microsoft.com/office/officeart/2005/8/layout/hierarchy4"/>
    <dgm:cxn modelId="{F3B326A5-4C5C-46FB-B6F0-459F24A0775A}" type="presParOf" srcId="{28E933F6-FCE0-4B7E-8732-063CEB63C2E4}" destId="{6410591C-38E0-446B-BD91-6B7BBB9BF4E6}" srcOrd="2" destOrd="0" presId="urn:microsoft.com/office/officeart/2005/8/layout/hierarchy4"/>
    <dgm:cxn modelId="{4F292CD8-51FE-47B0-A244-A2DE9C35041B}" type="presParOf" srcId="{6410591C-38E0-446B-BD91-6B7BBB9BF4E6}" destId="{BF7D01E5-FF3A-4384-8053-FB694B193255}" srcOrd="0" destOrd="0" presId="urn:microsoft.com/office/officeart/2005/8/layout/hierarchy4"/>
    <dgm:cxn modelId="{90C2A81D-9287-439B-94B4-5BA132A84C29}" type="presParOf" srcId="{6410591C-38E0-446B-BD91-6B7BBB9BF4E6}" destId="{5F3EBD1A-06EE-4DC5-ABE1-C99AD16C222C}" srcOrd="1" destOrd="0" presId="urn:microsoft.com/office/officeart/2005/8/layout/hierarchy4"/>
    <dgm:cxn modelId="{E684D8DD-CF3F-4338-9068-D9736EDE4D39}" type="presParOf" srcId="{28E933F6-FCE0-4B7E-8732-063CEB63C2E4}" destId="{D1ABB831-676E-4E69-8D8D-53E401DB6E79}" srcOrd="3" destOrd="0" presId="urn:microsoft.com/office/officeart/2005/8/layout/hierarchy4"/>
    <dgm:cxn modelId="{0058B718-A82B-42FB-AAB1-C7DAD7107862}" type="presParOf" srcId="{28E933F6-FCE0-4B7E-8732-063CEB63C2E4}" destId="{878A534A-2501-4614-A9C8-F900B8376B54}" srcOrd="4" destOrd="0" presId="urn:microsoft.com/office/officeart/2005/8/layout/hierarchy4"/>
    <dgm:cxn modelId="{A0C55C6B-5EEF-4A68-A29D-81039ED0355A}" type="presParOf" srcId="{878A534A-2501-4614-A9C8-F900B8376B54}" destId="{BB74CAC8-A5ED-46FA-BEFB-228D8557C719}" srcOrd="0" destOrd="0" presId="urn:microsoft.com/office/officeart/2005/8/layout/hierarchy4"/>
    <dgm:cxn modelId="{97A4AE9C-FEBC-4B18-93C9-818B91219031}" type="presParOf" srcId="{878A534A-2501-4614-A9C8-F900B8376B54}" destId="{B3DFE45E-605B-4D38-B02D-E4AE37D2BA6A}" srcOrd="1" destOrd="0" presId="urn:microsoft.com/office/officeart/2005/8/layout/hierarchy4"/>
    <dgm:cxn modelId="{BFA08187-C867-4757-AC75-C307CA3F0442}" type="presParOf" srcId="{0870152D-96CE-41FA-9647-996E4B3959B5}" destId="{CCD75664-9D6B-4240-9FE6-148F4E83A9C0}" srcOrd="1" destOrd="0" presId="urn:microsoft.com/office/officeart/2005/8/layout/hierarchy4"/>
    <dgm:cxn modelId="{73CD3E76-087E-4BF3-9DEB-0F4E33FF1686}" type="presParOf" srcId="{0870152D-96CE-41FA-9647-996E4B3959B5}" destId="{96F0897F-2280-4CA0-BCCF-F86620F2B97D}" srcOrd="2" destOrd="0" presId="urn:microsoft.com/office/officeart/2005/8/layout/hierarchy4"/>
    <dgm:cxn modelId="{6BE76B30-BFC5-4FAD-BD26-D0EB220389BE}" type="presParOf" srcId="{96F0897F-2280-4CA0-BCCF-F86620F2B97D}" destId="{6E3FB665-FDD4-4A9C-B5EB-C87B01C55B94}" srcOrd="0" destOrd="0" presId="urn:microsoft.com/office/officeart/2005/8/layout/hierarchy4"/>
    <dgm:cxn modelId="{5978A860-5D78-4D3F-AC5B-7C71E6FA7713}" type="presParOf" srcId="{96F0897F-2280-4CA0-BCCF-F86620F2B97D}" destId="{B2A5A7D2-2BDF-470F-90F2-6FA4B0F21D16}" srcOrd="1" destOrd="0" presId="urn:microsoft.com/office/officeart/2005/8/layout/hierarchy4"/>
    <dgm:cxn modelId="{C5BD6530-5408-4F1E-81FC-365D6BB60DD1}" type="presParOf" srcId="{96F0897F-2280-4CA0-BCCF-F86620F2B97D}" destId="{BF2F8CCC-5245-4A46-A5D0-515AFE2C42CB}" srcOrd="2" destOrd="0" presId="urn:microsoft.com/office/officeart/2005/8/layout/hierarchy4"/>
    <dgm:cxn modelId="{EC13BF9B-C45A-4FA9-8C02-9A97CFDAB6EC}" type="presParOf" srcId="{BF2F8CCC-5245-4A46-A5D0-515AFE2C42CB}" destId="{EB5D5F5F-F3EC-4B21-97E7-56857C285C86}" srcOrd="0" destOrd="0" presId="urn:microsoft.com/office/officeart/2005/8/layout/hierarchy4"/>
    <dgm:cxn modelId="{631AF63D-8160-46CC-BD8D-0E73681E8C5D}" type="presParOf" srcId="{EB5D5F5F-F3EC-4B21-97E7-56857C285C86}" destId="{8E61F8D5-5084-4236-B34E-74E85E116EFD}" srcOrd="0" destOrd="0" presId="urn:microsoft.com/office/officeart/2005/8/layout/hierarchy4"/>
    <dgm:cxn modelId="{4B6F5E49-79C4-4290-B7EF-D9963590E71B}" type="presParOf" srcId="{EB5D5F5F-F3EC-4B21-97E7-56857C285C86}" destId="{0639D17A-69D5-4BDF-A9AD-67CA66F3AAC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8BF9D-97AF-4F76-880C-DC4A6495AC09}">
      <dsp:nvSpPr>
        <dsp:cNvPr id="0" name=""/>
        <dsp:cNvSpPr/>
      </dsp:nvSpPr>
      <dsp:spPr>
        <a:xfrm>
          <a:off x="4300" y="2433"/>
          <a:ext cx="12183398" cy="13793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Честный самоанализ: самоопределение ценностей и смыслов своей педагогической деятельности и того как они реализуются в конкретном занятии. В чем мерило успеха?</a:t>
          </a:r>
        </a:p>
        <a:p>
          <a:pPr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4700" y="42833"/>
        <a:ext cx="12102598" cy="1298541"/>
      </dsp:txXfrm>
    </dsp:sp>
    <dsp:sp modelId="{23472E5E-8CCA-4A90-ADCC-5DE4D1E35BC0}">
      <dsp:nvSpPr>
        <dsp:cNvPr id="0" name=""/>
        <dsp:cNvSpPr/>
      </dsp:nvSpPr>
      <dsp:spPr>
        <a:xfrm>
          <a:off x="16192" y="1588467"/>
          <a:ext cx="8562174" cy="13793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Соотнесение с современными трендами образования и этапом развития цивилизации</a:t>
          </a:r>
        </a:p>
        <a:p>
          <a:pPr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56592" y="1628867"/>
        <a:ext cx="8481374" cy="1298541"/>
      </dsp:txXfrm>
    </dsp:sp>
    <dsp:sp modelId="{71E5E65E-DBD7-4F46-A805-8E384B188426}">
      <dsp:nvSpPr>
        <dsp:cNvPr id="0" name=""/>
        <dsp:cNvSpPr/>
      </dsp:nvSpPr>
      <dsp:spPr>
        <a:xfrm>
          <a:off x="16192" y="3174501"/>
          <a:ext cx="3033569" cy="1379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Создание команды – залог успеха и психологической безопасности конкурсанта</a:t>
          </a:r>
          <a:endParaRPr lang="ru-RU" sz="1900" kern="1200" dirty="0"/>
        </a:p>
      </dsp:txBody>
      <dsp:txXfrm>
        <a:off x="56592" y="3214901"/>
        <a:ext cx="2952769" cy="1298541"/>
      </dsp:txXfrm>
    </dsp:sp>
    <dsp:sp modelId="{BF7D01E5-FF3A-4384-8053-FB694B193255}">
      <dsp:nvSpPr>
        <dsp:cNvPr id="0" name=""/>
        <dsp:cNvSpPr/>
      </dsp:nvSpPr>
      <dsp:spPr>
        <a:xfrm>
          <a:off x="3395698" y="3174501"/>
          <a:ext cx="2652881" cy="1379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Репетиции, репетиции и еще раз репетиции!!!!</a:t>
          </a:r>
          <a:endParaRPr lang="ru-RU" sz="1900" kern="1200" dirty="0"/>
        </a:p>
      </dsp:txBody>
      <dsp:txXfrm>
        <a:off x="3436098" y="3214901"/>
        <a:ext cx="2572081" cy="1298541"/>
      </dsp:txXfrm>
    </dsp:sp>
    <dsp:sp modelId="{BB74CAC8-A5ED-46FA-BEFB-228D8557C719}">
      <dsp:nvSpPr>
        <dsp:cNvPr id="0" name=""/>
        <dsp:cNvSpPr/>
      </dsp:nvSpPr>
      <dsp:spPr>
        <a:xfrm>
          <a:off x="6288294" y="3174501"/>
          <a:ext cx="2652881" cy="1379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Воспользоваться приемами, правилами риторики и публичных выступлений</a:t>
          </a:r>
          <a:endParaRPr lang="ru-RU" sz="1900" b="1" kern="1200" dirty="0"/>
        </a:p>
      </dsp:txBody>
      <dsp:txXfrm>
        <a:off x="6328694" y="3214901"/>
        <a:ext cx="2572081" cy="1298541"/>
      </dsp:txXfrm>
    </dsp:sp>
    <dsp:sp modelId="{6E3FB665-FDD4-4A9C-B5EB-C87B01C55B94}">
      <dsp:nvSpPr>
        <dsp:cNvPr id="0" name=""/>
        <dsp:cNvSpPr/>
      </dsp:nvSpPr>
      <dsp:spPr>
        <a:xfrm>
          <a:off x="8801209" y="1588467"/>
          <a:ext cx="3374597" cy="13793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Внешний аудит своих сильных и слабых профессиональных качеств</a:t>
          </a:r>
          <a:endParaRPr lang="ru-RU" sz="1900" kern="1200" dirty="0"/>
        </a:p>
      </dsp:txBody>
      <dsp:txXfrm>
        <a:off x="8841609" y="1628867"/>
        <a:ext cx="3293797" cy="1298541"/>
      </dsp:txXfrm>
    </dsp:sp>
    <dsp:sp modelId="{8E61F8D5-5084-4236-B34E-74E85E116EFD}">
      <dsp:nvSpPr>
        <dsp:cNvPr id="0" name=""/>
        <dsp:cNvSpPr/>
      </dsp:nvSpPr>
      <dsp:spPr>
        <a:xfrm>
          <a:off x="9162067" y="3174501"/>
          <a:ext cx="2652881" cy="1379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/>
            <a:t>Вау</a:t>
          </a:r>
          <a:r>
            <a:rPr lang="ru-RU" sz="1900" b="1" kern="1200" dirty="0" smtClean="0"/>
            <a:t>-эффект, чтобы самому было интересно</a:t>
          </a:r>
          <a:endParaRPr lang="ru-RU" sz="1900" kern="1200" dirty="0"/>
        </a:p>
      </dsp:txBody>
      <dsp:txXfrm>
        <a:off x="9202467" y="3214901"/>
        <a:ext cx="2572081" cy="1298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8FC67-B2CD-4D90-8DE8-9F0F02D39A1A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B2F3C-22BF-4B7F-9298-975C02743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53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F3C-22BF-4B7F-9298-975C0274335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F3C-22BF-4B7F-9298-975C0274335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69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82E5-01BF-4B80-A5FD-6D406F9F239D}" type="datetime1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68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B8F5-C1E4-4CBD-B175-2A69F765F940}" type="datetime1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3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485E-5845-4B40-B921-367FF6E67146}" type="datetime1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4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4C40-B27D-4F3A-9580-CE7050686AC1}" type="datetime1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8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F94E-CC12-44B5-A015-6B6FC15D6015}" type="datetime1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20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FDE2-5C65-45B5-AD36-23F325ECD4DC}" type="datetime1">
              <a:rPr lang="ru-RU" smtClean="0"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7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3685-6D43-4030-A7E9-8DB2BE970EAD}" type="datetime1">
              <a:rPr lang="ru-RU" smtClean="0"/>
              <a:t>15.01.2019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3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EA38-DF72-45EA-B357-9FDBBD480BA9}" type="datetime1">
              <a:rPr lang="ru-RU" smtClean="0"/>
              <a:t>15.01.2019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3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1B02-09F7-4E69-8FC7-876AF563C169}" type="datetime1">
              <a:rPr lang="ru-RU" smtClean="0"/>
              <a:t>15.01.2019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2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1000574-1513-45D6-854F-A0C7DC5A99BB}" type="datetime1">
              <a:rPr lang="ru-RU" smtClean="0"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80CC-84E0-4096-BC66-9EEA02A7EFA6}" type="datetime1">
              <a:rPr lang="ru-RU" smtClean="0"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6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A4FCF7F-74CB-4629-8D98-9A3D275C4F2A}" type="datetime1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BD0C61-7804-4F2C-8CB2-1A2ED6EC8A8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62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ro.yar.ru/index.php?id=365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cnit@iro.yar.r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kdinfo@iro.yar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fileadmin/iro/rmc-dop/2018/konk-serdtse-Polozhenie2018.pdf" TargetMode="External"/><Relationship Id="rId2" Type="http://schemas.openxmlformats.org/officeDocument/2006/relationships/hyperlink" Target="http://www.iro.yar.ru/fileadmin/iro/rmc-dop/2018/Ukaz-GubernatoraJAO-026-19022018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2805" y="3719144"/>
            <a:ext cx="10291312" cy="166174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900" b="1" dirty="0" smtClean="0"/>
              <a:t>Семинар для участников областного этапа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В 2019 году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82" y="179598"/>
            <a:ext cx="6434341" cy="3255271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11 января 2019 года ГАУДПО ЯО "Институт развития образования"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0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6. Процедура проведения областного этапа </a:t>
            </a:r>
            <a:r>
              <a:rPr lang="ru-RU" dirty="0" smtClean="0"/>
              <a:t>Конкурса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 итогам первого тура областного этапа Конкурса формируется рейтинг участников в каждой номинации. </a:t>
            </a:r>
          </a:p>
          <a:p>
            <a:r>
              <a:rPr lang="ru-RU" dirty="0"/>
              <a:t>Позиция участника областного этапа Конкурса в рейтинге в каждой номинации определяется </a:t>
            </a:r>
            <a:r>
              <a:rPr lang="ru-RU" b="1" dirty="0"/>
              <a:t>общим количеством баллов, набранных в результате прохождения конкурсных испытаний первого тура</a:t>
            </a:r>
            <a:r>
              <a:rPr lang="ru-RU" dirty="0"/>
              <a:t> областного этапа Конкурса – оценки дополнительной общеобразовательной программы и видеоматериала «Визитная карточка</a:t>
            </a:r>
            <a:r>
              <a:rPr lang="ru-RU" dirty="0" smtClean="0"/>
              <a:t>».</a:t>
            </a:r>
          </a:p>
          <a:p>
            <a:r>
              <a:rPr lang="ru-RU" dirty="0"/>
              <a:t>Для определения участников третьего тура областного этапа Конкурса формируется рейтинг участников в каждой номинации </a:t>
            </a:r>
            <a:r>
              <a:rPr lang="ru-RU" b="1" dirty="0"/>
              <a:t>по результатам первого и второго туров </a:t>
            </a:r>
            <a:r>
              <a:rPr lang="ru-RU" dirty="0"/>
              <a:t>областного этапа Конкурса. </a:t>
            </a:r>
            <a:endParaRPr lang="ru-RU" dirty="0" smtClean="0"/>
          </a:p>
          <a:p>
            <a:r>
              <a:rPr lang="ru-RU" dirty="0" smtClean="0"/>
              <a:t>7.1. По </a:t>
            </a:r>
            <a:r>
              <a:rPr lang="ru-RU" dirty="0"/>
              <a:t>итогам проведения областного этапа Конкурса определяются лауреаты и победитель областного этапа Конкурса (формируется рейтинг участников третьего тура областного этапа Конкурса, </a:t>
            </a:r>
            <a:r>
              <a:rPr lang="ru-RU" b="1" dirty="0"/>
              <a:t>учитывающий результаты прохождения ими конкурсных испытаний первого, второго и третьего туров </a:t>
            </a:r>
            <a:r>
              <a:rPr lang="ru-RU" dirty="0"/>
              <a:t>областного этапа Конкурса).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Конкурсные испытания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709" y="1843762"/>
            <a:ext cx="10058400" cy="44788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 </a:t>
            </a:r>
            <a:r>
              <a:rPr lang="ru-RU" b="1" dirty="0" smtClean="0">
                <a:solidFill>
                  <a:srgbClr val="FF0000"/>
                </a:solidFill>
              </a:rPr>
              <a:t>этап  Заочный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/>
                </a:solidFill>
              </a:rPr>
              <a:t> Видеоматериал «Визитная карточка» </a:t>
            </a:r>
            <a:r>
              <a:rPr lang="en-US" sz="1300" dirty="0"/>
              <a:t>https://cloud.mail.ru/public/AcUW/NWE3Y4BYu/%D0%A2%D0%B5%D1%85%D0%BD%D0%B8%D1%87%D0%B5%D1%81%D0%BA%D0%B0%D1%8F/%D0%9C%D0%B8%D0%BA%D1%80%D1%8E%D0%BA%D0%BE%D0%B2%D0%A0%D0%90/%D0%9C%D0%B8%D0%BA%D1%80%D1%8E%D0%BA%D0%BE%D0%B2.mp4</a:t>
            </a:r>
            <a:endParaRPr lang="ru-RU" sz="1300" dirty="0" smtClean="0"/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/>
                </a:solidFill>
              </a:rPr>
              <a:t>- Дополнительная общеобразовательная программа </a:t>
            </a:r>
            <a:r>
              <a:rPr lang="en-US" sz="1400" dirty="0"/>
              <a:t>https://cloud.mail.ru/public/</a:t>
            </a:r>
            <a:r>
              <a:rPr lang="en-US" sz="1400" dirty="0" err="1"/>
              <a:t>AcUW</a:t>
            </a:r>
            <a:r>
              <a:rPr lang="en-US" sz="1400" dirty="0"/>
              <a:t>/NWE3Y4BYu/%D0%A5%D1%83%D0%B4%D0%BE%D0%B6%D0%B5%D1%81%D1%82%D0%B2%D0%B5%D0%BD%D0%BD%D0%B0%D1%8F/%D0%9F%D0%B8%D1%81%D0%BA%D0%B0%D1%80%D0%B5%D0%B2%D0%B0%D0%90%D0%9C/%D0%9F%D1%80%D0%BE%D0%B3%D1%80%D0%B0%D0%BC%D0%BC%D0%B0%20%D0%9F%D0%B8%D1%81%D0%BA%D0%B0%D1%80%D1%91%D0%B2%D0%B0%20%D0%90.%D0%9C..pdf</a:t>
            </a:r>
            <a:endParaRPr lang="ru-RU" sz="1400" dirty="0" smtClean="0"/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2 этап Очный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/>
                </a:solidFill>
              </a:rPr>
              <a:t>- Творческая </a:t>
            </a:r>
            <a:r>
              <a:rPr lang="ru-RU" dirty="0" err="1" smtClean="0">
                <a:solidFill>
                  <a:schemeClr val="accent2"/>
                </a:solidFill>
              </a:rPr>
              <a:t>самопрезентация</a:t>
            </a:r>
            <a:r>
              <a:rPr lang="ru-RU" dirty="0" smtClean="0">
                <a:solidFill>
                  <a:schemeClr val="accent2"/>
                </a:solidFill>
              </a:rPr>
              <a:t> «Мое педагогическое кредо» </a:t>
            </a:r>
          </a:p>
          <a:p>
            <a:pPr marL="0" indent="0">
              <a:buNone/>
            </a:pPr>
            <a:r>
              <a:rPr lang="en-US" sz="1500" dirty="0" smtClean="0"/>
              <a:t>https</a:t>
            </a:r>
            <a:r>
              <a:rPr lang="en-US" sz="1500" dirty="0"/>
              <a:t>://vk.com/videos-163581192?z=video-163581192_456239019%2Fclub163581192%2Fpl_-163581192_-2</a:t>
            </a:r>
            <a:endParaRPr lang="ru-RU" sz="1500" dirty="0" smtClean="0"/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/>
                </a:solidFill>
              </a:rPr>
              <a:t>- Публичная презентация дополнительной общеобразовательной программы </a:t>
            </a:r>
            <a:r>
              <a:rPr lang="ru-RU" dirty="0" smtClean="0">
                <a:solidFill>
                  <a:srgbClr val="FF0000"/>
                </a:solidFill>
              </a:rPr>
              <a:t>видео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/>
                </a:solidFill>
              </a:rPr>
              <a:t>- Открытое занятие «Введение в дополнительную общеобразовательную программу»</a:t>
            </a:r>
          </a:p>
          <a:p>
            <a:pPr>
              <a:buFontTx/>
              <a:buChar char="-"/>
            </a:pPr>
            <a:r>
              <a:rPr lang="en-US" sz="1700" dirty="0"/>
              <a:t>https://vk.com/videos-163581192?z=video-163581192_456239028%2Fclub163581192%2Fpl_-163581192_-2</a:t>
            </a:r>
            <a:endParaRPr lang="ru-RU" sz="1700" dirty="0" smtClean="0"/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3 этап Очный</a:t>
            </a:r>
          </a:p>
          <a:p>
            <a:pPr>
              <a:buFontTx/>
              <a:buChar char="-"/>
            </a:pPr>
            <a:r>
              <a:rPr lang="ru-RU" dirty="0" smtClean="0"/>
              <a:t>Конкурс-импровизация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ЗАДАНИЕ ДЛЯ </a:t>
            </a:r>
            <a:r>
              <a:rPr lang="ru-RU" dirty="0" smtClean="0"/>
              <a:t>КОНКУРСА-ИМПРОВИЗАЦИИ 2018 года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Уважаемые финалисты!</a:t>
            </a:r>
          </a:p>
          <a:p>
            <a:r>
              <a:rPr lang="ru-RU" dirty="0"/>
              <a:t>В настоящее время сфера дополнительного образования стремительно развивается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Каким </a:t>
            </a:r>
            <a:r>
              <a:rPr lang="ru-RU" dirty="0"/>
              <a:t>видите будущее дополнительного </a:t>
            </a:r>
            <a:r>
              <a:rPr lang="ru-RU" dirty="0" smtClean="0"/>
              <a:t>Вы</a:t>
            </a:r>
            <a:r>
              <a:rPr lang="ru-RU" dirty="0"/>
              <a:t>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должно в </a:t>
            </a:r>
            <a:r>
              <a:rPr lang="ru-RU" dirty="0" smtClean="0"/>
              <a:t>нём </a:t>
            </a:r>
            <a:r>
              <a:rPr lang="ru-RU" dirty="0"/>
              <a:t>измениться, а что требует сохранения и преумножения? </a:t>
            </a:r>
            <a:endParaRPr lang="ru-RU" dirty="0" smtClean="0"/>
          </a:p>
          <a:p>
            <a:r>
              <a:rPr lang="ru-RU" dirty="0" smtClean="0"/>
              <a:t>Представьте </a:t>
            </a:r>
            <a:r>
              <a:rPr lang="ru-RU" dirty="0"/>
              <a:t>ваше видение дополнительного образования через 10 лет.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Длительность выступления – 4 минуты.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8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на конкурсное испытание «Импровизация»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1. Построить школу разведчиков, если про мир, в который забрасывают разведчиков, заранее ничего не известно. Предположим, вы работаете в этой школе. Представьте фрагмент занятий в такой школе.</a:t>
            </a:r>
          </a:p>
          <a:p>
            <a:pPr algn="just"/>
            <a:r>
              <a:rPr lang="ru-RU" dirty="0" smtClean="0"/>
              <a:t>2. Построить стратегию действий педагога в мире, где 90% образования реализуется роботами. Предположим, вы работаете педагогом в том же направлении, что и сейчас. С чем не справятся машина и программа? Что нужно делать человеку – вам? Представьте фрагмент занятия в таком мире.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4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областного этапа конкурса «Сердце отдаю детям» в 2018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5788"/>
            <a:ext cx="12192000" cy="354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Лауреаты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5733"/>
            <a:ext cx="5573486" cy="4308323"/>
          </a:xfrm>
        </p:spPr>
        <p:txBody>
          <a:bodyPr numCol="2">
            <a:normAutofit fontScale="925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Баканова Наталия Николаевна - в 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художественной 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номинации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sz="2400" dirty="0" smtClean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Титунина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Юлия Васильевна - в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социально-педагогической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номинации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Микрюков Роман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Александрович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- в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технической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номинации</a:t>
            </a:r>
          </a:p>
          <a:p>
            <a:endParaRPr lang="ru-RU" sz="24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Баженова Ольга Николаевна – в туристско-краеведческой номинации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13 марта 2018 года ГАУДПО ЯО "Институт развития образования"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3486" y="406398"/>
            <a:ext cx="6618514" cy="57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http://dno.iro.yar.ru/?page_id=1198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7950" y="1914524"/>
            <a:ext cx="7513462" cy="4343401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47020" cy="1450757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Победители Всероссийского </a:t>
            </a:r>
            <a:r>
              <a:rPr lang="ru-RU" sz="3200" dirty="0"/>
              <a:t>конкурса </a:t>
            </a:r>
            <a:r>
              <a:rPr lang="ru-RU" sz="3200" dirty="0" smtClean="0"/>
              <a:t>в 2018 году, в </a:t>
            </a:r>
            <a:r>
              <a:rPr lang="ru-RU" sz="3200" dirty="0"/>
              <a:t>год празднования 100-летия дополнительного образования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80461"/>
              </p:ext>
            </p:extLst>
          </p:nvPr>
        </p:nvGraphicFramePr>
        <p:xfrm>
          <a:off x="0" y="1737360"/>
          <a:ext cx="12192000" cy="4449637"/>
        </p:xfrm>
        <a:graphic>
          <a:graphicData uri="http://schemas.openxmlformats.org/drawingml/2006/table">
            <a:tbl>
              <a:tblPr firstRow="1" firstCol="1" bandRow="1"/>
              <a:tblGrid>
                <a:gridCol w="6389313">
                  <a:extLst>
                    <a:ext uri="{9D8B030D-6E8A-4147-A177-3AD203B41FA5}">
                      <a16:colId xmlns="" xmlns:a16="http://schemas.microsoft.com/office/drawing/2014/main" val="1549796232"/>
                    </a:ext>
                  </a:extLst>
                </a:gridCol>
                <a:gridCol w="5802687">
                  <a:extLst>
                    <a:ext uri="{9D8B030D-6E8A-4147-A177-3AD203B41FA5}">
                      <a16:colId xmlns="" xmlns:a16="http://schemas.microsoft.com/office/drawing/2014/main" val="546195444"/>
                    </a:ext>
                  </a:extLst>
                </a:gridCol>
              </a:tblGrid>
              <a:tr h="14305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 "/>
                        <a:tabLst>
                          <a:tab pos="228600" algn="l"/>
                        </a:tabLst>
                      </a:pP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Номинация «Социально-педагогическая»: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  III место – </a:t>
                      </a:r>
                      <a:r>
                        <a:rPr lang="ru-RU" sz="105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Савельев Михаил Ильич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педагог дополнительного образования </a:t>
                      </a: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МАУДО «Дворец пионеров и школьников им. Н.К. Крупской г. Челябинска»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b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  II место – </a:t>
                      </a:r>
                      <a:r>
                        <a:rPr lang="ru-RU" sz="105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Ващенко Ольга Юрьевна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педагог дополнительного образования </a:t>
                      </a: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ГБУДО «Дворец детского творчества Петроградского района Санкт-Петербурга»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 </a:t>
                      </a:r>
                      <a:b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  Победитель в номинации – </a:t>
                      </a:r>
                      <a:r>
                        <a:rPr lang="ru-RU" sz="105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Шумаков Антон Андреевич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методист</a:t>
                      </a: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МАУДО «Дворец пионеров г. Орска» Оренбургской области.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4411" marR="244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 "/>
                        <a:tabLst>
                          <a:tab pos="228600" algn="l"/>
                        </a:tabLst>
                      </a:pP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Номинация «Техническая»: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  III место –</a:t>
                      </a:r>
                      <a:r>
                        <a:rPr lang="ru-RU" sz="105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Вертипрахов Игорь Андреевич,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педагог дополнительного образования </a:t>
                      </a: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МАУДО «Дом детского и юношеского туризма и экскурсий»,  г. Кунгур Пермского края; 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  II место – </a:t>
                      </a:r>
                      <a:r>
                        <a:rPr lang="ru-RU" sz="105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Пыхов Вадим Олегович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педагог дополнительного образования </a:t>
                      </a: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МБУДО «Центр детского творчества», г. Междуреченск Кемеровской области; 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  Победитель в номинации – </a:t>
                      </a:r>
                      <a:r>
                        <a:rPr lang="ru-RU" sz="105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Савельева Юлия Владимировна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педагог дополнительного образования </a:t>
                      </a: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ГБНОУ «Санкт-Петербургский городской центр детского технического творчества».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11" marR="244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36166909"/>
                  </a:ext>
                </a:extLst>
              </a:tr>
              <a:tr h="147828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 "/>
                        <a:tabLst>
                          <a:tab pos="228600" algn="l"/>
                        </a:tabLst>
                      </a:pP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Номинация «Естественнонаучная»: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  III место – </a:t>
                      </a:r>
                      <a:r>
                        <a:rPr lang="ru-RU" sz="105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Божко Ольга Сергеевна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педагог дополнительного образования </a:t>
                      </a: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БОУДО г. Омска «Городской Дворец детского (юношеского) творчества»; 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  II место – </a:t>
                      </a:r>
                      <a:r>
                        <a:rPr lang="ru-RU" sz="105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Эсман Галина Евгеньевна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педагог дополнительного образования </a:t>
                      </a: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МБУДО «Центр детский экологический г. Челябинска»;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  Победитель в номинации –</a:t>
                      </a:r>
                      <a:r>
                        <a:rPr lang="ru-RU" sz="105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Пичугин Сергей Алексеевич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педагог дополнительного образования </a:t>
                      </a: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Эколого-биологического центра «Крестовский остров» ГБНОУ «Санкт-Петербургский городской Дворец творчества юных».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11" marR="244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 "/>
                        <a:tabLst>
                          <a:tab pos="228600" algn="l"/>
                        </a:tabLst>
                      </a:pP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Номинация «Физкультурно-спортивная»: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  III место –</a:t>
                      </a:r>
                      <a:r>
                        <a:rPr lang="ru-RU" sz="105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Виноградова Анастасия Петровна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педагог дополнительного образования </a:t>
                      </a: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МАОУДО «Детско-юношеский центр «Звездочка»   г. Томска; 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  II место – </a:t>
                      </a:r>
                      <a:r>
                        <a:rPr lang="ru-RU" sz="105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Калиева Адина Жаикпаевна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тренер-преподаватель </a:t>
                      </a: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МБУДО «Детско-юношеская спортивная школа Соль-Илецкого городского округа» Оренбургской области; 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  Победитель в номинации – </a:t>
                      </a:r>
                      <a:r>
                        <a:rPr lang="ru-RU" sz="105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Мисюряев Сергей Геннадьевич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педагог дополнительного образования </a:t>
                      </a: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МАНУДО «Дом детского творчества «Юность», г. Солнечногорск Московской области.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11" marR="244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93104121"/>
                  </a:ext>
                </a:extLst>
              </a:tr>
              <a:tr h="15259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 "/>
                        <a:tabLst>
                          <a:tab pos="228600" algn="l"/>
                        </a:tabLst>
                      </a:pP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Номинация «Туристско-краеведческая»: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  III место – </a:t>
                      </a:r>
                      <a:r>
                        <a:rPr lang="ru-RU" sz="105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Пазилова Маргарита Константиновна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педагог дополнительного образования У</a:t>
                      </a: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«Кормиловский Дворец детского творчества», р.п. Кормиловка Омской области; 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  II место – </a:t>
                      </a:r>
                      <a:r>
                        <a:rPr lang="ru-RU" sz="105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Халилова Эльвира Сергеевна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педагог дополнительного образования </a:t>
                      </a: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МБОУДО «Дворец детского творчества с. Бураево», Республика Башкортостан; 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  Победитель в номинации – </a:t>
                      </a:r>
                      <a:r>
                        <a:rPr lang="ru-RU" sz="105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Тарасова Марина Андреевна</a:t>
                      </a: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педагог дополнительного образования </a:t>
                      </a:r>
                      <a:r>
                        <a:rPr lang="ru-RU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Станции юных туристов ГБОУ «Балтийский берег», г. Санкт-Петербург.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11" marR="244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 "/>
                        <a:tabLst>
                          <a:tab pos="228600" algn="l"/>
                        </a:tabLst>
                      </a:pP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Номинация «Художественная»:</a:t>
                      </a: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  III место – </a:t>
                      </a:r>
                      <a:r>
                        <a:rPr lang="ru-RU" sz="1050" b="1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Дерешева</a:t>
                      </a:r>
                      <a:r>
                        <a:rPr lang="ru-RU" sz="105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Лариса Александровна</a:t>
                      </a: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педагог-хормейстер </a:t>
                      </a: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ГБУДО «Брянский областной губернаторский Дворец детского и юношеского творчества имени Ю.А. Гагарина», г. Брянск; </a:t>
                      </a: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  II место – </a:t>
                      </a:r>
                      <a:r>
                        <a:rPr lang="ru-RU" sz="1050" b="1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Гукина</a:t>
                      </a:r>
                      <a:r>
                        <a:rPr lang="ru-RU" sz="105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Оксана Валерьевна</a:t>
                      </a: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педагог дополнительного образования</a:t>
                      </a: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МКУДО «Центр дополнительного образования детей» </a:t>
                      </a:r>
                      <a:r>
                        <a:rPr lang="ru-RU" sz="105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Искитимского</a:t>
                      </a: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района Новосибирской области;</a:t>
                      </a: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  Победитель в номинации – </a:t>
                      </a:r>
                      <a:r>
                        <a:rPr lang="ru-RU" sz="105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Жукова Алёна Александровна</a:t>
                      </a: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педагог дополнительного образования</a:t>
                      </a:r>
                      <a:r>
                        <a:rPr lang="ru-R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ГБУДО «Центр развития творчества детей и юношества Пензенской области».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11" marR="244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17859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66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4717143"/>
            <a:ext cx="1965235" cy="1594757"/>
          </a:xfrm>
        </p:spPr>
        <p:txBody>
          <a:bodyPr>
            <a:noAutofit/>
          </a:bodyPr>
          <a:lstStyle/>
          <a:p>
            <a:r>
              <a:rPr lang="en-US" sz="1400" dirty="0"/>
              <a:t>http://www.center-tvorchestva.ru/vserossiieskiie-konkurs-professionalnogo-masterstva-rabotnikov-sferi-dopolnitelnogo-obrazovaniya-serdce-otdayu-detyam-2018.html</a:t>
            </a:r>
            <a:endParaRPr lang="ru-RU" sz="1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1" y="0"/>
            <a:ext cx="8795657" cy="6870771"/>
          </a:xfrm>
          <a:prstGeom prst="rect">
            <a:avLst/>
          </a:prstGeom>
        </p:spPr>
      </p:pic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0034" y="344661"/>
            <a:ext cx="3594775" cy="34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Типичные ошибки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97009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/>
              <a:t>Не </a:t>
            </a:r>
            <a:r>
              <a:rPr lang="ru-RU" sz="2400" b="1" dirty="0"/>
              <a:t>читали положения и критериев оценки конкурсных испытаний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/>
              <a:t>Кредо без кредо: «родился-женился», а ключевой мысли нет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err="1"/>
              <a:t>Неприсвоенные</a:t>
            </a:r>
            <a:r>
              <a:rPr lang="ru-RU" sz="2400" b="1" dirty="0"/>
              <a:t> цитаты: стремление казаться умнее, чем есть на самом деле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/>
              <a:t>Поток сознания: нет структуры высказывания, нет сценарного хода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/>
              <a:t>Навязчивая </a:t>
            </a:r>
            <a:r>
              <a:rPr lang="ru-RU" sz="2400" b="1" dirty="0"/>
              <a:t>самореклама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/>
              <a:t>Спичрайтер – молодец, а чтец? (Читаем по бумажке: кредо, программу, ход занятия)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/>
              <a:t>Слайды  </a:t>
            </a:r>
            <a:r>
              <a:rPr lang="ru-RU" sz="2400" b="1" dirty="0"/>
              <a:t>дублируют слова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/>
              <a:t>За деревьями не видим леса: узкий кругозор, </a:t>
            </a:r>
            <a:r>
              <a:rPr lang="ru-RU" sz="2400" b="1" dirty="0" err="1"/>
              <a:t>центрация</a:t>
            </a:r>
            <a:r>
              <a:rPr lang="ru-RU" sz="2400" b="1" dirty="0"/>
              <a:t> на своем профиле, объединении, предмете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5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www.iro.yar.ru/index.php?id=3654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979" y="1803340"/>
            <a:ext cx="9533777" cy="522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Подушки безопасности для </a:t>
            </a:r>
            <a:r>
              <a:rPr lang="ru-RU" dirty="0" smtClean="0"/>
              <a:t>конкурсантов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39303063"/>
              </p:ext>
            </p:extLst>
          </p:nvPr>
        </p:nvGraphicFramePr>
        <p:xfrm>
          <a:off x="0" y="1785257"/>
          <a:ext cx="12192000" cy="455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38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Успехов и дополнительного развития!</a:t>
            </a:r>
          </a:p>
          <a:p>
            <a:pPr algn="ctr"/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pic>
        <p:nvPicPr>
          <p:cNvPr id="5" name="Рисунок 4" descr="C:\Users\Nechiporuk\AppData\Local\Microsoft\Windows\INetCache\Content.Word\Безымянный-1_Монтажная область 1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4187" y="3036277"/>
            <a:ext cx="5429250" cy="2381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488986"/>
              </p:ext>
            </p:extLst>
          </p:nvPr>
        </p:nvGraphicFramePr>
        <p:xfrm>
          <a:off x="781916" y="4022710"/>
          <a:ext cx="3743924" cy="1846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7976">
                  <a:extLst>
                    <a:ext uri="{9D8B030D-6E8A-4147-A177-3AD203B41FA5}">
                      <a16:colId xmlns="" xmlns:a16="http://schemas.microsoft.com/office/drawing/2014/main" val="3348284076"/>
                    </a:ext>
                  </a:extLst>
                </a:gridCol>
                <a:gridCol w="1435948">
                  <a:extLst>
                    <a:ext uri="{9D8B030D-6E8A-4147-A177-3AD203B41FA5}">
                      <a16:colId xmlns="" xmlns:a16="http://schemas.microsoft.com/office/drawing/2014/main" val="2687886438"/>
                    </a:ext>
                  </a:extLst>
                </a:gridCol>
              </a:tblGrid>
              <a:tr h="18463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Богдановича, 16 	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г. Ярославль, 150014        	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ИНН 7604014626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КПП 760401001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БИК 047888001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ОГРН 1027600679941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приемная тел. +7 (4852) 21-06-83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тел./факс +7 (4852)  21-06-83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mail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rcnit</a:t>
                      </a:r>
                      <a:r>
                        <a:rPr lang="ru-RU" sz="1200" u="sng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@</a:t>
                      </a:r>
                      <a:r>
                        <a:rPr lang="en-US" sz="1200" u="sng" dirty="0" err="1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iro</a:t>
                      </a:r>
                      <a:r>
                        <a:rPr lang="ru-RU" sz="1200" u="sng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.</a:t>
                      </a:r>
                      <a:r>
                        <a:rPr lang="en-US" sz="1200" u="sng" dirty="0" err="1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yar</a:t>
                      </a:r>
                      <a:r>
                        <a:rPr lang="ru-RU" sz="1200" u="sng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.</a:t>
                      </a:r>
                      <a:r>
                        <a:rPr lang="en-US" sz="1200" u="sng" dirty="0" err="1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ru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58320630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81916" y="3380360"/>
            <a:ext cx="40669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0400" algn="ctr"/>
              </a:tabLst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ИНСТИТУТ РАЗВИТИЯ ОБРАЗОВАНИЯ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0400" algn="ctr"/>
              </a:tabLst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ГОСУДАРСТВЕННОЕ АВТОНОМНОЕ УЧРЕЖДЕНИЕ ДОПОЛНИТЕЛЬНОГО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0400" algn="ctr"/>
              </a:tabLst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ПРОФЕССИОНАЛЬНОГО ОБРАЗОВАНИЯ  ЯРОСЛАВСКОЙ  ОБЛАСТИ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0400" algn="ctr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4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19"/>
            <a:ext cx="12104916" cy="3686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801" y="2787952"/>
            <a:ext cx="9768115" cy="40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Структурное подразделение, ответственное за организацию конкурса: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48926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dirty="0" smtClean="0"/>
              <a:t>Региональный модельный центр ГАУ ДПО ЯО «Институт развития образования» </a:t>
            </a:r>
          </a:p>
          <a:p>
            <a:r>
              <a:rPr lang="ru-RU" sz="2800" b="1" dirty="0" smtClean="0"/>
              <a:t>Тел.: 4852 (23-09-65); e-</a:t>
            </a:r>
            <a:r>
              <a:rPr lang="ru-RU" sz="2800" b="1" dirty="0" err="1" smtClean="0"/>
              <a:t>mail</a:t>
            </a:r>
            <a:r>
              <a:rPr lang="ru-RU" sz="2800" b="1" dirty="0" smtClean="0"/>
              <a:t>: </a:t>
            </a:r>
            <a:r>
              <a:rPr lang="ru-RU" sz="2800" b="1" dirty="0" smtClean="0">
                <a:hlinkClick r:id="rId2"/>
              </a:rPr>
              <a:t>kdinfo@iro.yar.ru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Гусева Наталья Александровна,</a:t>
            </a:r>
          </a:p>
          <a:p>
            <a:r>
              <a:rPr lang="ru-RU" sz="2800" dirty="0" smtClean="0"/>
              <a:t>старший методист - 89301098081</a:t>
            </a:r>
          </a:p>
          <a:p>
            <a:r>
              <a:rPr lang="ru-RU" sz="2800" dirty="0" smtClean="0"/>
              <a:t>Румянцева Наталья Валерьевна,</a:t>
            </a:r>
          </a:p>
          <a:p>
            <a:r>
              <a:rPr lang="ru-RU" sz="2800" dirty="0" smtClean="0"/>
              <a:t>доцент, </a:t>
            </a:r>
            <a:r>
              <a:rPr lang="ru-RU" sz="2800" dirty="0" err="1" smtClean="0"/>
              <a:t>к.пед.н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1086" y="3551922"/>
            <a:ext cx="5500914" cy="29078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7280" y="5833702"/>
            <a:ext cx="2403415" cy="369332"/>
          </a:xfrm>
          <a:prstGeom prst="rect">
            <a:avLst/>
          </a:prstGeom>
          <a:solidFill>
            <a:srgbClr val="3399FF"/>
          </a:solidFill>
        </p:spPr>
        <p:txBody>
          <a:bodyPr wrap="none">
            <a:spAutoFit/>
          </a:bodyPr>
          <a:lstStyle/>
          <a:p>
            <a:r>
              <a:rPr lang="ru-RU" b="1" dirty="0"/>
              <a:t>https://vk.com/sod_yo</a:t>
            </a:r>
          </a:p>
        </p:txBody>
      </p:sp>
    </p:spTree>
    <p:extLst>
      <p:ext uri="{BB962C8B-B14F-4D97-AF65-F5344CB8AC3E}">
        <p14:creationId xmlns:p14="http://schemas.microsoft.com/office/powerpoint/2010/main" val="26016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Нормативные документы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hlinkClick r:id="rId2"/>
              </a:rPr>
              <a:t>Указ </a:t>
            </a:r>
            <a:r>
              <a:rPr lang="ru-RU" sz="2400" dirty="0">
                <a:hlinkClick r:id="rId2"/>
              </a:rPr>
              <a:t>Губернатора Ярославской области</a:t>
            </a:r>
            <a:r>
              <a:rPr lang="ru-RU" sz="2400" dirty="0"/>
              <a:t> О внесении изменений в постановление Губернатора Ярославской области от 30.08.2006 № 702 «Об учреждении премий областного этапа Всероссийского конкурса педагогов дополнительного образования «Сердце отдаю детям»</a:t>
            </a:r>
          </a:p>
          <a:p>
            <a:r>
              <a:rPr lang="ru-RU" sz="2400" dirty="0">
                <a:hlinkClick r:id="rId3"/>
              </a:rPr>
              <a:t>Положение об областном этапе</a:t>
            </a:r>
            <a:r>
              <a:rPr lang="ru-RU" sz="2400" dirty="0"/>
              <a:t> Всероссийского конкурса профессионального мастерства работников сферы дополнительного образования «Сердце отдаю детям»</a:t>
            </a:r>
          </a:p>
          <a:p>
            <a:r>
              <a:rPr lang="ru-RU" sz="2400" u="sng" dirty="0" smtClean="0">
                <a:solidFill>
                  <a:srgbClr val="3399FF"/>
                </a:solidFill>
              </a:rPr>
              <a:t>Приказ департамента образования от 29.12.2019 года</a:t>
            </a:r>
          </a:p>
          <a:p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70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Сроки проведения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 </a:t>
            </a:r>
            <a:r>
              <a:rPr lang="ru-RU" sz="2800" dirty="0"/>
              <a:t>1 </a:t>
            </a:r>
            <a:r>
              <a:rPr lang="ru-RU" sz="2800" dirty="0" smtClean="0"/>
              <a:t>февраля </a:t>
            </a:r>
            <a:r>
              <a:rPr lang="ru-RU" sz="2800" dirty="0"/>
              <a:t>по 20 </a:t>
            </a:r>
            <a:r>
              <a:rPr lang="ru-RU" sz="2800" dirty="0" smtClean="0"/>
              <a:t>марта 2019 </a:t>
            </a:r>
            <a:r>
              <a:rPr lang="ru-RU" sz="2800" dirty="0"/>
              <a:t>года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776340"/>
              </p:ext>
            </p:extLst>
          </p:nvPr>
        </p:nvGraphicFramePr>
        <p:xfrm>
          <a:off x="1097280" y="1057276"/>
          <a:ext cx="10058401" cy="58081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78035">
                  <a:extLst>
                    <a:ext uri="{9D8B030D-6E8A-4147-A177-3AD203B41FA5}">
                      <a16:colId xmlns="" xmlns:a16="http://schemas.microsoft.com/office/drawing/2014/main" val="2969320214"/>
                    </a:ext>
                  </a:extLst>
                </a:gridCol>
                <a:gridCol w="4416085">
                  <a:extLst>
                    <a:ext uri="{9D8B030D-6E8A-4147-A177-3AD203B41FA5}">
                      <a16:colId xmlns="" xmlns:a16="http://schemas.microsoft.com/office/drawing/2014/main" val="3655285316"/>
                    </a:ext>
                  </a:extLst>
                </a:gridCol>
                <a:gridCol w="741275">
                  <a:extLst>
                    <a:ext uri="{9D8B030D-6E8A-4147-A177-3AD203B41FA5}">
                      <a16:colId xmlns="" xmlns:a16="http://schemas.microsoft.com/office/drawing/2014/main" val="2594086656"/>
                    </a:ext>
                  </a:extLst>
                </a:gridCol>
                <a:gridCol w="3023006">
                  <a:extLst>
                    <a:ext uri="{9D8B030D-6E8A-4147-A177-3AD203B41FA5}">
                      <a16:colId xmlns="" xmlns:a16="http://schemas.microsoft.com/office/drawing/2014/main" val="946602369"/>
                    </a:ext>
                  </a:extLst>
                </a:gridCol>
              </a:tblGrid>
              <a:tr h="65722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февраля – 11 февраля 2019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Приём документов на участие в конкурсе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ГАУ ДПО ЯО ИРО</a:t>
                      </a:r>
                      <a:r>
                        <a:rPr lang="ru-RU" sz="1200" dirty="0" smtClean="0">
                          <a:effectLst/>
                        </a:rPr>
                        <a:t>, ауд</a:t>
                      </a:r>
                      <a:r>
                        <a:rPr lang="ru-RU" sz="1200" dirty="0">
                          <a:effectLst/>
                        </a:rPr>
                        <a:t>. 423, 424, </a:t>
                      </a:r>
                      <a:r>
                        <a:rPr lang="en-US" sz="1200" dirty="0" err="1">
                          <a:effectLst/>
                        </a:rPr>
                        <a:t>kdinfo</a:t>
                      </a:r>
                      <a:r>
                        <a:rPr lang="ru-RU" sz="1200" dirty="0">
                          <a:effectLst/>
                        </a:rPr>
                        <a:t>@</a:t>
                      </a:r>
                      <a:r>
                        <a:rPr lang="en-US" sz="1200" dirty="0" err="1">
                          <a:effectLst/>
                        </a:rPr>
                        <a:t>iro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r>
                        <a:rPr lang="en-US" sz="1200" dirty="0" err="1">
                          <a:effectLst/>
                        </a:rPr>
                        <a:t>yar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r>
                        <a:rPr lang="en-US" sz="1200" dirty="0" err="1">
                          <a:effectLst/>
                        </a:rPr>
                        <a:t>ru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тел</a:t>
                      </a:r>
                      <a:r>
                        <a:rPr lang="ru-RU" sz="1200" dirty="0">
                          <a:effectLst/>
                        </a:rPr>
                        <a:t>. (4852) 230-965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extLst>
                  <a:ext uri="{0D108BD9-81ED-4DB2-BD59-A6C34878D82A}">
                    <a16:rowId xmlns="" xmlns:a16="http://schemas.microsoft.com/office/drawing/2014/main" val="4002892873"/>
                  </a:ext>
                </a:extLst>
              </a:tr>
              <a:tr h="295275"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Первый тур (заочный)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3333115"/>
                  </a:ext>
                </a:extLst>
              </a:tr>
              <a:tr h="41136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12–22 февраля 2019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Экспертиза дополнительных общеобразовательных программ и  видеоматериалов конкурсантов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ГАУ ДПО ЯО ИРО,</a:t>
                      </a:r>
                      <a:endParaRPr lang="ru-RU" sz="14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ауд. 423, </a:t>
                      </a:r>
                      <a:r>
                        <a:rPr lang="ru-RU" sz="1200" dirty="0" smtClean="0">
                          <a:effectLst/>
                        </a:rPr>
                        <a:t>424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extLst>
                  <a:ext uri="{0D108BD9-81ED-4DB2-BD59-A6C34878D82A}">
                    <a16:rowId xmlns="" xmlns:a16="http://schemas.microsoft.com/office/drawing/2014/main" val="925069806"/>
                  </a:ext>
                </a:extLst>
              </a:tr>
              <a:tr h="41136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24? </a:t>
                      </a:r>
                      <a:r>
                        <a:rPr lang="ru-RU" sz="1200" dirty="0">
                          <a:effectLst/>
                        </a:rPr>
                        <a:t>февраля 2019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Торжественное</a:t>
                      </a:r>
                      <a:r>
                        <a:rPr lang="ru-RU" sz="1200" b="1" baseline="0" dirty="0" smtClean="0">
                          <a:effectLst/>
                        </a:rPr>
                        <a:t> открытие всех конкурсов профессионального мастерства системы образования Ярославской области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ДК Добрынина?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extLst>
                  <a:ext uri="{0D108BD9-81ED-4DB2-BD59-A6C34878D82A}">
                    <a16:rowId xmlns="" xmlns:a16="http://schemas.microsoft.com/office/drawing/2014/main" val="3668152301"/>
                  </a:ext>
                </a:extLst>
              </a:tr>
              <a:tr h="272651"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Второй тур (очный)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9198910"/>
                  </a:ext>
                </a:extLst>
              </a:tr>
              <a:tr h="41136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26-27 февраля 2019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Творческая </a:t>
                      </a:r>
                      <a:r>
                        <a:rPr lang="ru-RU" sz="1200" b="1" dirty="0" err="1">
                          <a:effectLst/>
                        </a:rPr>
                        <a:t>самопрезентация</a:t>
                      </a:r>
                      <a:r>
                        <a:rPr lang="ru-RU" sz="1200" b="1" dirty="0">
                          <a:effectLst/>
                        </a:rPr>
                        <a:t> «Мое педагогическое кредо»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ГАУ ДПО ЯО «Институт развития образования»,</a:t>
                      </a:r>
                      <a:endParaRPr lang="ru-RU" sz="14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Конференц-зал РМЦ, ауд.210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extLst>
                  <a:ext uri="{0D108BD9-81ED-4DB2-BD59-A6C34878D82A}">
                    <a16:rowId xmlns="" xmlns:a16="http://schemas.microsoft.com/office/drawing/2014/main" val="3135270296"/>
                  </a:ext>
                </a:extLst>
              </a:tr>
              <a:tr h="41136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4–5 марта 2019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Презентация дополнительных общеобразовательных программ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ГАУ ДПО ЯО «Институт развития образования»,</a:t>
                      </a:r>
                      <a:endParaRPr lang="ru-RU" sz="140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Конференц-зал РМЦ, ауд.210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extLst>
                  <a:ext uri="{0D108BD9-81ED-4DB2-BD59-A6C34878D82A}">
                    <a16:rowId xmlns="" xmlns:a16="http://schemas.microsoft.com/office/drawing/2014/main" val="1511749215"/>
                  </a:ext>
                </a:extLst>
              </a:tr>
              <a:tr h="232052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6-15 марта 2019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Открытое занятие «Введение в дополнительную общеобразовательную программу»  по номинациям</a:t>
                      </a:r>
                      <a:r>
                        <a:rPr lang="ru-RU" sz="1200" b="1" dirty="0" smtClean="0">
                          <a:effectLst/>
                        </a:rPr>
                        <a:t>:</a:t>
                      </a:r>
                      <a:endParaRPr lang="ru-RU" sz="1400" b="1" dirty="0">
                        <a:effectLst/>
                      </a:endParaRPr>
                    </a:p>
                  </a:txBody>
                  <a:tcPr marL="35775" marR="35775" marT="0" marB="0"/>
                </a:tc>
                <a:tc gridSpan="2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</a:rPr>
                        <a:t>Социально-педагогическая – 14 марта, МОУ ДО Детский центр «Восхождение», пр. 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effectLst/>
                        </a:rPr>
                        <a:t>Толбухина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</a:rPr>
                        <a:t>, 43.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</a:rPr>
                        <a:t>Естественно-научная – 14 марта, ГАУ ДО Центр детей и юношества, пр. Дзержинского, 21.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</a:rPr>
                        <a:t>Туристско-краеведческая – 12 марта (место уточняется)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</a:rPr>
                        <a:t>Техническая – 11 марта, ГОУ ДО ЯО Центр детского и юношеского технического творчества, г. Рыбинск, Крестовая, 133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</a:rPr>
                        <a:t>Художественная – 11 марта,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</a:rPr>
                        <a:t>МОУ ДО «Ярославский городской Дворец пионеров», ул. Советская, 17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</a:rPr>
                        <a:t>Физкультурно-спортивная – 11 марта, МОУ «Средняя школа № 74 им. 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effectLst/>
                        </a:rPr>
                        <a:t>Ю.А.Гагарина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</a:rPr>
                        <a:t>», ул. Тургенева, 14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extLst>
                  <a:ext uri="{0D108BD9-81ED-4DB2-BD59-A6C34878D82A}">
                    <a16:rowId xmlns="" xmlns:a16="http://schemas.microsoft.com/office/drawing/2014/main" val="862485834"/>
                  </a:ext>
                </a:extLst>
              </a:tr>
              <a:tr h="205680"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Третий тур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4638568"/>
                  </a:ext>
                </a:extLst>
              </a:tr>
              <a:tr h="41136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 марта</a:t>
                      </a:r>
                      <a:endParaRPr lang="ru-RU" sz="14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2019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tc gridSpan="2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Импровизированный конкурс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Церемония чествования победителя и лауреатов областного этапа Конкурса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Концерт-холл «Кино», Волжская набережная, д. 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775" marR="35775" marT="0" marB="0"/>
                </a:tc>
                <a:extLst>
                  <a:ext uri="{0D108BD9-81ED-4DB2-BD59-A6C34878D82A}">
                    <a16:rowId xmlns="" xmlns:a16="http://schemas.microsoft.com/office/drawing/2014/main" val="64208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7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913" y="396815"/>
            <a:ext cx="5941347" cy="100605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532" y="1845734"/>
            <a:ext cx="10663964" cy="4023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Номинация </a:t>
            </a:r>
            <a:r>
              <a:rPr lang="ru-RU" sz="1400" dirty="0" smtClean="0"/>
              <a:t>__________________________________</a:t>
            </a:r>
            <a:r>
              <a:rPr lang="ru-RU" sz="1400" dirty="0"/>
              <a:t>		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FF0000"/>
                </a:solidFill>
              </a:rPr>
              <a:t>I</a:t>
            </a:r>
            <a:r>
              <a:rPr lang="ru-RU" sz="1400" dirty="0">
                <a:solidFill>
                  <a:srgbClr val="FF0000"/>
                </a:solidFill>
              </a:rPr>
              <a:t>. Сведения об участнике (конкурсанте)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1</a:t>
            </a:r>
            <a:r>
              <a:rPr lang="ru-RU" sz="1400" dirty="0"/>
              <a:t>. Ф.И.О. (полностью).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2. Дата рождения.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3. Место работы, </a:t>
            </a:r>
            <a:r>
              <a:rPr lang="ru-RU" sz="1400" b="1" dirty="0"/>
              <a:t>должность</a:t>
            </a:r>
            <a:r>
              <a:rPr lang="ru-RU" sz="14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4. Адрес места работы (с указанием почтового индекса</a:t>
            </a:r>
            <a:r>
              <a:rPr lang="ru-RU" sz="1400" dirty="0" smtClean="0"/>
              <a:t>), </a:t>
            </a:r>
            <a:r>
              <a:rPr lang="ru-RU" sz="1400" b="1" dirty="0"/>
              <a:t>домашний адрес, </a:t>
            </a:r>
            <a:r>
              <a:rPr lang="ru-RU" sz="1400" b="1" dirty="0" smtClean="0"/>
              <a:t>телефон, </a:t>
            </a:r>
            <a:r>
              <a:rPr lang="en-US" sz="1400" b="1" dirty="0" smtClean="0"/>
              <a:t>e-mail</a:t>
            </a:r>
            <a:r>
              <a:rPr lang="ru-RU" sz="1400" dirty="0" smtClean="0"/>
              <a:t>.</a:t>
            </a: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5. Сведения об </a:t>
            </a:r>
            <a:r>
              <a:rPr lang="ru-RU" sz="1400" dirty="0" smtClean="0"/>
              <a:t>образовании: высшее или среднее профессиональное, переподготовка, все КПК.</a:t>
            </a: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6. Педагогический </a:t>
            </a:r>
            <a:r>
              <a:rPr lang="ru-RU" sz="1400" dirty="0" smtClean="0"/>
              <a:t>стаж: </a:t>
            </a:r>
            <a:r>
              <a:rPr lang="ru-RU" sz="1400" b="1" dirty="0" smtClean="0"/>
              <a:t>в должности, которая предполагает исчисление </a:t>
            </a:r>
            <a:r>
              <a:rPr lang="ru-RU" sz="1400" b="1" dirty="0" err="1" smtClean="0"/>
              <a:t>педстажа</a:t>
            </a:r>
            <a:r>
              <a:rPr lang="ru-RU" sz="1400" dirty="0" smtClean="0"/>
              <a:t>. </a:t>
            </a: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7. Квалификационная категория.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8. Государственные и отраслевые </a:t>
            </a:r>
            <a:r>
              <a:rPr lang="ru-RU" sz="1400" dirty="0" smtClean="0"/>
              <a:t>награды </a:t>
            </a:r>
            <a:r>
              <a:rPr lang="ru-RU" sz="1400" b="1" dirty="0" smtClean="0"/>
              <a:t>(почетные грамоты уровня МО, ЯО и выше)</a:t>
            </a:r>
            <a:r>
              <a:rPr lang="ru-RU" sz="1400" dirty="0" smtClean="0"/>
              <a:t>.</a:t>
            </a: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9. Краткое описание опыта работы и сведения о наиболее значимых педагогических успехах за последние 3 </a:t>
            </a:r>
            <a:r>
              <a:rPr lang="ru-RU" sz="1400" dirty="0" smtClean="0"/>
              <a:t>года </a:t>
            </a:r>
            <a:r>
              <a:rPr lang="ru-RU" sz="1400" b="1" dirty="0" smtClean="0"/>
              <a:t>(в организациях ДО)</a:t>
            </a:r>
            <a:r>
              <a:rPr lang="ru-RU" sz="1400" dirty="0" smtClean="0"/>
              <a:t>.</a:t>
            </a: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10. Дополнительные сведения (на усмотрение участника (конкурсанта</a:t>
            </a:r>
            <a:r>
              <a:rPr lang="ru-RU" sz="1400" dirty="0" smtClean="0"/>
              <a:t>): </a:t>
            </a:r>
            <a:r>
              <a:rPr lang="ru-RU" sz="1400" b="1" dirty="0" smtClean="0"/>
              <a:t>иной опыт работы, иные </a:t>
            </a:r>
            <a:r>
              <a:rPr lang="ru-RU" sz="1400" b="1" dirty="0" err="1" smtClean="0"/>
              <a:t>госнаграды</a:t>
            </a:r>
            <a:r>
              <a:rPr lang="ru-RU" sz="1400" b="1" dirty="0" smtClean="0"/>
              <a:t>, ученая степень, благодарности и т.п.. </a:t>
            </a:r>
            <a:endParaRPr lang="ru-RU" sz="14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</a:rPr>
              <a:t>II. Согласование вопросов подготовки ко второму туру областного этапа конкурса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1</a:t>
            </a:r>
            <a:r>
              <a:rPr lang="ru-RU" sz="1400" dirty="0"/>
              <a:t>. Перечислите </a:t>
            </a:r>
            <a:r>
              <a:rPr lang="ru-RU" sz="1400" b="1" dirty="0">
                <a:solidFill>
                  <a:schemeClr val="tx1"/>
                </a:solidFill>
              </a:rPr>
              <a:t>желаемое оборудование </a:t>
            </a:r>
            <a:r>
              <a:rPr lang="ru-RU" sz="1400" dirty="0"/>
              <a:t>для участия во втором туре (с указанием назначения и количества единиц).</a:t>
            </a:r>
          </a:p>
          <a:p>
            <a:r>
              <a:rPr lang="ru-RU" sz="1400" dirty="0"/>
              <a:t>2. Укажите </a:t>
            </a:r>
            <a:r>
              <a:rPr lang="ru-RU" sz="1400" b="1" dirty="0"/>
              <a:t>возраст детей </a:t>
            </a:r>
            <a:r>
              <a:rPr lang="ru-RU" sz="1400" dirty="0"/>
              <a:t>для проведения открытого занятия «Введение в дополнительную общеобразовательную программу</a:t>
            </a:r>
            <a:r>
              <a:rPr lang="ru-RU" sz="1400" dirty="0" smtClean="0"/>
              <a:t>».</a:t>
            </a:r>
          </a:p>
          <a:p>
            <a:r>
              <a:rPr lang="ru-RU" sz="1400" dirty="0" smtClean="0"/>
              <a:t>_____________________________</a:t>
            </a:r>
            <a:r>
              <a:rPr lang="ru-RU" sz="1400" dirty="0"/>
              <a:t>	                  ______________________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  (подпись руководителя организации,                              (расшифровка подписи)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   </a:t>
            </a:r>
            <a:r>
              <a:rPr lang="ru-RU" sz="1100" dirty="0" smtClean="0"/>
              <a:t>осуществляющей образовательную </a:t>
            </a:r>
            <a:r>
              <a:rPr lang="ru-RU" sz="1100" dirty="0"/>
              <a:t>деятельность</a:t>
            </a:r>
            <a:r>
              <a:rPr lang="ru-RU" sz="1100" dirty="0" smtClean="0"/>
              <a:t>)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/>
              <a:t>«____»_____________</a:t>
            </a:r>
            <a:r>
              <a:rPr lang="ru-RU" sz="1100" dirty="0"/>
              <a:t>20___г.                      М.П.</a:t>
            </a: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Приложение 2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28308" y="862641"/>
            <a:ext cx="873855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ru-RU" dirty="0" smtClean="0"/>
              <a:t>В оргкомитет областного этапа Всероссийского конкурса профессионального мастерства работников сферы дополнительного образования «Сердце отдаю детям»  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ЗАЯВЛЕНИЕ  </a:t>
            </a:r>
          </a:p>
          <a:p>
            <a:r>
              <a:rPr lang="ru-RU" sz="1600" dirty="0" smtClean="0"/>
              <a:t>Я, _________________________________________________________, (фамилия, имя, отчество (полностью)) даю согласие на участие в областном этапе Всероссийского конкурса профессионального мастерства работников сферы дополнительного образования «Сердце отдаю детям» (далее – Конкурс) в 20___ году, </a:t>
            </a:r>
            <a:r>
              <a:rPr lang="ru-RU" sz="1600" b="1" dirty="0" smtClean="0"/>
              <a:t>внесение сведений, указанных в заявке на участие в областном этапе Конкурса, в базу данных об участниках Конкурса и использование в некоммерческих целях для размещения в информационно-телекоммуникационной сети «Интернет», буклетах и периодических изданиях с возможностью редакторской обработки, а также на использование оргкомитетом областного этапа Конкурса иных материалов, представляемых мною на Конкурс, для публикаций в средствах массовой информации, размещения в информационно-телекоммуникационной сети «Интернет» и при подготовке методических материалов Конкурса.     </a:t>
            </a:r>
          </a:p>
          <a:p>
            <a:r>
              <a:rPr lang="ru-RU" sz="1600" dirty="0" smtClean="0"/>
              <a:t>________________________   ________________________        (подпись)                                                      (расшифровка подписи)                                                                                                                                   «____»_____________20___г.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044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2.9. … претенденты представляют в оргкомитет следующие документы и материалы:</a:t>
            </a:r>
            <a:endParaRPr lang="ru-RU" sz="3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 января 2019 года ГАУДПО ЯО "Институт развития образования"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5809" y="1737360"/>
            <a:ext cx="11664591" cy="463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97000"/>
              </a:lnSpc>
            </a:pPr>
            <a:r>
              <a:rPr lang="ru-RU" sz="2400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1)</a:t>
            </a:r>
            <a:r>
              <a:rPr lang="ru-RU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заявка</a:t>
            </a:r>
            <a:r>
              <a:rPr lang="ru-RU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на участие в областном этапе Конкурса (в печатном и электронном виде) по форме согласно приложению 1 к настоящему Положению, заверенная подписью и печатью руководителя организации, осуществляющей образовательную деятельность;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97000"/>
              </a:lnSpc>
            </a:pPr>
            <a:r>
              <a:rPr lang="ru-RU" sz="2400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2)</a:t>
            </a:r>
            <a:r>
              <a:rPr lang="ru-RU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текст дополнительной общеобразовательной программы </a:t>
            </a:r>
            <a:r>
              <a:rPr lang="ru-RU" sz="2400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бумажном и </a:t>
            </a:r>
            <a:r>
              <a:rPr lang="ru-RU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электронном виде, который должен полностью соответствовать печатной версии (</a:t>
            </a:r>
            <a:r>
              <a:rPr lang="en-US" sz="24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pdf</a:t>
            </a:r>
            <a:r>
              <a:rPr lang="ru-RU" sz="24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-формат</a:t>
            </a:r>
            <a:r>
              <a:rPr lang="ru-RU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97000"/>
              </a:lnSpc>
            </a:pPr>
            <a:r>
              <a:rPr lang="ru-RU" sz="2400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3)</a:t>
            </a:r>
            <a:r>
              <a:rPr lang="ru-RU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цветная портретная фотография участника 4 </a:t>
            </a:r>
            <a:r>
              <a:rPr lang="ru-RU" sz="24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ru-RU" sz="24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6 см </a:t>
            </a:r>
            <a:r>
              <a:rPr lang="ru-RU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(на бумажном и электронном носителях);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97000"/>
              </a:lnSpc>
            </a:pPr>
            <a:r>
              <a:rPr lang="ru-RU" sz="2400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4)</a:t>
            </a:r>
            <a:r>
              <a:rPr lang="ru-RU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видеоматериал «Визитная карточка» участника на отдельном СD/DVD (</a:t>
            </a:r>
            <a:r>
              <a:rPr lang="ru-RU" sz="24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формате </a:t>
            </a:r>
            <a:r>
              <a:rPr lang="en-US" sz="2400" b="1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mp</a:t>
            </a:r>
            <a:r>
              <a:rPr lang="ru-RU" sz="24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ru-RU" sz="2400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97000"/>
              </a:lnSpc>
            </a:pPr>
            <a:r>
              <a:rPr lang="ru-RU" sz="2400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5)</a:t>
            </a:r>
            <a:r>
              <a:rPr lang="ru-RU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заявление по форме </a:t>
            </a:r>
            <a:r>
              <a:rPr lang="ru-RU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согласно приложению 2 к настоящему Положению.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97000"/>
              </a:lnSpc>
            </a:pPr>
            <a:r>
              <a:rPr lang="ru-RU" sz="2000" b="1" spc="-3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Материалы размещаются в облачных сервисах для удалённой работы экспертов, поэтому объем видеоролика лучше ограничить по времени – 2-5 минут.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611</TotalTime>
  <Words>1362</Words>
  <Application>Microsoft Office PowerPoint</Application>
  <PresentationFormat>Произвольный</PresentationFormat>
  <Paragraphs>186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Ретро</vt:lpstr>
      <vt:lpstr>Презентация PowerPoint</vt:lpstr>
      <vt:lpstr>http://www.iro.yar.ru/index.php?id=3654 </vt:lpstr>
      <vt:lpstr>Презентация PowerPoint</vt:lpstr>
      <vt:lpstr>Структурное подразделение, ответственное за организацию конкурса: </vt:lpstr>
      <vt:lpstr>Нормативные документы </vt:lpstr>
      <vt:lpstr>Сроки проведения  с 1 февраля по 20 марта 2019 года</vt:lpstr>
      <vt:lpstr>Презентация PowerPoint</vt:lpstr>
      <vt:lpstr>Приложение 2 </vt:lpstr>
      <vt:lpstr>2.9. … претенденты представляют в оргкомитет следующие документы и материалы:</vt:lpstr>
      <vt:lpstr>6. Процедура проведения областного этапа Конкурса</vt:lpstr>
      <vt:lpstr>Конкурсные испытания</vt:lpstr>
      <vt:lpstr>Презентация PowerPoint</vt:lpstr>
      <vt:lpstr>Задания на конкурсное испытание «Импровизация»</vt:lpstr>
      <vt:lpstr>Участники областного этапа конкурса «Сердце отдаю детям» в 2018 году</vt:lpstr>
      <vt:lpstr>Лауреаты </vt:lpstr>
      <vt:lpstr>http://dno.iro.yar.ru/?page_id=1198</vt:lpstr>
      <vt:lpstr>Победители Всероссийского конкурса в 2018 году, в год празднования 100-летия дополнительного образования </vt:lpstr>
      <vt:lpstr>http://www.center-tvorchestva.ru/vserossiieskiie-konkurs-professionalnogo-masterstva-rabotnikov-sferi-dopolnitelnogo-obrazovaniya-serdce-otdayu-detyam-2018.html</vt:lpstr>
      <vt:lpstr>Типичные ошибки </vt:lpstr>
      <vt:lpstr>Подушки безопасности для конкурсантов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Александровна Гусева</dc:creator>
  <cp:lastModifiedBy>Наталья Николаевна Новикова</cp:lastModifiedBy>
  <cp:revision>58</cp:revision>
  <dcterms:created xsi:type="dcterms:W3CDTF">2018-03-12T11:08:14Z</dcterms:created>
  <dcterms:modified xsi:type="dcterms:W3CDTF">2019-01-15T13:38:42Z</dcterms:modified>
</cp:coreProperties>
</file>