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  <p:sldMasterId id="2147483711" r:id="rId3"/>
    <p:sldMasterId id="2147483724" r:id="rId4"/>
  </p:sldMasterIdLst>
  <p:notesMasterIdLst>
    <p:notesMasterId r:id="rId32"/>
  </p:notesMasterIdLst>
  <p:sldIdLst>
    <p:sldId id="256" r:id="rId5"/>
    <p:sldId id="264" r:id="rId6"/>
    <p:sldId id="267" r:id="rId7"/>
    <p:sldId id="265" r:id="rId8"/>
    <p:sldId id="268" r:id="rId9"/>
    <p:sldId id="269" r:id="rId10"/>
    <p:sldId id="270" r:id="rId11"/>
    <p:sldId id="261" r:id="rId12"/>
    <p:sldId id="257" r:id="rId13"/>
    <p:sldId id="258" r:id="rId14"/>
    <p:sldId id="259" r:id="rId15"/>
    <p:sldId id="260" r:id="rId16"/>
    <p:sldId id="262" r:id="rId17"/>
    <p:sldId id="266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77" r:id="rId27"/>
    <p:sldId id="283" r:id="rId28"/>
    <p:sldId id="281" r:id="rId29"/>
    <p:sldId id="284" r:id="rId30"/>
    <p:sldId id="28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1" d="100"/>
          <a:sy n="61" d="100"/>
        </p:scale>
        <p:origin x="-84" y="-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93ED6-C250-4F49-AD0E-0CB02D36530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B7C829E-1652-4611-9F70-5DA6A498DE4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выявление и изучение новых направлений теории и практики управления в области дополнительного образования детей</a:t>
          </a:r>
          <a:endParaRPr lang="ru-RU" dirty="0"/>
        </a:p>
      </dgm:t>
    </dgm:pt>
    <dgm:pt modelId="{BCBDCC0A-67A6-4228-9E12-95ACE5339A22}" type="parTrans" cxnId="{34DFF9FA-C9B2-4FD4-90E9-176194B9A634}">
      <dgm:prSet/>
      <dgm:spPr/>
      <dgm:t>
        <a:bodyPr/>
        <a:lstStyle/>
        <a:p>
          <a:endParaRPr lang="ru-RU"/>
        </a:p>
      </dgm:t>
    </dgm:pt>
    <dgm:pt modelId="{A709E4FE-C266-4799-8C71-BDC6E54AFEF8}" type="sibTrans" cxnId="{34DFF9FA-C9B2-4FD4-90E9-176194B9A634}">
      <dgm:prSet/>
      <dgm:spPr/>
      <dgm:t>
        <a:bodyPr/>
        <a:lstStyle/>
        <a:p>
          <a:endParaRPr lang="ru-RU"/>
        </a:p>
      </dgm:t>
    </dgm:pt>
    <dgm:pt modelId="{D065D118-1291-4923-9726-37488C91AEEB}">
      <dgm:prSet phldrT="[Текст]"/>
      <dgm:spPr/>
      <dgm:t>
        <a:bodyPr/>
        <a:lstStyle/>
        <a:p>
          <a:r>
            <a:rPr lang="ru-RU" dirty="0" smtClean="0"/>
            <a:t>сохранение уникальности системы дополнительного образования детей в России</a:t>
          </a:r>
          <a:endParaRPr lang="ru-RU" dirty="0"/>
        </a:p>
      </dgm:t>
    </dgm:pt>
    <dgm:pt modelId="{73D6F3DD-E1B6-4178-B790-03AB0B47EB77}" type="parTrans" cxnId="{BA4DD64A-17B5-46D8-864F-97B9EA806BE1}">
      <dgm:prSet/>
      <dgm:spPr/>
      <dgm:t>
        <a:bodyPr/>
        <a:lstStyle/>
        <a:p>
          <a:endParaRPr lang="ru-RU"/>
        </a:p>
      </dgm:t>
    </dgm:pt>
    <dgm:pt modelId="{DCADE98C-1594-4345-A89A-1F0FEBEC69E7}" type="sibTrans" cxnId="{BA4DD64A-17B5-46D8-864F-97B9EA806BE1}">
      <dgm:prSet/>
      <dgm:spPr/>
      <dgm:t>
        <a:bodyPr/>
        <a:lstStyle/>
        <a:p>
          <a:endParaRPr lang="ru-RU"/>
        </a:p>
      </dgm:t>
    </dgm:pt>
    <dgm:pt modelId="{D52258FC-CEE2-43C4-AE0E-9C30F93B131A}">
      <dgm:prSet phldrT="[Текст]"/>
      <dgm:spPr/>
      <dgm:t>
        <a:bodyPr/>
        <a:lstStyle/>
        <a:p>
          <a:r>
            <a:rPr lang="ru-RU" dirty="0" smtClean="0"/>
            <a:t>поддержка и распространение успешного опыта управленческой деятельности, инновационных разработок и технологий, направленных на развитие системы дополнительного образования детей</a:t>
          </a:r>
          <a:endParaRPr lang="ru-RU" dirty="0"/>
        </a:p>
      </dgm:t>
    </dgm:pt>
    <dgm:pt modelId="{2F4DF336-52DF-4D65-B566-38BFC6DA4999}" type="parTrans" cxnId="{AEF4943F-5CB7-404C-B6E4-4A4D1A9E2C14}">
      <dgm:prSet/>
      <dgm:spPr/>
      <dgm:t>
        <a:bodyPr/>
        <a:lstStyle/>
        <a:p>
          <a:endParaRPr lang="ru-RU"/>
        </a:p>
      </dgm:t>
    </dgm:pt>
    <dgm:pt modelId="{22DC786E-EF94-47D1-BD32-60D52D9B9C9C}" type="sibTrans" cxnId="{AEF4943F-5CB7-404C-B6E4-4A4D1A9E2C14}">
      <dgm:prSet/>
      <dgm:spPr/>
      <dgm:t>
        <a:bodyPr/>
        <a:lstStyle/>
        <a:p>
          <a:endParaRPr lang="ru-RU"/>
        </a:p>
      </dgm:t>
    </dgm:pt>
    <dgm:pt modelId="{28074B16-36F2-4E71-86ED-38BDF6821272}">
      <dgm:prSet phldrT="[Текст]"/>
      <dgm:spPr/>
      <dgm:t>
        <a:bodyPr/>
        <a:lstStyle/>
        <a:p>
          <a:r>
            <a:rPr lang="ru-RU" dirty="0" smtClean="0"/>
            <a:t>выявление и обобщение опыта педагогических работников и руководителей образовательных организаций по обновлению содержания образования</a:t>
          </a:r>
          <a:endParaRPr lang="ru-RU" dirty="0"/>
        </a:p>
      </dgm:t>
    </dgm:pt>
    <dgm:pt modelId="{EA85E61E-32DC-4A43-AEC4-0003FCF9C69E}" type="parTrans" cxnId="{5AAE688D-7960-4F4D-92FD-53955D772711}">
      <dgm:prSet/>
      <dgm:spPr/>
      <dgm:t>
        <a:bodyPr/>
        <a:lstStyle/>
        <a:p>
          <a:endParaRPr lang="ru-RU"/>
        </a:p>
      </dgm:t>
    </dgm:pt>
    <dgm:pt modelId="{4E58DED8-C7C8-41AA-9F9C-F954F18A471B}" type="sibTrans" cxnId="{5AAE688D-7960-4F4D-92FD-53955D772711}">
      <dgm:prSet/>
      <dgm:spPr/>
      <dgm:t>
        <a:bodyPr/>
        <a:lstStyle/>
        <a:p>
          <a:endParaRPr lang="ru-RU"/>
        </a:p>
      </dgm:t>
    </dgm:pt>
    <dgm:pt modelId="{9F480F86-AC1C-4C62-8CC7-21062AE4E270}">
      <dgm:prSet phldrT="[Текст]"/>
      <dgm:spPr/>
      <dgm:t>
        <a:bodyPr/>
        <a:lstStyle/>
        <a:p>
          <a:r>
            <a:rPr lang="ru-RU" dirty="0" smtClean="0"/>
            <a:t>рост профессионального мастерства педагогических работников и утверждение приоритетов дополнительного образования в обществе</a:t>
          </a:r>
          <a:endParaRPr lang="ru-RU" dirty="0"/>
        </a:p>
      </dgm:t>
    </dgm:pt>
    <dgm:pt modelId="{3B7D1CD4-3925-45B9-B644-FC9B73540069}" type="parTrans" cxnId="{E0BFB9EE-9EDD-439C-A8A3-0EE7CBE8AD30}">
      <dgm:prSet/>
      <dgm:spPr/>
      <dgm:t>
        <a:bodyPr/>
        <a:lstStyle/>
        <a:p>
          <a:endParaRPr lang="ru-RU"/>
        </a:p>
      </dgm:t>
    </dgm:pt>
    <dgm:pt modelId="{1AB8A89F-129D-44D8-B0D1-12CC5B0275F4}" type="sibTrans" cxnId="{E0BFB9EE-9EDD-439C-A8A3-0EE7CBE8AD30}">
      <dgm:prSet/>
      <dgm:spPr/>
      <dgm:t>
        <a:bodyPr/>
        <a:lstStyle/>
        <a:p>
          <a:endParaRPr lang="ru-RU"/>
        </a:p>
      </dgm:t>
    </dgm:pt>
    <dgm:pt modelId="{63DF3E62-21E1-4C51-86CC-BB932A1A0DB8}" type="pres">
      <dgm:prSet presAssocID="{8DC93ED6-C250-4F49-AD0E-0CB02D3653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B6662-44E0-415A-876D-DFB3C5173FE8}" type="pres">
      <dgm:prSet presAssocID="{9B7C829E-1652-4611-9F70-5DA6A498DE40}" presName="node" presStyleLbl="node1" presStyleIdx="0" presStyleCnt="5" custScaleX="158284" custLinFactNeighborX="-27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377C0-7CA3-498E-A927-A3D7BF1EBDC0}" type="pres">
      <dgm:prSet presAssocID="{A709E4FE-C266-4799-8C71-BDC6E54AFEF8}" presName="sibTrans" presStyleCnt="0"/>
      <dgm:spPr/>
    </dgm:pt>
    <dgm:pt modelId="{4E7A4F06-64EF-40DB-AB3A-B37F70D01F9D}" type="pres">
      <dgm:prSet presAssocID="{D065D118-1291-4923-9726-37488C91AEEB}" presName="node" presStyleLbl="node1" presStyleIdx="1" presStyleCnt="5" custScaleX="136780" custLinFactX="-100000" custLinFactY="7552" custLinFactNeighborX="-1333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75727-8248-4C86-8944-5CFE5DB66F02}" type="pres">
      <dgm:prSet presAssocID="{DCADE98C-1594-4345-A89A-1F0FEBEC69E7}" presName="sibTrans" presStyleCnt="0"/>
      <dgm:spPr/>
    </dgm:pt>
    <dgm:pt modelId="{5F6A8F2C-4B4A-44A0-ADAD-60638A0E0CD9}" type="pres">
      <dgm:prSet presAssocID="{D52258FC-CEE2-43C4-AE0E-9C30F93B131A}" presName="node" presStyleLbl="node1" presStyleIdx="2" presStyleCnt="5" custScaleX="216247" custLinFactX="100000" custLinFactY="-17331" custLinFactNeighborX="1552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2DA56-1E51-420E-BAAA-2C7B6B41109D}" type="pres">
      <dgm:prSet presAssocID="{22DC786E-EF94-47D1-BD32-60D52D9B9C9C}" presName="sibTrans" presStyleCnt="0"/>
      <dgm:spPr/>
    </dgm:pt>
    <dgm:pt modelId="{588C8D75-7EC1-426D-9B28-90740B4FA07F}" type="pres">
      <dgm:prSet presAssocID="{28074B16-36F2-4E71-86ED-38BDF6821272}" presName="node" presStyleLbl="node1" presStyleIdx="3" presStyleCnt="5" custScaleX="143167" custLinFactX="32066" custLinFactNeighborX="100000" custLinFactNeighborY="-9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95EDA-D2AF-44BC-A28D-99344FD8C072}" type="pres">
      <dgm:prSet presAssocID="{4E58DED8-C7C8-41AA-9F9C-F954F18A471B}" presName="sibTrans" presStyleCnt="0"/>
      <dgm:spPr/>
    </dgm:pt>
    <dgm:pt modelId="{9AFD5B99-DC8D-4F01-8E26-E0B1AB6F5FF9}" type="pres">
      <dgm:prSet presAssocID="{9F480F86-AC1C-4C62-8CC7-21062AE4E270}" presName="node" presStyleLbl="node1" presStyleIdx="4" presStyleCnt="5" custScaleX="144320" custLinFactX="-77449" custLinFactNeighborX="-100000" custLinFactNeighborY="-9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E688D-7960-4F4D-92FD-53955D772711}" srcId="{8DC93ED6-C250-4F49-AD0E-0CB02D365308}" destId="{28074B16-36F2-4E71-86ED-38BDF6821272}" srcOrd="3" destOrd="0" parTransId="{EA85E61E-32DC-4A43-AEC4-0003FCF9C69E}" sibTransId="{4E58DED8-C7C8-41AA-9F9C-F954F18A471B}"/>
    <dgm:cxn modelId="{AEF4943F-5CB7-404C-B6E4-4A4D1A9E2C14}" srcId="{8DC93ED6-C250-4F49-AD0E-0CB02D365308}" destId="{D52258FC-CEE2-43C4-AE0E-9C30F93B131A}" srcOrd="2" destOrd="0" parTransId="{2F4DF336-52DF-4D65-B566-38BFC6DA4999}" sibTransId="{22DC786E-EF94-47D1-BD32-60D52D9B9C9C}"/>
    <dgm:cxn modelId="{707C5906-698B-4D25-A702-A99AE58825C2}" type="presOf" srcId="{9F480F86-AC1C-4C62-8CC7-21062AE4E270}" destId="{9AFD5B99-DC8D-4F01-8E26-E0B1AB6F5FF9}" srcOrd="0" destOrd="0" presId="urn:microsoft.com/office/officeart/2005/8/layout/default"/>
    <dgm:cxn modelId="{2864A946-5B78-4FE2-837C-760158EA255E}" type="presOf" srcId="{28074B16-36F2-4E71-86ED-38BDF6821272}" destId="{588C8D75-7EC1-426D-9B28-90740B4FA07F}" srcOrd="0" destOrd="0" presId="urn:microsoft.com/office/officeart/2005/8/layout/default"/>
    <dgm:cxn modelId="{D9D53E2E-CF12-4232-BF41-8214F4CFEF90}" type="presOf" srcId="{D065D118-1291-4923-9726-37488C91AEEB}" destId="{4E7A4F06-64EF-40DB-AB3A-B37F70D01F9D}" srcOrd="0" destOrd="0" presId="urn:microsoft.com/office/officeart/2005/8/layout/default"/>
    <dgm:cxn modelId="{BA4DD64A-17B5-46D8-864F-97B9EA806BE1}" srcId="{8DC93ED6-C250-4F49-AD0E-0CB02D365308}" destId="{D065D118-1291-4923-9726-37488C91AEEB}" srcOrd="1" destOrd="0" parTransId="{73D6F3DD-E1B6-4178-B790-03AB0B47EB77}" sibTransId="{DCADE98C-1594-4345-A89A-1F0FEBEC69E7}"/>
    <dgm:cxn modelId="{E0BFB9EE-9EDD-439C-A8A3-0EE7CBE8AD30}" srcId="{8DC93ED6-C250-4F49-AD0E-0CB02D365308}" destId="{9F480F86-AC1C-4C62-8CC7-21062AE4E270}" srcOrd="4" destOrd="0" parTransId="{3B7D1CD4-3925-45B9-B644-FC9B73540069}" sibTransId="{1AB8A89F-129D-44D8-B0D1-12CC5B0275F4}"/>
    <dgm:cxn modelId="{34DFF9FA-C9B2-4FD4-90E9-176194B9A634}" srcId="{8DC93ED6-C250-4F49-AD0E-0CB02D365308}" destId="{9B7C829E-1652-4611-9F70-5DA6A498DE40}" srcOrd="0" destOrd="0" parTransId="{BCBDCC0A-67A6-4228-9E12-95ACE5339A22}" sibTransId="{A709E4FE-C266-4799-8C71-BDC6E54AFEF8}"/>
    <dgm:cxn modelId="{C9B03DCA-47D1-4156-B99A-422D706ACB0B}" type="presOf" srcId="{D52258FC-CEE2-43C4-AE0E-9C30F93B131A}" destId="{5F6A8F2C-4B4A-44A0-ADAD-60638A0E0CD9}" srcOrd="0" destOrd="0" presId="urn:microsoft.com/office/officeart/2005/8/layout/default"/>
    <dgm:cxn modelId="{5B08D01E-EF5A-442B-B9E3-94210DDC053F}" type="presOf" srcId="{8DC93ED6-C250-4F49-AD0E-0CB02D365308}" destId="{63DF3E62-21E1-4C51-86CC-BB932A1A0DB8}" srcOrd="0" destOrd="0" presId="urn:microsoft.com/office/officeart/2005/8/layout/default"/>
    <dgm:cxn modelId="{D2340D63-39FA-4660-B821-0C5DF90C736A}" type="presOf" srcId="{9B7C829E-1652-4611-9F70-5DA6A498DE40}" destId="{B41B6662-44E0-415A-876D-DFB3C5173FE8}" srcOrd="0" destOrd="0" presId="urn:microsoft.com/office/officeart/2005/8/layout/default"/>
    <dgm:cxn modelId="{55D494AA-3900-45B5-9647-87275C11DE54}" type="presParOf" srcId="{63DF3E62-21E1-4C51-86CC-BB932A1A0DB8}" destId="{B41B6662-44E0-415A-876D-DFB3C5173FE8}" srcOrd="0" destOrd="0" presId="urn:microsoft.com/office/officeart/2005/8/layout/default"/>
    <dgm:cxn modelId="{0E3CEF9A-A6AB-4B88-9EC6-84E1811DFE5C}" type="presParOf" srcId="{63DF3E62-21E1-4C51-86CC-BB932A1A0DB8}" destId="{937377C0-7CA3-498E-A927-A3D7BF1EBDC0}" srcOrd="1" destOrd="0" presId="urn:microsoft.com/office/officeart/2005/8/layout/default"/>
    <dgm:cxn modelId="{86C63AC0-8CEE-4DB7-83E5-166C6AB29AF9}" type="presParOf" srcId="{63DF3E62-21E1-4C51-86CC-BB932A1A0DB8}" destId="{4E7A4F06-64EF-40DB-AB3A-B37F70D01F9D}" srcOrd="2" destOrd="0" presId="urn:microsoft.com/office/officeart/2005/8/layout/default"/>
    <dgm:cxn modelId="{C61F59D0-3A83-4844-9240-8978E7B5E95A}" type="presParOf" srcId="{63DF3E62-21E1-4C51-86CC-BB932A1A0DB8}" destId="{70E75727-8248-4C86-8944-5CFE5DB66F02}" srcOrd="3" destOrd="0" presId="urn:microsoft.com/office/officeart/2005/8/layout/default"/>
    <dgm:cxn modelId="{770C917B-0465-4120-B730-4702B64E2814}" type="presParOf" srcId="{63DF3E62-21E1-4C51-86CC-BB932A1A0DB8}" destId="{5F6A8F2C-4B4A-44A0-ADAD-60638A0E0CD9}" srcOrd="4" destOrd="0" presId="urn:microsoft.com/office/officeart/2005/8/layout/default"/>
    <dgm:cxn modelId="{9B7C7C37-122F-4C8A-9723-5A9B05E6A251}" type="presParOf" srcId="{63DF3E62-21E1-4C51-86CC-BB932A1A0DB8}" destId="{2522DA56-1E51-420E-BAAA-2C7B6B41109D}" srcOrd="5" destOrd="0" presId="urn:microsoft.com/office/officeart/2005/8/layout/default"/>
    <dgm:cxn modelId="{55341797-4B97-4D50-B75F-40C79FB37892}" type="presParOf" srcId="{63DF3E62-21E1-4C51-86CC-BB932A1A0DB8}" destId="{588C8D75-7EC1-426D-9B28-90740B4FA07F}" srcOrd="6" destOrd="0" presId="urn:microsoft.com/office/officeart/2005/8/layout/default"/>
    <dgm:cxn modelId="{8798E8F9-B1CD-4CD0-9832-8148E94DBF27}" type="presParOf" srcId="{63DF3E62-21E1-4C51-86CC-BB932A1A0DB8}" destId="{8B195EDA-D2AF-44BC-A28D-99344FD8C072}" srcOrd="7" destOrd="0" presId="urn:microsoft.com/office/officeart/2005/8/layout/default"/>
    <dgm:cxn modelId="{F01351C1-8229-4BC6-8F76-D71DA7C0A1FB}" type="presParOf" srcId="{63DF3E62-21E1-4C51-86CC-BB932A1A0DB8}" destId="{9AFD5B99-DC8D-4F01-8E26-E0B1AB6F5F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B6662-44E0-415A-876D-DFB3C5173FE8}">
      <dsp:nvSpPr>
        <dsp:cNvPr id="0" name=""/>
        <dsp:cNvSpPr/>
      </dsp:nvSpPr>
      <dsp:spPr>
        <a:xfrm>
          <a:off x="1659822" y="232984"/>
          <a:ext cx="3191970" cy="12099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выявление и изучение новых направлений теории и практики управления в области дополнительного образования детей</a:t>
          </a:r>
          <a:endParaRPr lang="ru-RU" sz="1500" kern="1200" dirty="0"/>
        </a:p>
      </dsp:txBody>
      <dsp:txXfrm>
        <a:off x="1659822" y="232984"/>
        <a:ext cx="3191970" cy="1209965"/>
      </dsp:txXfrm>
    </dsp:sp>
    <dsp:sp modelId="{4E7A4F06-64EF-40DB-AB3A-B37F70D01F9D}">
      <dsp:nvSpPr>
        <dsp:cNvPr id="0" name=""/>
        <dsp:cNvSpPr/>
      </dsp:nvSpPr>
      <dsp:spPr>
        <a:xfrm>
          <a:off x="892865" y="1534327"/>
          <a:ext cx="2758318" cy="12099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сохранение уникальности системы дополнительного образования детей в России</a:t>
          </a:r>
          <a:endParaRPr lang="ru-RU" sz="1500" kern="1200" dirty="0"/>
        </a:p>
      </dsp:txBody>
      <dsp:txXfrm>
        <a:off x="892865" y="1534327"/>
        <a:ext cx="2758318" cy="1209965"/>
      </dsp:txXfrm>
    </dsp:sp>
    <dsp:sp modelId="{5F6A8F2C-4B4A-44A0-ADAD-60638A0E0CD9}">
      <dsp:nvSpPr>
        <dsp:cNvPr id="0" name=""/>
        <dsp:cNvSpPr/>
      </dsp:nvSpPr>
      <dsp:spPr>
        <a:xfrm>
          <a:off x="5148658" y="224946"/>
          <a:ext cx="4360858" cy="12099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поддержка и распространение успешного опыта управленческой деятельности, инновационных разработок и технологий, направленных на развитие системы дополнительного образования детей</a:t>
          </a:r>
          <a:endParaRPr lang="ru-RU" sz="1500" kern="1200" dirty="0"/>
        </a:p>
      </dsp:txBody>
      <dsp:txXfrm>
        <a:off x="5148658" y="224946"/>
        <a:ext cx="4360858" cy="1209965"/>
      </dsp:txXfrm>
    </dsp:sp>
    <dsp:sp modelId="{588C8D75-7EC1-426D-9B28-90740B4FA07F}">
      <dsp:nvSpPr>
        <dsp:cNvPr id="0" name=""/>
        <dsp:cNvSpPr/>
      </dsp:nvSpPr>
      <dsp:spPr>
        <a:xfrm>
          <a:off x="7226290" y="1534323"/>
          <a:ext cx="2887119" cy="12099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выявление и обобщение опыта педагогических работников и руководителей образовательных организаций по обновлению содержания образования</a:t>
          </a:r>
          <a:endParaRPr lang="ru-RU" sz="1500" kern="1200" dirty="0"/>
        </a:p>
      </dsp:txBody>
      <dsp:txXfrm>
        <a:off x="7226290" y="1534323"/>
        <a:ext cx="2887119" cy="1209965"/>
      </dsp:txXfrm>
    </dsp:sp>
    <dsp:sp modelId="{9AFD5B99-DC8D-4F01-8E26-E0B1AB6F5FF9}">
      <dsp:nvSpPr>
        <dsp:cNvPr id="0" name=""/>
        <dsp:cNvSpPr/>
      </dsp:nvSpPr>
      <dsp:spPr>
        <a:xfrm>
          <a:off x="4073361" y="1534323"/>
          <a:ext cx="2910371" cy="12099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рост профессионального мастерства педагогических работников и утверждение приоритетов дополнительного образования в обществе</a:t>
          </a:r>
          <a:endParaRPr lang="ru-RU" sz="1500" kern="1200" dirty="0"/>
        </a:p>
      </dsp:txBody>
      <dsp:txXfrm>
        <a:off x="4073361" y="1534323"/>
        <a:ext cx="2910371" cy="1209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783C5-2DF8-4D0F-9DCA-72902C7CA656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3172A-48B9-4049-AB5B-3FBA61E1E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C040-039D-4315-9C89-ECA6509F0909}" type="datetime1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1" y="63294"/>
            <a:ext cx="11408139" cy="10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DA7-6DD5-4812-A575-0199444CD2B4}" type="datetime1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25" y="22324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1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A9F-B8B6-4E9B-8084-1347D011D9D9}" type="datetime1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25" y="22324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2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0116-E284-493F-8BD1-B55BCA051BFA}" type="datetime1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25" y="22324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5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6A9-4077-448C-A009-982523809D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7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CD4-6830-4DF5-8C68-5735D3DCF8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638F-D2EA-484D-8DF2-B27D079445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5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E9EA-A12B-4C7A-8032-9E1018C136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5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01C1-14BB-414E-B02F-C94F337F66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3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898-8D75-4B50-9FD8-1957794719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32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4EA-F52E-40D9-A0D8-4DBAEC1DD9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3A4D-5290-4EC8-824C-46F3CF503C8B}" type="datetime1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25" y="22324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02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FB0C-6B49-44C3-8089-B6416EC1F4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8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8A32-40E6-452F-8D8D-9F391B5CCF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6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0FA2-6EC7-47D6-97F4-068442F39F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81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2913-7268-47C3-AB5D-57DE640880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9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nn\Documents\Data\_Сайт ИРО\____на сайт 2017\конф-12-14.12.2017\0001(1)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BC12-62B3-4B4B-89D1-790C9580C5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59696" y="626457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12–14 декабря 2017 года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Ярославль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9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nn\Documents\Data\_Сайт ИРО\____на сайт 2017\конф-12-14.12.2017\0001(1)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20889"/>
            <a:ext cx="10972800" cy="37052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F959-34A1-4A23-8396-CC5CCD2F94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803" y="1497558"/>
            <a:ext cx="847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prstClr val="black"/>
                </a:solidFill>
              </a:rPr>
              <a:t>Межрегиональная научно-практическая конференция</a:t>
            </a:r>
            <a:br>
              <a:rPr lang="ru-RU" sz="1800" b="1" i="1" dirty="0">
                <a:solidFill>
                  <a:prstClr val="black"/>
                </a:solidFill>
              </a:rPr>
            </a:br>
            <a:r>
              <a:rPr lang="ru-RU" sz="1800" b="1" i="1" dirty="0" smtClean="0">
                <a:solidFill>
                  <a:prstClr val="black"/>
                </a:solidFill>
              </a:rPr>
              <a:t>«</a:t>
            </a:r>
            <a:r>
              <a:rPr lang="ru-RU" sz="1800" b="1" i="1" dirty="0">
                <a:solidFill>
                  <a:prstClr val="black"/>
                </a:solidFill>
              </a:rPr>
              <a:t>Актуальные вопросы развития образования </a:t>
            </a:r>
            <a:endParaRPr lang="ru-RU" sz="1800" b="1" i="1" dirty="0" smtClean="0">
              <a:solidFill>
                <a:prstClr val="black"/>
              </a:solidFill>
            </a:endParaRPr>
          </a:p>
          <a:p>
            <a:pPr algn="ctr"/>
            <a:r>
              <a:rPr lang="ru-RU" sz="1800" b="1" i="1" dirty="0" smtClean="0">
                <a:solidFill>
                  <a:prstClr val="black"/>
                </a:solidFill>
              </a:rPr>
              <a:t>в </a:t>
            </a:r>
            <a:r>
              <a:rPr lang="ru-RU" sz="1800" b="1" i="1" dirty="0">
                <a:solidFill>
                  <a:prstClr val="black"/>
                </a:solidFill>
              </a:rPr>
              <a:t>Ярославской области: </a:t>
            </a:r>
            <a:r>
              <a:rPr lang="ru-RU" sz="1800" b="1" i="1" dirty="0" smtClean="0">
                <a:solidFill>
                  <a:prstClr val="black"/>
                </a:solidFill>
              </a:rPr>
              <a:t>итоги </a:t>
            </a:r>
            <a:r>
              <a:rPr lang="ru-RU" sz="1800" b="1" i="1" dirty="0">
                <a:solidFill>
                  <a:prstClr val="black"/>
                </a:solidFill>
              </a:rPr>
              <a:t>2017 года</a:t>
            </a:r>
            <a:r>
              <a:rPr lang="ru-RU" sz="1800" b="1" i="1" dirty="0" smtClean="0">
                <a:solidFill>
                  <a:prstClr val="black"/>
                </a:solidFill>
              </a:rPr>
              <a:t>»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59696" y="626457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12–14 декабря 2017 года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Ярославль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89EE-7DCE-4FB6-8D41-26EB839DE2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5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71D5-A752-4D6C-8F10-47AFD82697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0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39B-83E2-4B57-B5C6-A534B060D7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70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C112-2D95-4103-9D97-196C88B7C9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3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F209-EB3B-4BC6-B860-B00FC927B28C}" type="datetime1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25" y="22324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55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B74-B162-49F8-9C38-2D126748F1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7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118-F5FE-408E-BEB7-0E8EAB2C38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68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6C5C-8DFB-4FF9-B001-8F52C928F4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18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B74-E4FC-4512-9287-200F5FBCAC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50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49C9-B461-4838-9B60-37841CD7EC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18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883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nn\Documents\Data\_Сайт ИРО\____на сайт 2017\конф-12-14.12.2017\0001(1)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47CD-047C-40D4-BE23-6FD42511E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59696" y="626457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12–14 декабря 2017 года</a:t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Ярославль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62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nn\Documents\Data\_Сайт ИРО\____на сайт 2017\конф-12-14.12.2017\0001(1)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20891"/>
            <a:ext cx="10972800" cy="37052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5D54-7686-42AA-89EE-0EB8E2A445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803" y="1497560"/>
            <a:ext cx="84774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i="1" dirty="0">
                <a:solidFill>
                  <a:prstClr val="black"/>
                </a:solidFill>
              </a:rPr>
              <a:t>Межрегиональная научно-практическая конференция</a:t>
            </a:r>
            <a:br>
              <a:rPr lang="ru-RU" sz="1350" b="1" i="1" dirty="0">
                <a:solidFill>
                  <a:prstClr val="black"/>
                </a:solidFill>
              </a:rPr>
            </a:br>
            <a:r>
              <a:rPr lang="ru-RU" sz="1350" b="1" i="1" dirty="0" smtClean="0">
                <a:solidFill>
                  <a:prstClr val="black"/>
                </a:solidFill>
              </a:rPr>
              <a:t>«</a:t>
            </a:r>
            <a:r>
              <a:rPr lang="ru-RU" sz="1350" b="1" i="1" dirty="0">
                <a:solidFill>
                  <a:prstClr val="black"/>
                </a:solidFill>
              </a:rPr>
              <a:t>Актуальные вопросы развития образования </a:t>
            </a:r>
            <a:endParaRPr lang="ru-RU" sz="1350" b="1" i="1" dirty="0" smtClean="0">
              <a:solidFill>
                <a:prstClr val="black"/>
              </a:solidFill>
            </a:endParaRPr>
          </a:p>
          <a:p>
            <a:pPr algn="ctr"/>
            <a:r>
              <a:rPr lang="ru-RU" sz="1350" b="1" i="1" dirty="0" smtClean="0">
                <a:solidFill>
                  <a:prstClr val="black"/>
                </a:solidFill>
              </a:rPr>
              <a:t>в </a:t>
            </a:r>
            <a:r>
              <a:rPr lang="ru-RU" sz="1350" b="1" i="1" dirty="0">
                <a:solidFill>
                  <a:prstClr val="black"/>
                </a:solidFill>
              </a:rPr>
              <a:t>Ярославской области: </a:t>
            </a:r>
            <a:r>
              <a:rPr lang="ru-RU" sz="1350" b="1" i="1" dirty="0" smtClean="0">
                <a:solidFill>
                  <a:prstClr val="black"/>
                </a:solidFill>
              </a:rPr>
              <a:t>итоги </a:t>
            </a:r>
            <a:r>
              <a:rPr lang="ru-RU" sz="1350" b="1" i="1" dirty="0">
                <a:solidFill>
                  <a:prstClr val="black"/>
                </a:solidFill>
              </a:rPr>
              <a:t>2017 года</a:t>
            </a:r>
            <a:r>
              <a:rPr lang="ru-RU" sz="1350" b="1" i="1" dirty="0" smtClean="0">
                <a:solidFill>
                  <a:prstClr val="black"/>
                </a:solidFill>
              </a:rPr>
              <a:t>»</a:t>
            </a:r>
            <a:endParaRPr lang="ru-RU" sz="135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59696" y="626457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12–14 декабря 2017 года</a:t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Ярославль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5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9E3D-DB98-4BE9-A00F-500E3CC19F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02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6DD3-6EEE-4115-A4C8-33326B01E7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3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B0C-35E7-4077-98DA-5366FE160D8B}" type="datetime1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64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BE7-A0BA-47F9-B48B-424149BB19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8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E528-7989-43C7-8CE9-15D162121C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00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AF6F-A976-4C38-82B4-99C7C5C1D9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20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B9A8-4393-4E5E-A1B2-3A7ECD52AD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51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4D51-574C-4F1C-B734-A29EBDDA4B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80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6EAB-3D5C-44BC-BFF6-ABD83F22F5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61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97C7-4248-489B-8AEB-9387EB1B0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75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84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3A5-DFF4-4113-AA64-8C1E92C7A5C7}" type="datetime1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25" y="22324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7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9916-5A16-4B5F-9B31-1E738EDFC92F}" type="datetime1">
              <a:rPr lang="ru-RU" smtClean="0"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25" y="22324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9459-B535-429B-8F48-6CB87D0B22A7}" type="datetime1">
              <a:rPr lang="ru-RU" smtClean="0"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0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9EA3-D1F2-4CA4-9EDE-457768249C5B}" type="datetime1">
              <a:rPr lang="ru-RU" smtClean="0"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4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73E0-9872-416E-8D23-0E54137F8D80}" type="datetime1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25" y="22324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7F33-5FC2-4F03-A2A0-431982320836}" type="datetime1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Областной заочный смотр-конкурс программ развития организаций дополнительного образования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A1DA-BA3D-458D-A95D-AF350046A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0EB6-EC38-4E33-87C8-362AF4775A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ACBC-1337-40E9-9E01-7A73E708D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4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EE2-9641-408A-8EA3-E75D17142E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96" y="626457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12–14 декабря 2017 года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Ярославль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4EC1-4165-4A38-A261-5098AE15A3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Областной заочный смотр-конкурс программ развития организаций дополнительного образования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2C1B-C547-4E41-BDD3-B7FE0352A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96" y="626457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12–14 декабря 2017 года</a:t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Ярославль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6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1616" TargetMode="External"/><Relationship Id="rId2" Type="http://schemas.openxmlformats.org/officeDocument/2006/relationships/hyperlink" Target="http://www.iro.yar.ru/index.php?id=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dinfo@iro.yar.r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rktur.proffcenter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55;&#1086;&#1083;&#1086;&#1078;&#1077;&#1085;&#1080;&#1077;%20&#1040;&#1088;&#1082;&#1090;&#1091;&#1088;%202019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Условия участия в конкурсе программ развития ОДО «Арктур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i="1" dirty="0"/>
              <a:t>Областной конкурс программ развития организаций дополнительного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Наталья Александровна Гусева</a:t>
            </a:r>
          </a:p>
          <a:p>
            <a:r>
              <a:rPr lang="ru-RU" dirty="0" smtClean="0"/>
              <a:t>старший методист</a:t>
            </a:r>
          </a:p>
          <a:p>
            <a:r>
              <a:rPr lang="ru-RU" dirty="0" smtClean="0"/>
              <a:t>Регионального модельного центра</a:t>
            </a:r>
          </a:p>
          <a:p>
            <a:r>
              <a:rPr lang="ru-RU" dirty="0" smtClean="0"/>
              <a:t>дополнительного образования</a:t>
            </a:r>
          </a:p>
          <a:p>
            <a:r>
              <a:rPr lang="ru-RU" dirty="0" smtClean="0"/>
              <a:t>Ярославской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92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" y="155398"/>
            <a:ext cx="6952343" cy="67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6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43" y="61704"/>
            <a:ext cx="7460344" cy="6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0"/>
            <a:ext cx="9289143" cy="67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0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4742"/>
            <a:ext cx="12467668" cy="6241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658" y="174567"/>
            <a:ext cx="10140142" cy="5801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Работы победителей и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81559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365127"/>
            <a:ext cx="10350500" cy="1325563"/>
          </a:xfrm>
        </p:spPr>
        <p:txBody>
          <a:bodyPr>
            <a:normAutofit/>
          </a:bodyPr>
          <a:lstStyle/>
          <a:p>
            <a:r>
              <a:rPr lang="ru-RU" dirty="0"/>
              <a:t>Критерии оценки конкурсных материалов заочного </a:t>
            </a:r>
            <a:r>
              <a:rPr lang="ru-RU" dirty="0" smtClean="0"/>
              <a:t>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Актуальность</a:t>
            </a:r>
            <a:r>
              <a:rPr lang="ru-RU" dirty="0"/>
              <a:t>, новизна и преимущества в сравнении с ранее реализованными программами развития (0-10 баллов);</a:t>
            </a:r>
          </a:p>
          <a:p>
            <a:pPr lvl="0"/>
            <a:r>
              <a:rPr lang="ru-RU" dirty="0"/>
              <a:t>Четкость целеполагания, соответствие цели, задач, ожидаемых результатов программы (0-10 баллов);</a:t>
            </a:r>
          </a:p>
          <a:p>
            <a:pPr lvl="0"/>
            <a:r>
              <a:rPr lang="ru-RU" dirty="0"/>
              <a:t>Полнота учета в программе потребностей, запросов, ожиданий потребителей и социальных заказчиков (0-10 баллов);</a:t>
            </a:r>
          </a:p>
          <a:p>
            <a:pPr lvl="0"/>
            <a:r>
              <a:rPr lang="ru-RU" dirty="0"/>
              <a:t>Проработанность содержания программы развития (0-10 баллов);</a:t>
            </a:r>
          </a:p>
          <a:p>
            <a:pPr lvl="0"/>
            <a:r>
              <a:rPr lang="ru-RU" dirty="0" err="1"/>
              <a:t>Сформированность</a:t>
            </a:r>
            <a:r>
              <a:rPr lang="ru-RU" dirty="0"/>
              <a:t> ресурсов (организационных, финансово-экономических, материально-технических) (0-10 баллов);</a:t>
            </a:r>
          </a:p>
          <a:p>
            <a:pPr lvl="0"/>
            <a:r>
              <a:rPr lang="ru-RU" dirty="0"/>
              <a:t>Специфика программы с учетом этнокультурной составляющей (0-10 баллов);</a:t>
            </a:r>
          </a:p>
          <a:p>
            <a:pPr lvl="0"/>
            <a:r>
              <a:rPr lang="ru-RU" dirty="0"/>
              <a:t>Проработанность измерителей реализации программы развития, в том числе удовлетворенности детей и их родителей (0-10 баллов);</a:t>
            </a:r>
          </a:p>
          <a:p>
            <a:pPr lvl="0"/>
            <a:r>
              <a:rPr lang="ru-RU" dirty="0"/>
              <a:t>Проработанность способов управления программой развития (0-10 баллов);</a:t>
            </a:r>
          </a:p>
          <a:p>
            <a:pPr lvl="0"/>
            <a:r>
              <a:rPr lang="ru-RU" dirty="0"/>
              <a:t>Широта и обоснованность межведомственных связей и сетевого взаимодействия для реализации программы (0-10 баллов);</a:t>
            </a:r>
          </a:p>
          <a:p>
            <a:r>
              <a:rPr lang="ru-RU" dirty="0"/>
              <a:t> Широта освещения деятельности по реализации программы в СМИ, </a:t>
            </a:r>
            <a:r>
              <a:rPr lang="ru-RU" dirty="0" err="1"/>
              <a:t>интернет-ресурсах</a:t>
            </a:r>
            <a:r>
              <a:rPr lang="ru-RU" dirty="0"/>
              <a:t> (0-10 баллов).</a:t>
            </a:r>
          </a:p>
        </p:txBody>
      </p:sp>
    </p:spTree>
    <p:extLst>
      <p:ext uri="{BB962C8B-B14F-4D97-AF65-F5344CB8AC3E}">
        <p14:creationId xmlns:p14="http://schemas.microsoft.com/office/powerpoint/2010/main" val="172371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495300"/>
            <a:ext cx="10337800" cy="1195390"/>
          </a:xfrm>
        </p:spPr>
        <p:txBody>
          <a:bodyPr>
            <a:normAutofit fontScale="90000"/>
          </a:bodyPr>
          <a:lstStyle/>
          <a:p>
            <a:r>
              <a:rPr lang="ru-RU" dirty="0"/>
              <a:t>до 1 апреля 2019 года экспертная комиссия </a:t>
            </a:r>
            <a:r>
              <a:rPr lang="ru-RU" dirty="0" smtClean="0"/>
              <a:t>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определяет </a:t>
            </a:r>
            <a:r>
              <a:rPr lang="ru-RU" dirty="0"/>
              <a:t>для участия в </a:t>
            </a:r>
            <a:r>
              <a:rPr lang="ru-RU" dirty="0">
                <a:solidFill>
                  <a:srgbClr val="FF0000"/>
                </a:solidFill>
              </a:rPr>
              <a:t>очном туре </a:t>
            </a:r>
            <a:r>
              <a:rPr lang="ru-RU" dirty="0"/>
              <a:t>20 (двадцать) образовательных </a:t>
            </a:r>
            <a:r>
              <a:rPr lang="ru-RU" dirty="0" smtClean="0"/>
              <a:t>организаций</a:t>
            </a:r>
            <a:r>
              <a:rPr lang="ru-RU" dirty="0"/>
              <a:t> </a:t>
            </a:r>
            <a:r>
              <a:rPr lang="ru-RU" dirty="0" smtClean="0"/>
              <a:t>(лауреатов </a:t>
            </a:r>
            <a:r>
              <a:rPr lang="ru-RU" dirty="0"/>
              <a:t>Конкурса), набравших наибольшее количество баллов в </a:t>
            </a:r>
            <a:r>
              <a:rPr lang="ru-RU" dirty="0" smtClean="0"/>
              <a:t>общем </a:t>
            </a:r>
            <a:r>
              <a:rPr lang="ru-RU" dirty="0"/>
              <a:t>рейтинге</a:t>
            </a:r>
            <a:r>
              <a:rPr lang="ru-RU" dirty="0" smtClean="0"/>
              <a:t>.</a:t>
            </a:r>
          </a:p>
          <a:p>
            <a:r>
              <a:rPr lang="ru-RU" sz="2000" dirty="0"/>
              <a:t>В целях распространения опыта управленческой деятельности, инновационных разработок и технологий, направленных на развитие системы дополнительного образования детей, в мероприятиях очного тура Конкурса могут принять участие организации, принявшие участие в заочном туре и </a:t>
            </a:r>
            <a:r>
              <a:rPr lang="ru-RU" sz="2000" dirty="0">
                <a:solidFill>
                  <a:srgbClr val="FF0000"/>
                </a:solidFill>
              </a:rPr>
              <a:t>не ставшие лауреатами </a:t>
            </a:r>
            <a:r>
              <a:rPr lang="ru-RU" sz="2000" dirty="0"/>
              <a:t>Конкурса.</a:t>
            </a:r>
            <a:endParaRPr lang="ru-RU" sz="2000" dirty="0" smtClean="0"/>
          </a:p>
          <a:p>
            <a:endParaRPr lang="ru-RU" dirty="0"/>
          </a:p>
          <a:p>
            <a:r>
              <a:rPr lang="ru-RU" dirty="0"/>
              <a:t>На участие в очном туре приглашаются руководитель и /или педагог(</a:t>
            </a:r>
            <a:r>
              <a:rPr lang="ru-RU" dirty="0" err="1"/>
              <a:t>ги</a:t>
            </a:r>
            <a:r>
              <a:rPr lang="ru-RU" dirty="0"/>
              <a:t>) (по решению организации дополнительного образования детей) в составе до 3 (трех)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66185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600" y="1690690"/>
            <a:ext cx="10287000" cy="4436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5127"/>
            <a:ext cx="10134600" cy="1325563"/>
          </a:xfrm>
        </p:spPr>
        <p:txBody>
          <a:bodyPr>
            <a:normAutofit/>
          </a:bodyPr>
          <a:lstStyle/>
          <a:p>
            <a:r>
              <a:rPr lang="ru-RU" dirty="0"/>
              <a:t>Место и сроки проведения очного тура </a:t>
            </a:r>
            <a:r>
              <a:rPr lang="ru-RU" dirty="0" smtClean="0"/>
              <a:t>Конкурса</a:t>
            </a:r>
            <a:endParaRPr lang="ru-RU" dirty="0"/>
          </a:p>
        </p:txBody>
      </p:sp>
      <p:pic>
        <p:nvPicPr>
          <p:cNvPr id="2050" name="Picture 2" descr="http://reg.starktur.ru/wp-content/uploads/2019/01/Banner-Sevastopo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058026"/>
            <a:ext cx="3702050" cy="37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5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Очный тур Конкурса «Арктур»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/>
              <a:t>образовательной организации, реализующей программу дополнительного образования детей  </a:t>
            </a:r>
            <a:endParaRPr lang="ru-RU" dirty="0" smtClean="0"/>
          </a:p>
          <a:p>
            <a:r>
              <a:rPr lang="ru-RU" dirty="0" smtClean="0"/>
              <a:t>защита </a:t>
            </a:r>
            <a:r>
              <a:rPr lang="ru-RU" dirty="0"/>
              <a:t>программы дополнительного образования </a:t>
            </a:r>
            <a:r>
              <a:rPr lang="ru-RU" dirty="0" smtClean="0"/>
              <a:t>детей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Участие в очных мероприятиях Конкурса лауреатов осуществляется при финансовой поддержке Общероссийского Профсоюза образования (проезд, проживание – за счет направляющей стороны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49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«Презентация организации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Формат</a:t>
            </a:r>
            <a:r>
              <a:rPr lang="ru-RU" dirty="0"/>
              <a:t>: презентация, отражающая деятельность и достижения образовательной организации. Продолжительность – до 5 (пяти) минут.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Критерии</a:t>
            </a:r>
            <a:r>
              <a:rPr lang="ru-RU" dirty="0"/>
              <a:t> оценки:</a:t>
            </a:r>
          </a:p>
          <a:p>
            <a:pPr lvl="0"/>
            <a:r>
              <a:rPr lang="ru-RU" dirty="0"/>
              <a:t>Соответствие условиям Конкурса (0-10 баллов);</a:t>
            </a:r>
          </a:p>
          <a:p>
            <a:pPr lvl="0"/>
            <a:r>
              <a:rPr lang="ru-RU" dirty="0"/>
              <a:t>Содержательность, полнота, корректность подачи информации, уместность и сбалансированность информации (0-10 баллов);</a:t>
            </a:r>
          </a:p>
          <a:p>
            <a:pPr lvl="0"/>
            <a:r>
              <a:rPr lang="ru-RU" dirty="0"/>
              <a:t>Оригинальность подхода к выполнению задания, культура публичного выступления, уместность использования видео и компьютерных материалов и их эстетичность (0-10 баллов).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26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«Защита программы развития организации дополнительного образования детей»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Формат - </a:t>
            </a:r>
            <a:r>
              <a:rPr lang="ru-RU" sz="1600" dirty="0" smtClean="0"/>
              <a:t>общее </a:t>
            </a:r>
            <a:r>
              <a:rPr lang="ru-RU" sz="1600" dirty="0"/>
              <a:t>время испытания до 10 минут.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1</a:t>
            </a:r>
            <a:r>
              <a:rPr lang="ru-RU" sz="1600" dirty="0"/>
              <a:t>. Выступление участников Конкурса (индивидуальное или командное). Продолжительность до 5 (пяти) минут.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2. Брифинг (ответы участников конкурсного испытания на вопросы жюри, участников и гостей </a:t>
            </a:r>
            <a:r>
              <a:rPr lang="ru-RU" sz="1600" dirty="0" smtClean="0"/>
              <a:t>Конкурса) - до </a:t>
            </a:r>
            <a:r>
              <a:rPr lang="ru-RU" sz="1600" dirty="0"/>
              <a:t>5 (пяти) минут.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Критерии</a:t>
            </a:r>
            <a:r>
              <a:rPr lang="ru-RU" sz="1600" dirty="0" smtClean="0"/>
              <a:t> </a:t>
            </a:r>
            <a:r>
              <a:rPr lang="ru-RU" sz="1600" dirty="0"/>
              <a:t>оценки: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•Результативность </a:t>
            </a:r>
            <a:r>
              <a:rPr lang="ru-RU" sz="1600" dirty="0"/>
              <a:t>программы (0-10 баллов);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•Реалистичность </a:t>
            </a:r>
            <a:r>
              <a:rPr lang="ru-RU" sz="1600" dirty="0"/>
              <a:t>и реализуемость программы (0-10 баллов);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•</a:t>
            </a:r>
            <a:r>
              <a:rPr lang="ru-RU" sz="1600" dirty="0" err="1" smtClean="0"/>
              <a:t>Инновационность</a:t>
            </a:r>
            <a:r>
              <a:rPr lang="ru-RU" sz="1600" dirty="0" smtClean="0"/>
              <a:t> </a:t>
            </a:r>
            <a:r>
              <a:rPr lang="ru-RU" sz="1600" dirty="0"/>
              <a:t>программы (0-10 баллов);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•Эффективность </a:t>
            </a:r>
            <a:r>
              <a:rPr lang="ru-RU" sz="1600" dirty="0"/>
              <a:t>программы (востребованность) (0-10 баллов) (оценивается в том числе позитивное отношение родителей, учащихся и выпускников, местного сообщества к организации);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•Убедительность </a:t>
            </a:r>
            <a:r>
              <a:rPr lang="ru-RU" sz="1600" dirty="0"/>
              <a:t>в изложении своей точки зрения; уровень аргументации, объективность в оценках рассматриваемой темы (0-10 баллов);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•Коммуникативная </a:t>
            </a:r>
            <a:r>
              <a:rPr lang="ru-RU" sz="1600" dirty="0"/>
              <a:t>культура, четкость, содержательность и лаконичность в ответах на вопросы (0-10 баллов);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•Качество </a:t>
            </a:r>
            <a:r>
              <a:rPr lang="ru-RU" sz="1600" dirty="0"/>
              <a:t>компьютерной презентации (содержательность, лаконичной, грамотность, эстетичность) (0-10 баллов).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Максимальное </a:t>
            </a:r>
            <a:r>
              <a:rPr lang="ru-RU" sz="1600" dirty="0"/>
              <a:t>количество баллов </a:t>
            </a:r>
            <a:r>
              <a:rPr lang="ru-RU" sz="1600" dirty="0">
                <a:solidFill>
                  <a:srgbClr val="FF0000"/>
                </a:solidFill>
              </a:rPr>
              <a:t>очного тура </a:t>
            </a:r>
            <a:r>
              <a:rPr lang="ru-RU" sz="1600" dirty="0"/>
              <a:t>– 100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243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8629"/>
            <a:ext cx="10515600" cy="10520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Условия участия в </a:t>
            </a:r>
            <a:r>
              <a:rPr lang="ru-RU" dirty="0" smtClean="0"/>
              <a:t>конкурсе </a:t>
            </a:r>
            <a:r>
              <a:rPr lang="ru-RU" dirty="0"/>
              <a:t>программ развития ОДО «Арктур</a:t>
            </a:r>
            <a:r>
              <a:rPr lang="ru-RU" dirty="0" smtClean="0"/>
              <a:t>» в 2019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070" y="1825625"/>
            <a:ext cx="10515600" cy="169897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Конкурс проводится </a:t>
            </a:r>
            <a:r>
              <a:rPr lang="ru-RU" i="1" dirty="0">
                <a:solidFill>
                  <a:srgbClr val="FF0000"/>
                </a:solidFill>
              </a:rPr>
              <a:t>в целях совершенствования и развития системы дополнительного образования детей в Российской Федерации, повышения роли образовательных организаций, реализующих программы дополнительного образования детей в воспитании, обучении и творческом развитии личности ребенка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/>
              <a:t>Задачи Конкурса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91724553"/>
              </p:ext>
            </p:extLst>
          </p:nvPr>
        </p:nvGraphicFramePr>
        <p:xfrm>
          <a:off x="515392" y="3659531"/>
          <a:ext cx="10562703" cy="308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14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5475"/>
          </a:xfrm>
        </p:spPr>
        <p:txBody>
          <a:bodyPr/>
          <a:lstStyle/>
          <a:p>
            <a:r>
              <a:rPr lang="ru-RU" dirty="0"/>
              <a:t>по итогам очного </a:t>
            </a:r>
            <a:r>
              <a:rPr lang="ru-RU" dirty="0" smtClean="0"/>
              <a:t>тура присуждаются </a:t>
            </a:r>
            <a:r>
              <a:rPr lang="ru-RU" dirty="0"/>
              <a:t>1, 2 и 3 места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413338"/>
            <a:ext cx="1051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Работы победителей и участников</a:t>
            </a:r>
            <a:endParaRPr lang="en-US" b="1" dirty="0" smtClean="0"/>
          </a:p>
          <a:p>
            <a:r>
              <a:rPr lang="ru-RU" dirty="0" smtClean="0"/>
              <a:t>http</a:t>
            </a:r>
            <a:r>
              <a:rPr lang="ru-RU" dirty="0"/>
              <a:t>://konkurs.starktur.ru/%D0%BC%D1%83%D0%BD%D0%B8%D1%86%D0%B8%D0%BF%D0%B0%D0%BB%D1%8C%D0%BD%D0%BE%D0%B5-%D0%B1%D1%8E%D0%B4%D0%B6%D0%B5%D1%82%D0%BD%D0%BE%D0%B5-%D1%83%D1%87%D1%80%D0%B5%D0%B6%D0%B4%D0%B5%D0%BD%D0%B8%D0%B5-108/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890666"/>
            <a:ext cx="5918200" cy="2602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899" y="3837468"/>
            <a:ext cx="3937001" cy="30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1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22499"/>
            <a:ext cx="9144000" cy="1287463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Областной </a:t>
            </a:r>
            <a:r>
              <a:rPr lang="ru-RU" sz="3600" i="1" dirty="0"/>
              <a:t>конкурс программ развития организаций дополнительного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24 декабря </a:t>
            </a:r>
            <a:r>
              <a:rPr lang="ru-RU" dirty="0" smtClean="0"/>
              <a:t>2018 </a:t>
            </a:r>
            <a:r>
              <a:rPr lang="ru-RU" dirty="0"/>
              <a:t>года </a:t>
            </a:r>
            <a:r>
              <a:rPr lang="ru-RU" dirty="0" smtClean="0"/>
              <a:t>- </a:t>
            </a:r>
            <a:r>
              <a:rPr lang="ru-RU" dirty="0"/>
              <a:t>8 февраля 2019 </a:t>
            </a:r>
            <a:r>
              <a:rPr lang="ru-RU" dirty="0" smtClean="0"/>
              <a:t>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078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Организаторы Конк</a:t>
            </a:r>
            <a:r>
              <a:rPr lang="ru-RU" dirty="0"/>
              <a:t>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Региональный </a:t>
            </a:r>
            <a:r>
              <a:rPr lang="ru-RU" dirty="0"/>
              <a:t>модельный центр дополнительного образования детей Ярославской области, </a:t>
            </a:r>
            <a:endParaRPr lang="ru-RU" dirty="0" smtClean="0"/>
          </a:p>
          <a:p>
            <a:r>
              <a:rPr lang="ru-RU" dirty="0" smtClean="0"/>
              <a:t>ГАУ </a:t>
            </a:r>
            <a:r>
              <a:rPr lang="ru-RU" dirty="0"/>
              <a:t>ДПО ЯО «Институт развития образования» </a:t>
            </a:r>
            <a:endParaRPr lang="ru-RU" dirty="0" smtClean="0"/>
          </a:p>
          <a:p>
            <a:r>
              <a:rPr lang="ru-RU" dirty="0" smtClean="0"/>
              <a:t>Ярославское </a:t>
            </a:r>
            <a:r>
              <a:rPr lang="ru-RU" dirty="0"/>
              <a:t>отделение Общероссийского Профсоюза образования.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Дополнительная информация: </a:t>
            </a:r>
            <a:r>
              <a:rPr lang="ru-RU" u="sng" dirty="0">
                <a:hlinkClick r:id="rId2"/>
              </a:rPr>
              <a:t>http://www.iro.yar.ru/index.php?id=24</a:t>
            </a:r>
            <a:r>
              <a:rPr lang="ru-RU" dirty="0"/>
              <a:t>,  </a:t>
            </a:r>
            <a:r>
              <a:rPr lang="ru-RU" u="sng" dirty="0">
                <a:hlinkClick r:id="rId3"/>
              </a:rPr>
              <a:t>http://www.iro.yar.ru/index.php?id=1616</a:t>
            </a:r>
            <a:r>
              <a:rPr lang="ru-RU" u="sng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959" y="1135917"/>
            <a:ext cx="2529841" cy="2424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001294"/>
            <a:ext cx="9537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04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участия в Конкурсе на электронный адрес РМЦ </a:t>
            </a:r>
            <a:r>
              <a:rPr lang="en-US" u="sng" dirty="0">
                <a:hlinkClick r:id="rId2"/>
              </a:rPr>
              <a:t>kdinfo@iro.yar.ru</a:t>
            </a:r>
            <a:r>
              <a:rPr lang="en-US" dirty="0"/>
              <a:t> </a:t>
            </a:r>
            <a:r>
              <a:rPr lang="ru-RU" dirty="0" smtClean="0"/>
              <a:t>до 30 </a:t>
            </a:r>
            <a:r>
              <a:rPr lang="ru-RU" dirty="0"/>
              <a:t>января 2019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Заявка участника (приложение 1) </a:t>
            </a:r>
            <a:endParaRPr lang="ru-RU" dirty="0" smtClean="0"/>
          </a:p>
          <a:p>
            <a:r>
              <a:rPr lang="ru-RU" dirty="0" smtClean="0"/>
              <a:t>Конкурсные </a:t>
            </a:r>
            <a:r>
              <a:rPr lang="ru-RU" dirty="0"/>
              <a:t>материалы (приложение 2</a:t>
            </a:r>
            <a:r>
              <a:rPr lang="ru-RU" dirty="0" smtClean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паспорт </a:t>
            </a:r>
            <a:r>
              <a:rPr lang="ru-RU" dirty="0"/>
              <a:t>образовательной организации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программа </a:t>
            </a:r>
            <a:r>
              <a:rPr lang="ru-RU" dirty="0"/>
              <a:t>развития организации с описанием этапов её </a:t>
            </a:r>
            <a:r>
              <a:rPr lang="ru-RU" dirty="0" smtClean="0"/>
              <a:t>реализации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перечень </a:t>
            </a:r>
            <a:r>
              <a:rPr lang="ru-RU" dirty="0"/>
              <a:t>дополнительных общеобразовательных программ организации (по направленностям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подборка </a:t>
            </a:r>
            <a:r>
              <a:rPr lang="ru-RU" dirty="0"/>
              <a:t>публикаций в средствах массовой информации о деятельности организации дополнительного </a:t>
            </a:r>
            <a:r>
              <a:rPr lang="ru-RU" dirty="0" smtClean="0"/>
              <a:t>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активные </a:t>
            </a:r>
            <a:r>
              <a:rPr lang="ru-RU" dirty="0"/>
              <a:t>ссылки на сайты, подтверждающие успешность реализации 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256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200" y="554609"/>
            <a:ext cx="4660900" cy="662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1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97000" y="1062634"/>
            <a:ext cx="10198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Заявка-анкета</a:t>
            </a:r>
            <a:endParaRPr kumimoji="0" lang="ru-RU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(направляется в формате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участие в областном заочном смотре-конкурсе программ развития организаций дополнительного образования</a:t>
            </a:r>
            <a:endParaRPr kumimoji="0" lang="ru-RU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34200" y="2439597"/>
            <a:ext cx="46609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Приложение 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97000" y="2976587"/>
            <a:ext cx="10198100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Структура конкурсных материалов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Паспорт образовательной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/>
              <a:t>Программа развития организации с описанием этапов её реализации (см. Методические рекомендации «Требования к Программе развития учреждения дополнительного образования детей, представляемой на конкурс «Арктур» на сайте </a:t>
            </a:r>
            <a:r>
              <a:rPr lang="ru-RU" sz="1600" b="1" dirty="0" smtClean="0"/>
              <a:t>Конкурса).</a:t>
            </a:r>
            <a:endParaRPr lang="ru-RU" sz="16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/>
              <a:t>3. Перечень дополнительных общеобразовательных программ организации (по направленностям).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/>
              <a:t>4. Подборка публикаций в средствах массовой информации о деятельности организации дополнительного образования (с указанием даты выхода статьи, названия публикации, сканы статей, заметок, ссылки на статьи в интернет-СМИ).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/>
              <a:t>5. Активные ссылки на сайты, подтверждающие успешность реализации программы развития (</a:t>
            </a:r>
            <a:r>
              <a:rPr lang="ru-RU" sz="1600" b="1" dirty="0" err="1"/>
              <a:t>ссылка+название</a:t>
            </a:r>
            <a:r>
              <a:rPr lang="ru-RU" sz="1600" b="1" dirty="0"/>
              <a:t> страницы)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6613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областного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Победителями </a:t>
            </a:r>
            <a:r>
              <a:rPr lang="ru-RU" dirty="0"/>
              <a:t>объявляются </a:t>
            </a:r>
            <a:r>
              <a:rPr lang="ru-RU" dirty="0" smtClean="0"/>
              <a:t>после 8 февраля 2019 года </a:t>
            </a:r>
            <a:r>
              <a:rPr lang="ru-RU" dirty="0" smtClean="0">
                <a:solidFill>
                  <a:srgbClr val="FF0000"/>
                </a:solidFill>
              </a:rPr>
              <a:t>три </a:t>
            </a:r>
            <a:r>
              <a:rPr lang="ru-RU" dirty="0">
                <a:solidFill>
                  <a:srgbClr val="FF0000"/>
                </a:solidFill>
              </a:rPr>
              <a:t>участника</a:t>
            </a:r>
            <a:r>
              <a:rPr lang="ru-RU" dirty="0"/>
              <a:t>, набравшие максимальное количество баллов. </a:t>
            </a:r>
            <a:endParaRPr lang="ru-RU" dirty="0" smtClean="0"/>
          </a:p>
          <a:p>
            <a:r>
              <a:rPr lang="ru-RU" dirty="0" smtClean="0"/>
              <a:t>Экспертная </a:t>
            </a:r>
            <a:r>
              <a:rPr lang="ru-RU" dirty="0"/>
              <a:t>комиссия составляет </a:t>
            </a:r>
            <a:r>
              <a:rPr lang="ru-RU" dirty="0">
                <a:solidFill>
                  <a:srgbClr val="FF0000"/>
                </a:solidFill>
              </a:rPr>
              <a:t>список кандидатов для участия во Всероссийском конкурсе</a:t>
            </a:r>
            <a:r>
              <a:rPr lang="ru-RU" dirty="0"/>
              <a:t> программ развития организаций дополнительного образования детей "</a:t>
            </a:r>
            <a:r>
              <a:rPr lang="ru-RU" dirty="0">
                <a:solidFill>
                  <a:srgbClr val="FF0000"/>
                </a:solidFill>
              </a:rPr>
              <a:t>Арктур</a:t>
            </a:r>
            <a:r>
              <a:rPr lang="ru-RU" dirty="0"/>
              <a:t>" в 2019 году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403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Состав экспертной комиссии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Председатель </a:t>
            </a:r>
            <a:r>
              <a:rPr lang="ru-RU" b="1" dirty="0"/>
              <a:t>экспертной комиссии</a:t>
            </a:r>
            <a:r>
              <a:rPr lang="ru-RU" dirty="0"/>
              <a:t>:</a:t>
            </a:r>
          </a:p>
          <a:p>
            <a:r>
              <a:rPr lang="ru-RU" dirty="0"/>
              <a:t>Золотарева Ангелина Викторовна, ректор ГАУ ДПО ЯО «ИРО», доктор педагогических наук, </a:t>
            </a:r>
            <a:r>
              <a:rPr lang="ru-RU" dirty="0" smtClean="0"/>
              <a:t>профессор.</a:t>
            </a:r>
          </a:p>
          <a:p>
            <a:pPr marL="0" indent="0">
              <a:buNone/>
            </a:pPr>
            <a:r>
              <a:rPr lang="ru-RU" b="1" dirty="0" smtClean="0"/>
              <a:t>Члены </a:t>
            </a:r>
            <a:r>
              <a:rPr lang="ru-RU" b="1" dirty="0"/>
              <a:t>комиссии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Волхонская Алла Игоревна, начальник отдела развития дополнительного образования и воспитания департамента образования Ярославской области (по согласованию).</a:t>
            </a:r>
          </a:p>
          <a:p>
            <a:pPr lvl="0"/>
            <a:r>
              <a:rPr lang="ru-RU" dirty="0"/>
              <a:t>Разумова Анжелина Борисовна, руководитель Регионального модельного центра ДОД ЯО ГАУ ДПО ЯО «ИРО», кандидат химических наук.</a:t>
            </a:r>
          </a:p>
          <a:p>
            <a:pPr lvl="0"/>
            <a:r>
              <a:rPr lang="ru-RU" dirty="0"/>
              <a:t>Соколов Алексей Владимирович, председатель Ярославской областной организации Общероссийского Профсоюза образования (по согласованию).</a:t>
            </a:r>
          </a:p>
          <a:p>
            <a:pPr lvl="0"/>
            <a:r>
              <a:rPr lang="ru-RU" dirty="0"/>
              <a:t>Небахарева Эльвира Владимировна, </a:t>
            </a:r>
            <a:r>
              <a:rPr lang="ru-RU" dirty="0" err="1"/>
              <a:t>и.о</a:t>
            </a:r>
            <a:r>
              <a:rPr lang="ru-RU" dirty="0"/>
              <a:t>. директора ГОАУ ДО ЯО «Центр детей и юношества» (по согласованию).</a:t>
            </a:r>
          </a:p>
          <a:p>
            <a:pPr lvl="0"/>
            <a:r>
              <a:rPr lang="ru-RU" dirty="0"/>
              <a:t>Хохлов Владимир Александрович, руководитель центра семейного досуга «Вместе» (по согласованию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716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365127"/>
            <a:ext cx="10045700" cy="1325563"/>
          </a:xfrm>
        </p:spPr>
        <p:txBody>
          <a:bodyPr/>
          <a:lstStyle/>
          <a:p>
            <a:r>
              <a:rPr lang="ru-RU" dirty="0" smtClean="0"/>
              <a:t>Комплекс </a:t>
            </a:r>
            <a:r>
              <a:rPr lang="ru-RU" dirty="0"/>
              <a:t>мероприятий по сопровождению: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организаций дополнительного образования Ярославской области </a:t>
            </a:r>
            <a:r>
              <a:rPr lang="ru-RU" dirty="0">
                <a:solidFill>
                  <a:srgbClr val="FF0000"/>
                </a:solidFill>
              </a:rPr>
              <a:t>из списка кандидатов </a:t>
            </a:r>
            <a:r>
              <a:rPr lang="ru-RU" dirty="0"/>
              <a:t>экспертной комиссии, </a:t>
            </a:r>
            <a:r>
              <a:rPr lang="ru-RU" dirty="0">
                <a:solidFill>
                  <a:srgbClr val="FF0000"/>
                </a:solidFill>
              </a:rPr>
              <a:t>зарегистрировавшихся</a:t>
            </a:r>
            <a:r>
              <a:rPr lang="ru-RU" dirty="0"/>
              <a:t> в качестве участников Всероссийского конкурса программ развития организаций дополнительного образования детей "Арктур"-</a:t>
            </a:r>
            <a:r>
              <a:rPr lang="ru-RU" dirty="0" smtClean="0"/>
              <a:t>2019 предлагается:</a:t>
            </a:r>
          </a:p>
          <a:p>
            <a:r>
              <a:rPr lang="ru-RU" dirty="0" smtClean="0"/>
              <a:t>методическая </a:t>
            </a:r>
            <a:r>
              <a:rPr lang="ru-RU" dirty="0"/>
              <a:t>помощь по подготовке конкурсных материалов для заочного </a:t>
            </a:r>
            <a:r>
              <a:rPr lang="ru-RU" dirty="0" smtClean="0"/>
              <a:t>тура;</a:t>
            </a:r>
            <a:endParaRPr lang="ru-RU" dirty="0"/>
          </a:p>
          <a:p>
            <a:r>
              <a:rPr lang="ru-RU" dirty="0" smtClean="0"/>
              <a:t>организационно-методическая поддержка </a:t>
            </a:r>
            <a:r>
              <a:rPr lang="ru-RU" dirty="0"/>
              <a:t>для подготовки конкурсных испытаний очного </a:t>
            </a:r>
            <a:r>
              <a:rPr lang="ru-RU" dirty="0" smtClean="0"/>
              <a:t>тура.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12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Организатор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3968" y="1792374"/>
            <a:ext cx="5401887" cy="13415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поддержке Министерства просвещения Российской </a:t>
            </a:r>
            <a:r>
              <a:rPr lang="ru-RU" dirty="0" smtClean="0"/>
              <a:t>Федерации</a:t>
            </a:r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logo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290" y="3195031"/>
            <a:ext cx="2711335" cy="27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S emble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745" y="3195031"/>
            <a:ext cx="2688766" cy="29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7302" y="1939704"/>
            <a:ext cx="4830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Общероссийский Профсоюз образования</a:t>
            </a:r>
            <a:r>
              <a:rPr lang="en-US" sz="2800" dirty="0"/>
              <a:t> (</a:t>
            </a:r>
            <a:r>
              <a:rPr lang="ru-RU" altLang="ru-RU" sz="2800" dirty="0">
                <a:solidFill>
                  <a:srgbClr val="333333"/>
                </a:solidFill>
                <a:latin typeface="Trebuchet MS" panose="020B0603020202020204" pitchFamily="34" charset="0"/>
              </a:rPr>
              <a:t>ESEUR</a:t>
            </a:r>
            <a:r>
              <a:rPr lang="en-US" altLang="ru-RU" sz="2800" dirty="0">
                <a:solidFill>
                  <a:srgbClr val="333333"/>
                </a:solidFill>
                <a:latin typeface="Trebuchet MS" panose="020B0603020202020204" pitchFamily="34" charset="0"/>
              </a:rPr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326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Конкурса</a:t>
            </a:r>
            <a:r>
              <a:rPr lang="ru-RU" dirty="0"/>
              <a:t>: </a:t>
            </a:r>
            <a:r>
              <a:rPr lang="ru-RU" b="1" u="sng" dirty="0">
                <a:hlinkClick r:id="rId2"/>
              </a:rPr>
              <a:t>http://</a:t>
            </a:r>
            <a:r>
              <a:rPr lang="ru-RU" dirty="0">
                <a:hlinkClick r:id="rId2"/>
              </a:rPr>
              <a:t> </a:t>
            </a:r>
            <a:r>
              <a:rPr lang="ru-RU" b="1" u="sng" dirty="0">
                <a:hlinkClick r:id="rId2"/>
              </a:rPr>
              <a:t>starktur.ru/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428" y="1690689"/>
            <a:ext cx="8519885" cy="47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участию в Конкурсе приглашаются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образовательные</a:t>
            </a:r>
            <a:r>
              <a:rPr lang="ru-RU" dirty="0" smtClean="0"/>
              <a:t> </a:t>
            </a:r>
            <a:r>
              <a:rPr lang="ru-RU" dirty="0"/>
              <a:t>организации,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реализующие </a:t>
            </a:r>
            <a:r>
              <a:rPr lang="ru-RU" dirty="0"/>
              <a:t>программы </a:t>
            </a:r>
            <a:r>
              <a:rPr lang="ru-RU" dirty="0">
                <a:solidFill>
                  <a:srgbClr val="FF0000"/>
                </a:solidFill>
              </a:rPr>
              <a:t>дополнительного образования </a:t>
            </a:r>
            <a:r>
              <a:rPr lang="ru-RU" dirty="0"/>
              <a:t>детей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которых действуют </a:t>
            </a:r>
            <a:r>
              <a:rPr lang="ru-RU" dirty="0">
                <a:solidFill>
                  <a:srgbClr val="FF0000"/>
                </a:solidFill>
              </a:rPr>
              <a:t>первичные организации </a:t>
            </a:r>
            <a:r>
              <a:rPr lang="ru-RU" dirty="0"/>
              <a:t>Общероссийского Профсоюза образования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Премия </a:t>
            </a:r>
            <a:r>
              <a:rPr lang="ru-RU" dirty="0" smtClean="0"/>
              <a:t>победителям:</a:t>
            </a:r>
            <a:endParaRPr lang="ru-RU" dirty="0"/>
          </a:p>
          <a:p>
            <a:r>
              <a:rPr lang="ru-RU" dirty="0"/>
              <a:t>Диплом I степени – 100 000 руб.</a:t>
            </a:r>
          </a:p>
          <a:p>
            <a:r>
              <a:rPr lang="ru-RU" dirty="0"/>
              <a:t>Диплом II степени – 50 000 руб.</a:t>
            </a:r>
          </a:p>
          <a:p>
            <a:r>
              <a:rPr lang="ru-RU" dirty="0"/>
              <a:t>Диплом III степени – 30 000 руб.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78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Порядок и сроки проведения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2669"/>
            <a:ext cx="10515600" cy="45642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Конкурс содержит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два тура: заочный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очный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Заочный</a:t>
            </a:r>
            <a:r>
              <a:rPr lang="ru-RU" dirty="0"/>
              <a:t> тур Конкурса включает в себя экспертизу Программы дополнительного образования детей, раскрывающей вклад педагогического коллектива в развитие дополнительного образования детей и приложенных материалов. </a:t>
            </a:r>
            <a:endParaRPr lang="ru-RU" dirty="0" smtClean="0"/>
          </a:p>
          <a:p>
            <a:pPr algn="just"/>
            <a:r>
              <a:rPr lang="ru-RU" dirty="0" smtClean="0"/>
              <a:t>Участие </a:t>
            </a:r>
            <a:r>
              <a:rPr lang="ru-RU" dirty="0"/>
              <a:t>в заочном туре платное. Организация - участник оплачивает организационный сбор в размере 1500 (Одна тысяча пятьсот) рублей.</a:t>
            </a:r>
          </a:p>
          <a:p>
            <a:pPr marL="0" indent="0">
              <a:buNone/>
            </a:pPr>
            <a:r>
              <a:rPr lang="ru-RU" dirty="0" smtClean="0"/>
              <a:t>	Для </a:t>
            </a:r>
            <a:r>
              <a:rPr lang="ru-RU" dirty="0"/>
              <a:t>участия в заочном туре Конкурса необходимо в срок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dirty="0">
                <a:solidFill>
                  <a:srgbClr val="FF0000"/>
                </a:solidFill>
              </a:rPr>
              <a:t>1 марта 2019 г. </a:t>
            </a:r>
            <a:r>
              <a:rPr lang="ru-RU" dirty="0"/>
              <a:t>пройти </a:t>
            </a:r>
            <a:r>
              <a:rPr lang="ru-RU" dirty="0">
                <a:solidFill>
                  <a:srgbClr val="FF0000"/>
                </a:solidFill>
              </a:rPr>
              <a:t>регистрацию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разместить на сайте Конкура : http:// starktur.ru/ </a:t>
            </a:r>
            <a:r>
              <a:rPr lang="ru-RU" dirty="0" smtClean="0">
                <a:solidFill>
                  <a:srgbClr val="FF0000"/>
                </a:solidFill>
              </a:rPr>
              <a:t>конкурсные  </a:t>
            </a:r>
            <a:r>
              <a:rPr lang="ru-RU" dirty="0">
                <a:solidFill>
                  <a:srgbClr val="FF0000"/>
                </a:solidFill>
              </a:rPr>
              <a:t>материалы</a:t>
            </a:r>
            <a:r>
              <a:rPr lang="ru-RU" dirty="0"/>
              <a:t>: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паспорт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образовательной организации; 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программу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развития организации с описанием этапов её реализации;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перечень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дополнительных общеобразовательных программ организации (по основным видам деятельности);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публикации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средствах массовой информации о деятельности организации дополнительного образования; 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5. активные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ссылки на сайты, подтверждающие успешность реализации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23813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Регистрация организации на сайте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starktur.ru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4"/>
            <a:ext cx="5575300" cy="45116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Своей регистрацией на сайте участники Конкурса подтверждают согласие с правилами проведения Конкурса, установленными настоящим </a:t>
            </a:r>
            <a:r>
              <a:rPr lang="ru-RU" dirty="0">
                <a:hlinkClick r:id="rId2" action="ppaction://hlinkfile"/>
              </a:rPr>
              <a:t>Положением</a:t>
            </a:r>
            <a:r>
              <a:rPr lang="ru-RU" dirty="0"/>
              <a:t>, а также согласие на использования материалов в некоммерческих целях (демонстрацию, публикацию) в средствах массовой информации, освещающих мероприятия Конкурса, что включает Интернет и другие электронные и/или печатные издания.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1690690"/>
            <a:ext cx="6045200" cy="52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1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3" t="9893" r="17698" b="14903"/>
          <a:stretch/>
        </p:blipFill>
        <p:spPr>
          <a:xfrm>
            <a:off x="1291771" y="-29029"/>
            <a:ext cx="10644989" cy="70394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771" y="532015"/>
            <a:ext cx="7802354" cy="11586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Регистрация организации на сайте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2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27" y="0"/>
            <a:ext cx="11567887" cy="693782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05429" y="116378"/>
            <a:ext cx="7802354" cy="115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Регистрация организации на сайте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83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13.12 ИРО</Template>
  <TotalTime>450</TotalTime>
  <Words>1257</Words>
  <Application>Microsoft Office PowerPoint</Application>
  <PresentationFormat>Произвольный</PresentationFormat>
  <Paragraphs>132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Тема6</vt:lpstr>
      <vt:lpstr>Тема Office</vt:lpstr>
      <vt:lpstr>1_Тема Office</vt:lpstr>
      <vt:lpstr>2_Тема Office</vt:lpstr>
      <vt:lpstr>Условия участия в конкурсе программ развития ОДО «Арктур» Областной конкурс программ развития организаций дополнительного образования</vt:lpstr>
      <vt:lpstr>Условия участия в конкурсе программ развития ОДО «Арктур» в 2019 году</vt:lpstr>
      <vt:lpstr>Организатор Конкурса</vt:lpstr>
      <vt:lpstr>Сайт Конкурса: http:// starktur.ru/</vt:lpstr>
      <vt:lpstr>К участию в Конкурсе приглашаются </vt:lpstr>
      <vt:lpstr>Порядок и сроки проведения Конкурса</vt:lpstr>
      <vt:lpstr>Регистрация организации на сайте starktur.ru</vt:lpstr>
      <vt:lpstr>Регистрация организации на сайте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Работы победителей и участников</vt:lpstr>
      <vt:lpstr>Критерии оценки конкурсных материалов заочного тура:</vt:lpstr>
      <vt:lpstr>до 1 апреля 2019 года экспертная комиссия Конкурса</vt:lpstr>
      <vt:lpstr>Место и сроки проведения очного тура Конкурса</vt:lpstr>
      <vt:lpstr>Очный тур Конкурса «Арктур»</vt:lpstr>
      <vt:lpstr>«Презентация организации»</vt:lpstr>
      <vt:lpstr>«Защита программы развития организации дополнительного образования детей»</vt:lpstr>
      <vt:lpstr>Победители Конкурса</vt:lpstr>
      <vt:lpstr>Областной конкурс программ развития организаций дополнительного образования</vt:lpstr>
      <vt:lpstr>Организаторы Конкурса</vt:lpstr>
      <vt:lpstr>Для участия в Конкурсе на электронный адрес РМЦ kdinfo@iro.yar.ru до 30 января 2019 года</vt:lpstr>
      <vt:lpstr>Приложение 1</vt:lpstr>
      <vt:lpstr>Итоги областного конкурса</vt:lpstr>
      <vt:lpstr>Состав экспертной комиссии </vt:lpstr>
      <vt:lpstr>Комплекс мероприятий по сопровождению: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Александровна Гусева</dc:creator>
  <cp:lastModifiedBy>Наталья Николаевна Новикова</cp:lastModifiedBy>
  <cp:revision>47</cp:revision>
  <dcterms:created xsi:type="dcterms:W3CDTF">2019-01-14T09:35:24Z</dcterms:created>
  <dcterms:modified xsi:type="dcterms:W3CDTF">2019-01-17T12:29:43Z</dcterms:modified>
</cp:coreProperties>
</file>