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686154-074C-4BE4-A2C9-69E51623B12C}" type="datetimeFigureOut">
              <a:rPr lang="ru-RU" smtClean="0"/>
              <a:t>19.03.2019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AF309D-AB1D-4067-A3A1-983979CEF4A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Доступность дополнительного образования для одаренных детей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i="1" dirty="0" smtClean="0"/>
              <a:t>Проф. Н.П. </a:t>
            </a:r>
            <a:r>
              <a:rPr lang="ru-RU" i="1" dirty="0" err="1" smtClean="0"/>
              <a:t>Ансимова</a:t>
            </a:r>
            <a:endParaRPr lang="ru-RU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908720"/>
            <a:ext cx="8147248" cy="508918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Смысловая </a:t>
            </a:r>
            <a:r>
              <a:rPr lang="ru-RU" sz="2800" b="1" dirty="0"/>
              <a:t>и </a:t>
            </a:r>
            <a:r>
              <a:rPr lang="ru-RU" sz="2800" b="1" dirty="0" smtClean="0"/>
              <a:t>конструктивная единица </a:t>
            </a:r>
            <a:r>
              <a:rPr lang="ru-RU" sz="2800" b="1" dirty="0"/>
              <a:t>системы работы с одаренными детьми в дополнительном образовании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70892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000" b="1" dirty="0"/>
              <a:t>совместная продуктивная и творческая деятельность педагога и ребенка, педагога и группы</a:t>
            </a:r>
            <a:endParaRPr lang="ru-RU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i="1" dirty="0"/>
              <a:t>Информационное направление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sz="3600" b="1" dirty="0" smtClean="0"/>
              <a:t>Углубленное изучение разных областей науки и </a:t>
            </a:r>
            <a:r>
              <a:rPr lang="ru-RU" sz="3600" b="1" dirty="0" smtClean="0"/>
              <a:t>опыт </a:t>
            </a:r>
            <a:r>
              <a:rPr lang="ru-RU" sz="3600" b="1" dirty="0"/>
              <a:t>поиска информации </a:t>
            </a:r>
            <a:r>
              <a:rPr lang="ru-RU" sz="3600" dirty="0" smtClean="0"/>
              <a:t>: </a:t>
            </a:r>
          </a:p>
          <a:p>
            <a:r>
              <a:rPr lang="ru-RU" sz="3600" dirty="0" smtClean="0"/>
              <a:t>Интернет</a:t>
            </a:r>
            <a:r>
              <a:rPr lang="ru-RU" sz="3600" dirty="0"/>
              <a:t>;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рекомендации по самостоятельному освоению;  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дистанционное образование; </a:t>
            </a:r>
          </a:p>
          <a:p>
            <a:r>
              <a:rPr lang="ru-RU" sz="3600" dirty="0" smtClean="0"/>
              <a:t> </a:t>
            </a:r>
            <a:r>
              <a:rPr lang="ru-RU" sz="3600" dirty="0"/>
              <a:t>работа на базе архивов, библиотек, музеев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Социальное направление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ru-RU" dirty="0" smtClean="0"/>
              <a:t>программы</a:t>
            </a:r>
            <a:r>
              <a:rPr lang="ru-RU" dirty="0"/>
              <a:t>, содержанием которых будут коммуникативные навыки, речевая культура и способы бесконфликтного </a:t>
            </a:r>
            <a:r>
              <a:rPr lang="ru-RU" dirty="0" smtClean="0"/>
              <a:t>общения; </a:t>
            </a:r>
          </a:p>
          <a:p>
            <a:pPr>
              <a:buFontTx/>
              <a:buChar char="-"/>
            </a:pPr>
            <a:r>
              <a:rPr lang="ru-RU" dirty="0" smtClean="0"/>
              <a:t>программы</a:t>
            </a:r>
            <a:r>
              <a:rPr lang="ru-RU" dirty="0"/>
              <a:t>, которые учат взаимодействовать со сверстниками, в том числе и игровые - технологии, связанные с адаптацией детей в группе;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игровые </a:t>
            </a:r>
            <a:r>
              <a:rPr lang="ru-RU" dirty="0"/>
              <a:t>технологии, направленные на сплочение группы;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технологии </a:t>
            </a:r>
            <a:r>
              <a:rPr lang="ru-RU" dirty="0"/>
              <a:t>взаимного и общественного контроля на основе мнения группы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Инструментальное (территориальное) направление</a:t>
            </a:r>
            <a:r>
              <a:rPr lang="ru-RU" i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</a:t>
            </a:r>
            <a:r>
              <a:rPr lang="ru-RU" dirty="0" smtClean="0"/>
              <a:t>рганизация </a:t>
            </a:r>
            <a:r>
              <a:rPr lang="ru-RU" dirty="0"/>
              <a:t>проектной деятельности с привлечением партнеров (предприятий, вузов</a:t>
            </a:r>
            <a:r>
              <a:rPr lang="ru-RU" dirty="0" smtClean="0"/>
              <a:t>); </a:t>
            </a:r>
          </a:p>
          <a:p>
            <a:r>
              <a:rPr lang="ru-RU" dirty="0"/>
              <a:t>краеведение, </a:t>
            </a:r>
            <a:r>
              <a:rPr lang="ru-RU" dirty="0" smtClean="0"/>
              <a:t>туристско-краеведческая деятельность; </a:t>
            </a:r>
          </a:p>
          <a:p>
            <a:r>
              <a:rPr lang="ru-RU" dirty="0" smtClean="0"/>
              <a:t>исследовательская деятельность;</a:t>
            </a:r>
          </a:p>
          <a:p>
            <a:r>
              <a:rPr lang="ru-RU" dirty="0" smtClean="0"/>
              <a:t>внутренний </a:t>
            </a:r>
            <a:r>
              <a:rPr lang="ru-RU" dirty="0"/>
              <a:t>туризм </a:t>
            </a:r>
          </a:p>
        </p:txBody>
      </p:sp>
    </p:spTree>
    <p:extLst>
      <p:ext uri="{BB962C8B-B14F-4D97-AF65-F5344CB8AC3E}">
        <p14:creationId xmlns:p14="http://schemas.microsoft.com/office/powerpoint/2010/main" val="504544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157592" cy="738336"/>
          </a:xfrm>
        </p:spPr>
        <p:txBody>
          <a:bodyPr>
            <a:normAutofit fontScale="90000"/>
          </a:bodyPr>
          <a:lstStyle/>
          <a:p>
            <a:r>
              <a:rPr lang="ru-RU" b="1" i="1" dirty="0"/>
              <a:t>Индивидуально-личностное направление</a:t>
            </a:r>
            <a:r>
              <a:rPr lang="ru-RU" i="1" dirty="0"/>
              <a:t>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индивидуальный комплекс упражнений для личностного развития или коррекции личностных проблем, </a:t>
            </a:r>
            <a:endParaRPr lang="ru-RU" dirty="0" smtClean="0"/>
          </a:p>
          <a:p>
            <a:r>
              <a:rPr lang="ru-RU" dirty="0" smtClean="0"/>
              <a:t>индивидуальная </a:t>
            </a:r>
            <a:r>
              <a:rPr lang="ru-RU" dirty="0"/>
              <a:t>программа тренировок и питания, </a:t>
            </a:r>
            <a:endParaRPr lang="ru-RU" dirty="0" smtClean="0"/>
          </a:p>
          <a:p>
            <a:r>
              <a:rPr lang="ru-RU" dirty="0" smtClean="0"/>
              <a:t>программы </a:t>
            </a:r>
            <a:r>
              <a:rPr lang="ru-RU" dirty="0"/>
              <a:t>ликвидации комплексов общения, </a:t>
            </a:r>
            <a:endParaRPr lang="ru-RU" dirty="0" smtClean="0"/>
          </a:p>
          <a:p>
            <a:r>
              <a:rPr lang="ru-RU" dirty="0" smtClean="0"/>
              <a:t>программы </a:t>
            </a:r>
            <a:r>
              <a:rPr lang="ru-RU" dirty="0"/>
              <a:t>раскрепощения и пр.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1936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Экономическое направление</a:t>
            </a:r>
            <a:r>
              <a:rPr lang="ru-RU" i="1" dirty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Изучение </a:t>
            </a:r>
            <a:r>
              <a:rPr lang="ru-RU" b="1" dirty="0"/>
              <a:t>основ российского законодательства и экономической грамотности</a:t>
            </a:r>
            <a:endParaRPr lang="ru-RU" dirty="0" smtClean="0"/>
          </a:p>
          <a:p>
            <a:r>
              <a:rPr lang="ru-RU" dirty="0" smtClean="0"/>
              <a:t>защита </a:t>
            </a:r>
            <a:r>
              <a:rPr lang="ru-RU" dirty="0"/>
              <a:t>авторских прав  - информация для детей и </a:t>
            </a:r>
            <a:r>
              <a:rPr lang="ru-RU" dirty="0" smtClean="0"/>
              <a:t>родителей;</a:t>
            </a:r>
            <a:endParaRPr lang="ru-RU" dirty="0"/>
          </a:p>
          <a:p>
            <a:r>
              <a:rPr lang="ru-RU" dirty="0"/>
              <a:t>л</a:t>
            </a:r>
            <a:r>
              <a:rPr lang="ru-RU" dirty="0" smtClean="0"/>
              <a:t>ьготное поступление ребёнка </a:t>
            </a:r>
            <a:r>
              <a:rPr lang="ru-RU" dirty="0"/>
              <a:t>в российские вузы и получения образования за рубежом;</a:t>
            </a:r>
          </a:p>
          <a:p>
            <a:r>
              <a:rPr lang="ru-RU" dirty="0" smtClean="0"/>
              <a:t>защита </a:t>
            </a:r>
            <a:r>
              <a:rPr lang="ru-RU" dirty="0"/>
              <a:t>одарённого ребёнка от мошенников; </a:t>
            </a:r>
          </a:p>
          <a:p>
            <a:r>
              <a:rPr lang="ru-RU" dirty="0" smtClean="0"/>
              <a:t>получение государственных, региональных, муниципальных премий </a:t>
            </a:r>
            <a:r>
              <a:rPr lang="ru-RU" dirty="0"/>
              <a:t>в виде денежных средств и бесплатного участия в форумах; </a:t>
            </a:r>
          </a:p>
          <a:p>
            <a:r>
              <a:rPr lang="ru-RU" dirty="0" smtClean="0"/>
              <a:t>получение заслуженных наград </a:t>
            </a:r>
            <a:r>
              <a:rPr lang="ru-RU" dirty="0"/>
              <a:t>за </a:t>
            </a:r>
            <a:r>
              <a:rPr lang="ru-RU" dirty="0" smtClean="0"/>
              <a:t>победу и пр.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2438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Педагогический фактор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i="1" dirty="0"/>
              <a:t>удовлетворение </a:t>
            </a:r>
            <a:r>
              <a:rPr lang="ru-RU" b="1" i="1" dirty="0"/>
              <a:t>индивидуальных образовательных </a:t>
            </a:r>
            <a:r>
              <a:rPr lang="ru-RU" b="1" i="1" dirty="0" smtClean="0"/>
              <a:t>потребностей;</a:t>
            </a:r>
            <a:r>
              <a:rPr lang="ru-RU" dirty="0" smtClean="0"/>
              <a:t> </a:t>
            </a:r>
          </a:p>
          <a:p>
            <a:r>
              <a:rPr lang="ru-RU" i="1" dirty="0" err="1" smtClean="0"/>
              <a:t>тьюторское</a:t>
            </a:r>
            <a:r>
              <a:rPr lang="ru-RU" i="1" dirty="0" smtClean="0"/>
              <a:t> сопровождение;</a:t>
            </a:r>
            <a:endParaRPr lang="ru-RU" dirty="0"/>
          </a:p>
          <a:p>
            <a:r>
              <a:rPr lang="ru-RU" i="1" dirty="0" smtClean="0"/>
              <a:t>технологии </a:t>
            </a:r>
            <a:r>
              <a:rPr lang="ru-RU" i="1" dirty="0"/>
              <a:t>интеграции </a:t>
            </a:r>
            <a:r>
              <a:rPr lang="ru-RU" dirty="0"/>
              <a:t>(проектные технологии, дискуссионные технологии, игровые </a:t>
            </a:r>
            <a:r>
              <a:rPr lang="ru-RU" dirty="0" smtClean="0"/>
              <a:t>технологии);</a:t>
            </a:r>
            <a:endParaRPr lang="ru-RU" dirty="0"/>
          </a:p>
          <a:p>
            <a:r>
              <a:rPr lang="ru-RU" i="1" smtClean="0"/>
              <a:t>модульное обучение</a:t>
            </a:r>
            <a:r>
              <a:rPr lang="ru-RU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6608270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266</Words>
  <Application>Microsoft Office PowerPoint</Application>
  <PresentationFormat>Экран (4:3)</PresentationFormat>
  <Paragraphs>37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Доступность дополнительного образования для одаренных детей</vt:lpstr>
      <vt:lpstr>Смысловая и конструктивная единица системы работы с одаренными детьми в дополнительном образовании </vt:lpstr>
      <vt:lpstr>Информационное направление</vt:lpstr>
      <vt:lpstr>Социальное направление </vt:lpstr>
      <vt:lpstr>Инструментальное (территориальное) направление </vt:lpstr>
      <vt:lpstr>Индивидуально-личностное направление  </vt:lpstr>
      <vt:lpstr>Экономическое направление </vt:lpstr>
      <vt:lpstr>Педагогический фактор 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Преемственность результатов школьного и вузовского образования</dc:title>
  <dc:creator>КВАДРАТ</dc:creator>
  <cp:lastModifiedBy>MSI</cp:lastModifiedBy>
  <cp:revision>7</cp:revision>
  <dcterms:created xsi:type="dcterms:W3CDTF">2019-02-19T10:09:44Z</dcterms:created>
  <dcterms:modified xsi:type="dcterms:W3CDTF">2019-03-19T08:11:42Z</dcterms:modified>
</cp:coreProperties>
</file>