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8" r:id="rId2"/>
    <p:sldId id="285" r:id="rId3"/>
    <p:sldId id="286" r:id="rId4"/>
    <p:sldId id="284" r:id="rId5"/>
    <p:sldId id="282" r:id="rId6"/>
    <p:sldId id="283" r:id="rId7"/>
    <p:sldId id="275" r:id="rId8"/>
    <p:sldId id="287" r:id="rId9"/>
    <p:sldId id="289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706F8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F1818-A10D-46A1-895E-9E2C98D181E2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ADF22-1F5E-418F-A850-DE3FE206D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94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7B7CC-52D7-4E8F-8DF7-737BF824144B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FEE01-C964-4009-B433-011C2AB38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83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848" y="1597819"/>
            <a:ext cx="7486600" cy="1102519"/>
          </a:xfrm>
        </p:spPr>
        <p:txBody>
          <a:bodyPr/>
          <a:lstStyle>
            <a:lvl1pPr>
              <a:defR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576" y="28597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19"/>
            <a:ext cx="9144000" cy="848778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schemeClr val="accent2">
                <a:lumMod val="50000"/>
                <a:alpha val="4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5219"/>
            <a:ext cx="899591" cy="514871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33216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721" y="3350394"/>
            <a:ext cx="7450719" cy="1021556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180035"/>
            <a:ext cx="7416824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0"/>
            <a:ext cx="9144000" cy="95877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schemeClr val="accent2">
                <a:lumMod val="50000"/>
                <a:alpha val="4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71599" cy="51435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8211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0617" y="2715766"/>
            <a:ext cx="7851864" cy="864096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4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71599" cy="508541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83629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5220"/>
            <a:ext cx="899591" cy="514872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6910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69094"/>
            <a:ext cx="2057400" cy="3290888"/>
          </a:xfrm>
        </p:spPr>
        <p:txBody>
          <a:bodyPr vert="eaVer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69094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71600" cy="51435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06630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B61B-FF6C-4E69-9821-09BA4241CF67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B4F9-5C78-4660-BF0C-2CEFF9398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30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7848" y="1597819"/>
            <a:ext cx="7486600" cy="1102519"/>
          </a:xfrm>
        </p:spPr>
        <p:txBody>
          <a:bodyPr/>
          <a:lstStyle>
            <a:lvl1pPr>
              <a:defR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5576" y="285978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5219"/>
            <a:ext cx="899591" cy="514871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791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8691"/>
            <a:ext cx="7571184" cy="317593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0"/>
            <a:ext cx="9144000" cy="95877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schemeClr val="accent2">
                <a:lumMod val="50000"/>
                <a:alpha val="4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220"/>
            <a:ext cx="892107" cy="516925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5009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1721" y="3350394"/>
            <a:ext cx="7450719" cy="1021556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2180035"/>
            <a:ext cx="7416824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0"/>
            <a:ext cx="9144000" cy="95877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schemeClr val="accent2">
                <a:lumMod val="50000"/>
                <a:alpha val="4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71599" cy="51435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9526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7800" y="1682378"/>
            <a:ext cx="35242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82378"/>
            <a:ext cx="3466728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0"/>
            <a:ext cx="9144000" cy="95877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schemeClr val="accent2">
                <a:lumMod val="50000"/>
                <a:alpha val="4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220"/>
            <a:ext cx="892107" cy="516925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814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648" y="1275606"/>
            <a:ext cx="34563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6638" y="1768524"/>
            <a:ext cx="345339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275606"/>
            <a:ext cx="361074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76056" y="1768524"/>
            <a:ext cx="361074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82216" y="4767263"/>
            <a:ext cx="2133600" cy="273844"/>
          </a:xfrm>
        </p:spPr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19872" y="4767263"/>
            <a:ext cx="2895600" cy="2738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0"/>
            <a:ext cx="9144000" cy="95877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schemeClr val="accent2">
                <a:lumMod val="50000"/>
                <a:alpha val="4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220"/>
            <a:ext cx="892107" cy="516925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1685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03598"/>
            <a:ext cx="2592288" cy="65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5493" y="1246802"/>
            <a:ext cx="4501307" cy="33478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2067694"/>
            <a:ext cx="2592288" cy="25269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9144000" cy="95877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schemeClr val="accent2">
                <a:lumMod val="50000"/>
                <a:alpha val="4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3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1347613"/>
            <a:ext cx="5515000" cy="21980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0"/>
            <a:ext cx="9144000" cy="95877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schemeClr val="accent2">
                <a:lumMod val="50000"/>
                <a:alpha val="4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8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37518"/>
            <a:ext cx="8229600" cy="3394472"/>
          </a:xfrm>
        </p:spPr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20"/>
            <a:ext cx="9144000" cy="95877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schemeClr val="accent2">
                <a:lumMod val="50000"/>
                <a:alpha val="40000"/>
              </a:scheme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0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B51D-6807-4797-9397-5CAC69367FFA}" type="datetimeFigureOut">
              <a:rPr lang="ru-RU" smtClean="0"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41FA3-CB8C-487B-A4D9-374E44BD4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2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61" r:id="rId10"/>
    <p:sldLayoutId id="2147483654" r:id="rId11"/>
    <p:sldLayoutId id="2147483655" r:id="rId12"/>
    <p:sldLayoutId id="2147483659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187624" y="987574"/>
            <a:ext cx="7632848" cy="273630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</a:rPr>
              <a:t>Повышение доступности дополнительного образования на основе развертывания сети дополнительных общеобразовательных программ на уровне муниципальных образований Челябинской области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939902"/>
            <a:ext cx="6400800" cy="100811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Кисляков Алексей Вячеславович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кафедрой воспитания и дополнительного образования ГБУ ДПО ЧИППКРО, кандидат педагогических наук, доцент,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учебно-методического объединения в системе общего образования Челябинской области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54" y="123478"/>
            <a:ext cx="716986" cy="6480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yamtseva_ev\Picture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400"/>
            <a:ext cx="536500" cy="7371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шивка 2"/>
          <p:cNvSpPr/>
          <p:nvPr/>
        </p:nvSpPr>
        <p:spPr>
          <a:xfrm>
            <a:off x="838470" y="51470"/>
            <a:ext cx="8305530" cy="4813699"/>
          </a:xfrm>
          <a:custGeom>
            <a:avLst/>
            <a:gdLst>
              <a:gd name="connsiteX0" fmla="*/ 0 w 8136904"/>
              <a:gd name="connsiteY0" fmla="*/ 0 h 3312368"/>
              <a:gd name="connsiteX1" fmla="*/ 6857734 w 8136904"/>
              <a:gd name="connsiteY1" fmla="*/ 0 h 3312368"/>
              <a:gd name="connsiteX2" fmla="*/ 8136904 w 8136904"/>
              <a:gd name="connsiteY2" fmla="*/ 1656184 h 3312368"/>
              <a:gd name="connsiteX3" fmla="*/ 6857734 w 8136904"/>
              <a:gd name="connsiteY3" fmla="*/ 3312368 h 3312368"/>
              <a:gd name="connsiteX4" fmla="*/ 0 w 8136904"/>
              <a:gd name="connsiteY4" fmla="*/ 3312368 h 3312368"/>
              <a:gd name="connsiteX5" fmla="*/ 1279170 w 8136904"/>
              <a:gd name="connsiteY5" fmla="*/ 1656184 h 3312368"/>
              <a:gd name="connsiteX6" fmla="*/ 0 w 8136904"/>
              <a:gd name="connsiteY6" fmla="*/ 0 h 3312368"/>
              <a:gd name="connsiteX0" fmla="*/ 0 w 8136904"/>
              <a:gd name="connsiteY0" fmla="*/ 0 h 3312368"/>
              <a:gd name="connsiteX1" fmla="*/ 6857734 w 8136904"/>
              <a:gd name="connsiteY1" fmla="*/ 0 h 3312368"/>
              <a:gd name="connsiteX2" fmla="*/ 8136904 w 8136904"/>
              <a:gd name="connsiteY2" fmla="*/ 1656184 h 3312368"/>
              <a:gd name="connsiteX3" fmla="*/ 6857734 w 8136904"/>
              <a:gd name="connsiteY3" fmla="*/ 3312368 h 3312368"/>
              <a:gd name="connsiteX4" fmla="*/ 0 w 8136904"/>
              <a:gd name="connsiteY4" fmla="*/ 3312368 h 3312368"/>
              <a:gd name="connsiteX5" fmla="*/ 758175 w 8136904"/>
              <a:gd name="connsiteY5" fmla="*/ 1677449 h 3312368"/>
              <a:gd name="connsiteX6" fmla="*/ 0 w 8136904"/>
              <a:gd name="connsiteY6" fmla="*/ 0 h 3312368"/>
              <a:gd name="connsiteX0" fmla="*/ 0 w 8136904"/>
              <a:gd name="connsiteY0" fmla="*/ 0 h 3312368"/>
              <a:gd name="connsiteX1" fmla="*/ 6857734 w 8136904"/>
              <a:gd name="connsiteY1" fmla="*/ 0 h 3312368"/>
              <a:gd name="connsiteX2" fmla="*/ 8136904 w 8136904"/>
              <a:gd name="connsiteY2" fmla="*/ 1656184 h 3312368"/>
              <a:gd name="connsiteX3" fmla="*/ 6857734 w 8136904"/>
              <a:gd name="connsiteY3" fmla="*/ 3312368 h 3312368"/>
              <a:gd name="connsiteX4" fmla="*/ 0 w 8136904"/>
              <a:gd name="connsiteY4" fmla="*/ 3312368 h 3312368"/>
              <a:gd name="connsiteX5" fmla="*/ 651850 w 8136904"/>
              <a:gd name="connsiteY5" fmla="*/ 1719979 h 3312368"/>
              <a:gd name="connsiteX6" fmla="*/ 0 w 8136904"/>
              <a:gd name="connsiteY6" fmla="*/ 0 h 3312368"/>
              <a:gd name="connsiteX0" fmla="*/ 0 w 8136904"/>
              <a:gd name="connsiteY0" fmla="*/ 0 h 3323000"/>
              <a:gd name="connsiteX1" fmla="*/ 6857734 w 8136904"/>
              <a:gd name="connsiteY1" fmla="*/ 0 h 3323000"/>
              <a:gd name="connsiteX2" fmla="*/ 8136904 w 8136904"/>
              <a:gd name="connsiteY2" fmla="*/ 1656184 h 3323000"/>
              <a:gd name="connsiteX3" fmla="*/ 6953427 w 8136904"/>
              <a:gd name="connsiteY3" fmla="*/ 3323000 h 3323000"/>
              <a:gd name="connsiteX4" fmla="*/ 0 w 8136904"/>
              <a:gd name="connsiteY4" fmla="*/ 3312368 h 3323000"/>
              <a:gd name="connsiteX5" fmla="*/ 651850 w 8136904"/>
              <a:gd name="connsiteY5" fmla="*/ 1719979 h 3323000"/>
              <a:gd name="connsiteX6" fmla="*/ 0 w 8136904"/>
              <a:gd name="connsiteY6" fmla="*/ 0 h 3323000"/>
              <a:gd name="connsiteX0" fmla="*/ 0 w 8136904"/>
              <a:gd name="connsiteY0" fmla="*/ 74428 h 3397428"/>
              <a:gd name="connsiteX1" fmla="*/ 6878999 w 8136904"/>
              <a:gd name="connsiteY1" fmla="*/ 0 h 3397428"/>
              <a:gd name="connsiteX2" fmla="*/ 8136904 w 8136904"/>
              <a:gd name="connsiteY2" fmla="*/ 1730612 h 3397428"/>
              <a:gd name="connsiteX3" fmla="*/ 6953427 w 8136904"/>
              <a:gd name="connsiteY3" fmla="*/ 3397428 h 3397428"/>
              <a:gd name="connsiteX4" fmla="*/ 0 w 8136904"/>
              <a:gd name="connsiteY4" fmla="*/ 3386796 h 3397428"/>
              <a:gd name="connsiteX5" fmla="*/ 651850 w 8136904"/>
              <a:gd name="connsiteY5" fmla="*/ 1794407 h 3397428"/>
              <a:gd name="connsiteX6" fmla="*/ 0 w 8136904"/>
              <a:gd name="connsiteY6" fmla="*/ 74428 h 3397428"/>
              <a:gd name="connsiteX0" fmla="*/ 0 w 8136904"/>
              <a:gd name="connsiteY0" fmla="*/ 74428 h 3397428"/>
              <a:gd name="connsiteX1" fmla="*/ 6878999 w 8136904"/>
              <a:gd name="connsiteY1" fmla="*/ 0 h 3397428"/>
              <a:gd name="connsiteX2" fmla="*/ 8136904 w 8136904"/>
              <a:gd name="connsiteY2" fmla="*/ 1730612 h 3397428"/>
              <a:gd name="connsiteX3" fmla="*/ 6953427 w 8136904"/>
              <a:gd name="connsiteY3" fmla="*/ 3397428 h 3397428"/>
              <a:gd name="connsiteX4" fmla="*/ 0 w 8136904"/>
              <a:gd name="connsiteY4" fmla="*/ 3386796 h 3397428"/>
              <a:gd name="connsiteX5" fmla="*/ 402468 w 8136904"/>
              <a:gd name="connsiteY5" fmla="*/ 1760911 h 3397428"/>
              <a:gd name="connsiteX6" fmla="*/ 0 w 8136904"/>
              <a:gd name="connsiteY6" fmla="*/ 74428 h 3397428"/>
              <a:gd name="connsiteX0" fmla="*/ 0 w 8136904"/>
              <a:gd name="connsiteY0" fmla="*/ 74428 h 3397428"/>
              <a:gd name="connsiteX1" fmla="*/ 6878999 w 8136904"/>
              <a:gd name="connsiteY1" fmla="*/ 0 h 3397428"/>
              <a:gd name="connsiteX2" fmla="*/ 8136904 w 8136904"/>
              <a:gd name="connsiteY2" fmla="*/ 1730612 h 3397428"/>
              <a:gd name="connsiteX3" fmla="*/ 6953427 w 8136904"/>
              <a:gd name="connsiteY3" fmla="*/ 3397428 h 3397428"/>
              <a:gd name="connsiteX4" fmla="*/ 0 w 8136904"/>
              <a:gd name="connsiteY4" fmla="*/ 3386796 h 3397428"/>
              <a:gd name="connsiteX5" fmla="*/ 295590 w 8136904"/>
              <a:gd name="connsiteY5" fmla="*/ 1772076 h 3397428"/>
              <a:gd name="connsiteX6" fmla="*/ 0 w 8136904"/>
              <a:gd name="connsiteY6" fmla="*/ 74428 h 3397428"/>
              <a:gd name="connsiteX0" fmla="*/ 0 w 8136904"/>
              <a:gd name="connsiteY0" fmla="*/ 130255 h 3453255"/>
              <a:gd name="connsiteX1" fmla="*/ 7318386 w 8136904"/>
              <a:gd name="connsiteY1" fmla="*/ 0 h 3453255"/>
              <a:gd name="connsiteX2" fmla="*/ 8136904 w 8136904"/>
              <a:gd name="connsiteY2" fmla="*/ 1786439 h 3453255"/>
              <a:gd name="connsiteX3" fmla="*/ 6953427 w 8136904"/>
              <a:gd name="connsiteY3" fmla="*/ 3453255 h 3453255"/>
              <a:gd name="connsiteX4" fmla="*/ 0 w 8136904"/>
              <a:gd name="connsiteY4" fmla="*/ 3442623 h 3453255"/>
              <a:gd name="connsiteX5" fmla="*/ 295590 w 8136904"/>
              <a:gd name="connsiteY5" fmla="*/ 1827903 h 3453255"/>
              <a:gd name="connsiteX6" fmla="*/ 0 w 8136904"/>
              <a:gd name="connsiteY6" fmla="*/ 130255 h 3453255"/>
              <a:gd name="connsiteX0" fmla="*/ 0 w 8136904"/>
              <a:gd name="connsiteY0" fmla="*/ 130255 h 3453255"/>
              <a:gd name="connsiteX1" fmla="*/ 7318386 w 8136904"/>
              <a:gd name="connsiteY1" fmla="*/ 0 h 3453255"/>
              <a:gd name="connsiteX2" fmla="*/ 8136904 w 8136904"/>
              <a:gd name="connsiteY2" fmla="*/ 1786439 h 3453255"/>
              <a:gd name="connsiteX3" fmla="*/ 7357188 w 8136904"/>
              <a:gd name="connsiteY3" fmla="*/ 3453255 h 3453255"/>
              <a:gd name="connsiteX4" fmla="*/ 0 w 8136904"/>
              <a:gd name="connsiteY4" fmla="*/ 3442623 h 3453255"/>
              <a:gd name="connsiteX5" fmla="*/ 295590 w 8136904"/>
              <a:gd name="connsiteY5" fmla="*/ 1827903 h 3453255"/>
              <a:gd name="connsiteX6" fmla="*/ 0 w 8136904"/>
              <a:gd name="connsiteY6" fmla="*/ 130255 h 3453255"/>
              <a:gd name="connsiteX0" fmla="*/ 47502 w 8136904"/>
              <a:gd name="connsiteY0" fmla="*/ 18601 h 3453255"/>
              <a:gd name="connsiteX1" fmla="*/ 7318386 w 8136904"/>
              <a:gd name="connsiteY1" fmla="*/ 0 h 3453255"/>
              <a:gd name="connsiteX2" fmla="*/ 8136904 w 8136904"/>
              <a:gd name="connsiteY2" fmla="*/ 1786439 h 3453255"/>
              <a:gd name="connsiteX3" fmla="*/ 7357188 w 8136904"/>
              <a:gd name="connsiteY3" fmla="*/ 3453255 h 3453255"/>
              <a:gd name="connsiteX4" fmla="*/ 0 w 8136904"/>
              <a:gd name="connsiteY4" fmla="*/ 3442623 h 3453255"/>
              <a:gd name="connsiteX5" fmla="*/ 295590 w 8136904"/>
              <a:gd name="connsiteY5" fmla="*/ 1827903 h 3453255"/>
              <a:gd name="connsiteX6" fmla="*/ 47502 w 8136904"/>
              <a:gd name="connsiteY6" fmla="*/ 18601 h 3453255"/>
              <a:gd name="connsiteX0" fmla="*/ 47502 w 8136904"/>
              <a:gd name="connsiteY0" fmla="*/ 29068 h 3463722"/>
              <a:gd name="connsiteX1" fmla="*/ 7727990 w 8136904"/>
              <a:gd name="connsiteY1" fmla="*/ 0 h 3463722"/>
              <a:gd name="connsiteX2" fmla="*/ 8136904 w 8136904"/>
              <a:gd name="connsiteY2" fmla="*/ 1796906 h 3463722"/>
              <a:gd name="connsiteX3" fmla="*/ 7357188 w 8136904"/>
              <a:gd name="connsiteY3" fmla="*/ 3463722 h 3463722"/>
              <a:gd name="connsiteX4" fmla="*/ 0 w 8136904"/>
              <a:gd name="connsiteY4" fmla="*/ 3453090 h 3463722"/>
              <a:gd name="connsiteX5" fmla="*/ 295590 w 8136904"/>
              <a:gd name="connsiteY5" fmla="*/ 1838370 h 3463722"/>
              <a:gd name="connsiteX6" fmla="*/ 47502 w 8136904"/>
              <a:gd name="connsiteY6" fmla="*/ 29068 h 3463722"/>
              <a:gd name="connsiteX0" fmla="*/ 47502 w 8136904"/>
              <a:gd name="connsiteY0" fmla="*/ 29068 h 3505587"/>
              <a:gd name="connsiteX1" fmla="*/ 7727990 w 8136904"/>
              <a:gd name="connsiteY1" fmla="*/ 0 h 3505587"/>
              <a:gd name="connsiteX2" fmla="*/ 8136904 w 8136904"/>
              <a:gd name="connsiteY2" fmla="*/ 1796906 h 3505587"/>
              <a:gd name="connsiteX3" fmla="*/ 7659000 w 8136904"/>
              <a:gd name="connsiteY3" fmla="*/ 3505587 h 3505587"/>
              <a:gd name="connsiteX4" fmla="*/ 0 w 8136904"/>
              <a:gd name="connsiteY4" fmla="*/ 3453090 h 3505587"/>
              <a:gd name="connsiteX5" fmla="*/ 295590 w 8136904"/>
              <a:gd name="connsiteY5" fmla="*/ 1838370 h 3505587"/>
              <a:gd name="connsiteX6" fmla="*/ 47502 w 8136904"/>
              <a:gd name="connsiteY6" fmla="*/ 29068 h 3505587"/>
              <a:gd name="connsiteX0" fmla="*/ 47502 w 8136904"/>
              <a:gd name="connsiteY0" fmla="*/ 29068 h 3484655"/>
              <a:gd name="connsiteX1" fmla="*/ 7727990 w 8136904"/>
              <a:gd name="connsiteY1" fmla="*/ 0 h 3484655"/>
              <a:gd name="connsiteX2" fmla="*/ 8136904 w 8136904"/>
              <a:gd name="connsiteY2" fmla="*/ 1796906 h 3484655"/>
              <a:gd name="connsiteX3" fmla="*/ 7669778 w 8136904"/>
              <a:gd name="connsiteY3" fmla="*/ 3484655 h 3484655"/>
              <a:gd name="connsiteX4" fmla="*/ 0 w 8136904"/>
              <a:gd name="connsiteY4" fmla="*/ 3453090 h 3484655"/>
              <a:gd name="connsiteX5" fmla="*/ 295590 w 8136904"/>
              <a:gd name="connsiteY5" fmla="*/ 1838370 h 3484655"/>
              <a:gd name="connsiteX6" fmla="*/ 47502 w 8136904"/>
              <a:gd name="connsiteY6" fmla="*/ 29068 h 3484655"/>
              <a:gd name="connsiteX0" fmla="*/ 47502 w 8136904"/>
              <a:gd name="connsiteY0" fmla="*/ 0 h 3455587"/>
              <a:gd name="connsiteX1" fmla="*/ 7333852 w 8136904"/>
              <a:gd name="connsiteY1" fmla="*/ 12617 h 3455587"/>
              <a:gd name="connsiteX2" fmla="*/ 8136904 w 8136904"/>
              <a:gd name="connsiteY2" fmla="*/ 1767838 h 3455587"/>
              <a:gd name="connsiteX3" fmla="*/ 7669778 w 8136904"/>
              <a:gd name="connsiteY3" fmla="*/ 3455587 h 3455587"/>
              <a:gd name="connsiteX4" fmla="*/ 0 w 8136904"/>
              <a:gd name="connsiteY4" fmla="*/ 3424022 h 3455587"/>
              <a:gd name="connsiteX5" fmla="*/ 295590 w 8136904"/>
              <a:gd name="connsiteY5" fmla="*/ 1809302 h 3455587"/>
              <a:gd name="connsiteX6" fmla="*/ 47502 w 8136904"/>
              <a:gd name="connsiteY6" fmla="*/ 0 h 3455587"/>
              <a:gd name="connsiteX0" fmla="*/ 47502 w 8136904"/>
              <a:gd name="connsiteY0" fmla="*/ 0 h 3424022"/>
              <a:gd name="connsiteX1" fmla="*/ 7333852 w 8136904"/>
              <a:gd name="connsiteY1" fmla="*/ 12617 h 3424022"/>
              <a:gd name="connsiteX2" fmla="*/ 8136904 w 8136904"/>
              <a:gd name="connsiteY2" fmla="*/ 1767838 h 3424022"/>
              <a:gd name="connsiteX3" fmla="*/ 7322937 w 8136904"/>
              <a:gd name="connsiteY3" fmla="*/ 3219372 h 3424022"/>
              <a:gd name="connsiteX4" fmla="*/ 0 w 8136904"/>
              <a:gd name="connsiteY4" fmla="*/ 3424022 h 3424022"/>
              <a:gd name="connsiteX5" fmla="*/ 295590 w 8136904"/>
              <a:gd name="connsiteY5" fmla="*/ 1809302 h 3424022"/>
              <a:gd name="connsiteX6" fmla="*/ 47502 w 8136904"/>
              <a:gd name="connsiteY6" fmla="*/ 0 h 3424022"/>
              <a:gd name="connsiteX0" fmla="*/ 47502 w 8136904"/>
              <a:gd name="connsiteY0" fmla="*/ 0 h 3424022"/>
              <a:gd name="connsiteX1" fmla="*/ 7333852 w 8136904"/>
              <a:gd name="connsiteY1" fmla="*/ 12617 h 3424022"/>
              <a:gd name="connsiteX2" fmla="*/ 8136904 w 8136904"/>
              <a:gd name="connsiteY2" fmla="*/ 1767838 h 3424022"/>
              <a:gd name="connsiteX3" fmla="*/ 7355594 w 8136904"/>
              <a:gd name="connsiteY3" fmla="*/ 3334503 h 3424022"/>
              <a:gd name="connsiteX4" fmla="*/ 0 w 8136904"/>
              <a:gd name="connsiteY4" fmla="*/ 3424022 h 3424022"/>
              <a:gd name="connsiteX5" fmla="*/ 295590 w 8136904"/>
              <a:gd name="connsiteY5" fmla="*/ 1809302 h 3424022"/>
              <a:gd name="connsiteX6" fmla="*/ 47502 w 8136904"/>
              <a:gd name="connsiteY6" fmla="*/ 0 h 3424022"/>
              <a:gd name="connsiteX0" fmla="*/ 47502 w 8136904"/>
              <a:gd name="connsiteY0" fmla="*/ 0 h 3459227"/>
              <a:gd name="connsiteX1" fmla="*/ 7333852 w 8136904"/>
              <a:gd name="connsiteY1" fmla="*/ 12617 h 3459227"/>
              <a:gd name="connsiteX2" fmla="*/ 8136904 w 8136904"/>
              <a:gd name="connsiteY2" fmla="*/ 1767838 h 3459227"/>
              <a:gd name="connsiteX3" fmla="*/ 7355594 w 8136904"/>
              <a:gd name="connsiteY3" fmla="*/ 3459227 h 3459227"/>
              <a:gd name="connsiteX4" fmla="*/ 0 w 8136904"/>
              <a:gd name="connsiteY4" fmla="*/ 3424022 h 3459227"/>
              <a:gd name="connsiteX5" fmla="*/ 295590 w 8136904"/>
              <a:gd name="connsiteY5" fmla="*/ 1809302 h 3459227"/>
              <a:gd name="connsiteX6" fmla="*/ 47502 w 8136904"/>
              <a:gd name="connsiteY6" fmla="*/ 0 h 3459227"/>
              <a:gd name="connsiteX0" fmla="*/ 36616 w 8126018"/>
              <a:gd name="connsiteY0" fmla="*/ 0 h 3462399"/>
              <a:gd name="connsiteX1" fmla="*/ 7322966 w 8126018"/>
              <a:gd name="connsiteY1" fmla="*/ 12617 h 3462399"/>
              <a:gd name="connsiteX2" fmla="*/ 8126018 w 8126018"/>
              <a:gd name="connsiteY2" fmla="*/ 1767838 h 3462399"/>
              <a:gd name="connsiteX3" fmla="*/ 7344708 w 8126018"/>
              <a:gd name="connsiteY3" fmla="*/ 3459227 h 3462399"/>
              <a:gd name="connsiteX4" fmla="*/ 0 w 8126018"/>
              <a:gd name="connsiteY4" fmla="*/ 3462399 h 3462399"/>
              <a:gd name="connsiteX5" fmla="*/ 284704 w 8126018"/>
              <a:gd name="connsiteY5" fmla="*/ 1809302 h 3462399"/>
              <a:gd name="connsiteX6" fmla="*/ 36616 w 8126018"/>
              <a:gd name="connsiteY6" fmla="*/ 0 h 346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6018" h="3462399">
                <a:moveTo>
                  <a:pt x="36616" y="0"/>
                </a:moveTo>
                <a:lnTo>
                  <a:pt x="7322966" y="12617"/>
                </a:lnTo>
                <a:lnTo>
                  <a:pt x="8126018" y="1767838"/>
                </a:lnTo>
                <a:lnTo>
                  <a:pt x="7344708" y="3459227"/>
                </a:lnTo>
                <a:lnTo>
                  <a:pt x="0" y="3462399"/>
                </a:lnTo>
                <a:lnTo>
                  <a:pt x="284704" y="1809302"/>
                </a:lnTo>
                <a:lnTo>
                  <a:pt x="36616" y="0"/>
                </a:lnTo>
                <a:close/>
              </a:path>
            </a:pathLst>
          </a:custGeom>
          <a:solidFill>
            <a:schemeClr val="bg1">
              <a:lumMod val="95000"/>
              <a:alpha val="28627"/>
            </a:schemeClr>
          </a:solidFill>
          <a:ln>
            <a:solidFill>
              <a:schemeClr val="bg1">
                <a:lumMod val="95000"/>
                <a:alpha val="34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997" y="987574"/>
            <a:ext cx="2644891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C0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организационно-управленческое и научно-методическое сопровождение разработки и реализации муниципальных проектов развития сети дополнительных общеобразовательных программ на основе </a:t>
            </a:r>
            <a:r>
              <a:rPr lang="ru-RU" sz="1600" dirty="0">
                <a:latin typeface="Georgia" panose="02040502050405020303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 франчайзинга</a:t>
            </a:r>
            <a:r>
              <a:rPr lang="ru-RU" dirty="0" smtClean="0">
                <a:latin typeface="Georgia" panose="02040502050405020303" pitchFamily="18" charset="0"/>
              </a:rPr>
              <a:t> 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9" name="Picture 8" descr="https://www.nalog.ru/cdn/image/116274/original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00"/>
                    </a14:imgEffect>
                    <a14:imgEffect>
                      <a14:saturation sat="2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5" r="12196"/>
          <a:stretch/>
        </p:blipFill>
        <p:spPr bwMode="auto">
          <a:xfrm>
            <a:off x="3490257" y="1128688"/>
            <a:ext cx="2851719" cy="381642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19286" y="1347614"/>
            <a:ext cx="2664295" cy="2031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Управление развитием сети дополнительных общеобразовательных программ различной направленности на муниципальном и региональном уровнях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1434" y="190519"/>
            <a:ext cx="1157095" cy="1157095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5" y="51470"/>
            <a:ext cx="7083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«Педагогический франчайзинг развертывания сети дополнительных общеобразовательных программ на уровне муниципальных образований </a:t>
            </a:r>
            <a:b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</a:b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Челябинской области»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55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35496" y="267494"/>
            <a:ext cx="4313704" cy="4447329"/>
            <a:chOff x="107504" y="535364"/>
            <a:chExt cx="4468001" cy="4192805"/>
          </a:xfrm>
        </p:grpSpPr>
        <p:sp>
          <p:nvSpPr>
            <p:cNvPr id="3" name="TextBox 2"/>
            <p:cNvSpPr txBox="1"/>
            <p:nvPr/>
          </p:nvSpPr>
          <p:spPr>
            <a:xfrm>
              <a:off x="107504" y="535364"/>
              <a:ext cx="4464496" cy="26985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Обеспечение научно-методического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сопровождения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разработки</a:t>
              </a:r>
            </a:p>
            <a:p>
              <a:pPr algn="r"/>
              <a:endPara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r"/>
              <a:endPara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r"/>
              <a:endPara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r"/>
              <a:endPara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r"/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различной </a:t>
              </a:r>
              <a:r>
                <a:rPr lang="ru-RU" dirty="0">
                  <a:solidFill>
                    <a:schemeClr val="tx2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направленности на основе использования ресурсов образовательных </a:t>
              </a:r>
              <a:r>
                <a:rPr lang="ru-RU" dirty="0" smtClean="0">
                  <a:solidFill>
                    <a:schemeClr val="tx2">
                      <a:lumMod val="50000"/>
                    </a:schemeClr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организаций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0759" y="1203598"/>
              <a:ext cx="4334746" cy="12003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муниципальных проектов развития сети дополнительных </a:t>
              </a:r>
              <a:r>
                <a:rPr lang="ru-RU" b="1" dirty="0" smtClean="0">
                  <a:solidFill>
                    <a:schemeClr val="bg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общеобразовательных</a:t>
              </a:r>
            </a:p>
            <a:p>
              <a:pPr algn="r"/>
              <a:r>
                <a:rPr lang="ru-RU" b="1" dirty="0" smtClean="0">
                  <a:solidFill>
                    <a:schemeClr val="bg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программ</a:t>
              </a: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44263" y="3250841"/>
              <a:ext cx="4331242" cy="14773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r"/>
              <a:r>
                <a:rPr lang="ru-RU" b="1" dirty="0">
                  <a:solidFill>
                    <a:schemeClr val="bg1"/>
                  </a:solidFill>
                  <a:latin typeface="Georgia" panose="02040502050405020303" pitchFamily="18" charset="0"/>
                  <a:cs typeface="Times New Roman" panose="02020603050405020304" pitchFamily="18" charset="0"/>
                </a:rPr>
                <a:t>разных типов, а также организаций спорта, культуры, общественных организаций и организаций реального сектора экономики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495238" y="225937"/>
            <a:ext cx="462860" cy="4526168"/>
            <a:chOff x="4786928" y="1545227"/>
            <a:chExt cx="388310" cy="33323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93567" y="2035911"/>
              <a:ext cx="356400" cy="41065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470" y="2528583"/>
              <a:ext cx="356400" cy="4455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891" y="3030669"/>
              <a:ext cx="378347" cy="410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665" y="1545227"/>
              <a:ext cx="356400" cy="4244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665" y="3980944"/>
              <a:ext cx="356400" cy="45113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96891" y="4432083"/>
              <a:ext cx="356400" cy="44550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928" y="3516936"/>
              <a:ext cx="373464" cy="410400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8" name="Прямоугольник 17"/>
          <p:cNvSpPr/>
          <p:nvPr/>
        </p:nvSpPr>
        <p:spPr>
          <a:xfrm>
            <a:off x="5058308" y="1283156"/>
            <a:ext cx="3995936" cy="36933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7 муниципальных пилотных площадок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проекта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Соглашения о сотрудничестве 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Ашинский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район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Златоустовский городской округ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Карабашский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городской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округ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Копейский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городской округ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Миасский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городской округ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Саткинский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муниципальный район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Сосновский муниципальный район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58308" y="207648"/>
            <a:ext cx="399593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ТЕХНОЛОГИИ РЕШЕНИЯ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экспертного и обучающего консалтинга</a:t>
            </a:r>
          </a:p>
        </p:txBody>
      </p:sp>
    </p:spTree>
    <p:extLst>
      <p:ext uri="{BB962C8B-B14F-4D97-AF65-F5344CB8AC3E}">
        <p14:creationId xmlns:p14="http://schemas.microsoft.com/office/powerpoint/2010/main" val="4147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7474"/>
            <a:ext cx="8229600" cy="810090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solidFill>
                  <a:srgbClr val="7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РАЗРАБОТКИ МУНИЦИПАЛЬНЫХ ПРОЕКТОВ РАЗВИТИЯ СЕТИ ДОПОЛНИТЕЛЬНЫХ ОБЩЕОБРАЗОВАТЕЛЬНЫХ ПРОГРАММ РАЗЛИЧНОЙ НАПРАВЛЕННОСТИ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/>
              <a:t>обеспечение доступности качественного дополнительного образования детей</a:t>
            </a: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659027"/>
              </p:ext>
            </p:extLst>
          </p:nvPr>
        </p:nvGraphicFramePr>
        <p:xfrm>
          <a:off x="467544" y="897565"/>
          <a:ext cx="8363272" cy="4105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409"/>
                <a:gridCol w="1045409"/>
                <a:gridCol w="627266"/>
                <a:gridCol w="244588"/>
                <a:gridCol w="1218964"/>
                <a:gridCol w="1045409"/>
                <a:gridCol w="245563"/>
                <a:gridCol w="799846"/>
                <a:gridCol w="1045409"/>
                <a:gridCol w="1045409"/>
              </a:tblGrid>
              <a:tr h="411480">
                <a:tc gridSpan="10">
                  <a:txBody>
                    <a:bodyPr/>
                    <a:lstStyle/>
                    <a:p>
                      <a:pPr lvl="0"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муниципальных проектов программ развития сети дополнительных общеобразовательных программ различной направленности 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213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проектного управления </a:t>
                      </a:r>
                      <a:endParaRPr lang="ru-RU" sz="12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T="34290" marB="3429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228600" lvl="0" indent="-2286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межведомственная команда: образование, культура и спорт</a:t>
                      </a:r>
                    </a:p>
                    <a:p>
                      <a:pPr marL="228600" lvl="0" indent="-2286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проблемно-ориентированный анализ актуального состояния</a:t>
                      </a:r>
                    </a:p>
                    <a:p>
                      <a:pPr marL="228600" lvl="0" indent="-2286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организационно-управленческих механизмов / мероприятий</a:t>
                      </a:r>
                    </a:p>
                    <a:p>
                      <a:pPr marL="228600" lvl="0" indent="-2286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 и ожидаемые эффекты</a:t>
                      </a:r>
                    </a:p>
                    <a:p>
                      <a:pPr marL="228600" lvl="0" indent="-2286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и риски реализации проекта </a:t>
                      </a:r>
                      <a:endParaRPr lang="ru-RU" sz="900" dirty="0" smtClean="0"/>
                    </a:p>
                  </a:txBody>
                  <a:tcPr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240030"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Приоритеты в разработке проектов развития сети программ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1440180">
                <a:tc gridSpan="10">
                  <a:txBody>
                    <a:bodyPr/>
                    <a:lstStyle/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межведомственного и межуровневого взаимодействия организаций образования, культуры и спорта по развертыванию сети дополнительных общеобразовательных программ как пространства возможностей и выбора. личностью ребенка траектории собственного развития – индивидуальный образовательный маршрут.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Рациональное использование всего комплекса ресурсов территории муниципального образования и выстраивание стратегии по их наращиванию.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Обновление содержания, форм и технологий дополнительного образования детей в соответствии с их интересами, а также потребностями семьи и развития муниципальной территории.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охвата, доступности и качества программами  естественнонаучной, технической и туристско-краеведческой направленностей.</a:t>
                      </a:r>
                    </a:p>
                    <a:p>
                      <a:pPr marL="285750" lvl="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спектра  дополнительных общеобразовательных программ для детей от 12 до 18 лет.</a:t>
                      </a:r>
                    </a:p>
                  </a:txBody>
                  <a:tcPr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700" dirty="0"/>
                    </a:p>
                  </a:txBody>
                  <a:tcPr marT="34290" marB="34290">
                    <a:solidFill>
                      <a:schemeClr val="bg1"/>
                    </a:solidFill>
                  </a:tcPr>
                </a:tc>
              </a:tr>
              <a:tr h="411480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индикативных показателей развития муниципальных и региональной системы дополнительного образования детей</a:t>
                      </a:r>
                    </a:p>
                  </a:txBody>
                  <a:tcPr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060">
                <a:tc gridSpan="4">
                  <a:txBody>
                    <a:bodyPr/>
                    <a:lstStyle/>
                    <a:p>
                      <a:pPr lvl="0" algn="ctr"/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план мероприятий по реализации Концепции развития дополнительного образования детей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системы дополнительного образования</a:t>
                      </a:r>
                    </a:p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«дорожные карты»</a:t>
                      </a:r>
                      <a:endParaRPr lang="ru-RU" sz="9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/>
                      <a:r>
                        <a:rPr kumimoji="0" lang="ru-RU" altLang="ru-RU" sz="900" b="1" i="0" u="none" strike="noStrike" cap="none" normalizeH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проект </a:t>
                      </a:r>
                    </a:p>
                    <a:p>
                      <a:pPr lvl="0" algn="ctr"/>
                      <a:r>
                        <a:rPr kumimoji="0" lang="ru-RU" altLang="ru-RU" sz="900" b="1" i="0" u="none" strike="noStrike" cap="none" normalizeH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«Доступное дополнительное</a:t>
                      </a:r>
                    </a:p>
                    <a:p>
                      <a:pPr lvl="0" algn="ctr"/>
                      <a:r>
                        <a:rPr kumimoji="0" lang="ru-RU" altLang="ru-RU" sz="900" b="1" i="0" u="none" strike="noStrike" cap="none" normalizeH="0" baseline="0" dirty="0" smtClean="0">
                          <a:ln/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 для детей»</a:t>
                      </a:r>
                      <a:endParaRPr lang="ru-RU" sz="9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4356660" y="2085696"/>
            <a:ext cx="484632" cy="16201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56660" y="3939133"/>
            <a:ext cx="484632" cy="16201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5239093">
            <a:off x="5759923" y="4657836"/>
            <a:ext cx="363474" cy="21602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3257177" y="4643697"/>
            <a:ext cx="363474" cy="21602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6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23" y="3435846"/>
            <a:ext cx="2750477" cy="147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Нашивка 2"/>
          <p:cNvSpPr/>
          <p:nvPr/>
        </p:nvSpPr>
        <p:spPr>
          <a:xfrm>
            <a:off x="448080" y="104128"/>
            <a:ext cx="8588416" cy="4843886"/>
          </a:xfrm>
          <a:custGeom>
            <a:avLst/>
            <a:gdLst>
              <a:gd name="connsiteX0" fmla="*/ 0 w 8136904"/>
              <a:gd name="connsiteY0" fmla="*/ 0 h 3312368"/>
              <a:gd name="connsiteX1" fmla="*/ 6857734 w 8136904"/>
              <a:gd name="connsiteY1" fmla="*/ 0 h 3312368"/>
              <a:gd name="connsiteX2" fmla="*/ 8136904 w 8136904"/>
              <a:gd name="connsiteY2" fmla="*/ 1656184 h 3312368"/>
              <a:gd name="connsiteX3" fmla="*/ 6857734 w 8136904"/>
              <a:gd name="connsiteY3" fmla="*/ 3312368 h 3312368"/>
              <a:gd name="connsiteX4" fmla="*/ 0 w 8136904"/>
              <a:gd name="connsiteY4" fmla="*/ 3312368 h 3312368"/>
              <a:gd name="connsiteX5" fmla="*/ 1279170 w 8136904"/>
              <a:gd name="connsiteY5" fmla="*/ 1656184 h 3312368"/>
              <a:gd name="connsiteX6" fmla="*/ 0 w 8136904"/>
              <a:gd name="connsiteY6" fmla="*/ 0 h 3312368"/>
              <a:gd name="connsiteX0" fmla="*/ 0 w 8136904"/>
              <a:gd name="connsiteY0" fmla="*/ 0 h 3312368"/>
              <a:gd name="connsiteX1" fmla="*/ 6857734 w 8136904"/>
              <a:gd name="connsiteY1" fmla="*/ 0 h 3312368"/>
              <a:gd name="connsiteX2" fmla="*/ 8136904 w 8136904"/>
              <a:gd name="connsiteY2" fmla="*/ 1656184 h 3312368"/>
              <a:gd name="connsiteX3" fmla="*/ 6857734 w 8136904"/>
              <a:gd name="connsiteY3" fmla="*/ 3312368 h 3312368"/>
              <a:gd name="connsiteX4" fmla="*/ 0 w 8136904"/>
              <a:gd name="connsiteY4" fmla="*/ 3312368 h 3312368"/>
              <a:gd name="connsiteX5" fmla="*/ 758175 w 8136904"/>
              <a:gd name="connsiteY5" fmla="*/ 1677449 h 3312368"/>
              <a:gd name="connsiteX6" fmla="*/ 0 w 8136904"/>
              <a:gd name="connsiteY6" fmla="*/ 0 h 3312368"/>
              <a:gd name="connsiteX0" fmla="*/ 0 w 8136904"/>
              <a:gd name="connsiteY0" fmla="*/ 0 h 3312368"/>
              <a:gd name="connsiteX1" fmla="*/ 6857734 w 8136904"/>
              <a:gd name="connsiteY1" fmla="*/ 0 h 3312368"/>
              <a:gd name="connsiteX2" fmla="*/ 8136904 w 8136904"/>
              <a:gd name="connsiteY2" fmla="*/ 1656184 h 3312368"/>
              <a:gd name="connsiteX3" fmla="*/ 6857734 w 8136904"/>
              <a:gd name="connsiteY3" fmla="*/ 3312368 h 3312368"/>
              <a:gd name="connsiteX4" fmla="*/ 0 w 8136904"/>
              <a:gd name="connsiteY4" fmla="*/ 3312368 h 3312368"/>
              <a:gd name="connsiteX5" fmla="*/ 651850 w 8136904"/>
              <a:gd name="connsiteY5" fmla="*/ 1719979 h 3312368"/>
              <a:gd name="connsiteX6" fmla="*/ 0 w 8136904"/>
              <a:gd name="connsiteY6" fmla="*/ 0 h 3312368"/>
              <a:gd name="connsiteX0" fmla="*/ 0 w 8136904"/>
              <a:gd name="connsiteY0" fmla="*/ 0 h 3323000"/>
              <a:gd name="connsiteX1" fmla="*/ 6857734 w 8136904"/>
              <a:gd name="connsiteY1" fmla="*/ 0 h 3323000"/>
              <a:gd name="connsiteX2" fmla="*/ 8136904 w 8136904"/>
              <a:gd name="connsiteY2" fmla="*/ 1656184 h 3323000"/>
              <a:gd name="connsiteX3" fmla="*/ 6953427 w 8136904"/>
              <a:gd name="connsiteY3" fmla="*/ 3323000 h 3323000"/>
              <a:gd name="connsiteX4" fmla="*/ 0 w 8136904"/>
              <a:gd name="connsiteY4" fmla="*/ 3312368 h 3323000"/>
              <a:gd name="connsiteX5" fmla="*/ 651850 w 8136904"/>
              <a:gd name="connsiteY5" fmla="*/ 1719979 h 3323000"/>
              <a:gd name="connsiteX6" fmla="*/ 0 w 8136904"/>
              <a:gd name="connsiteY6" fmla="*/ 0 h 3323000"/>
              <a:gd name="connsiteX0" fmla="*/ 0 w 8136904"/>
              <a:gd name="connsiteY0" fmla="*/ 74428 h 3397428"/>
              <a:gd name="connsiteX1" fmla="*/ 6878999 w 8136904"/>
              <a:gd name="connsiteY1" fmla="*/ 0 h 3397428"/>
              <a:gd name="connsiteX2" fmla="*/ 8136904 w 8136904"/>
              <a:gd name="connsiteY2" fmla="*/ 1730612 h 3397428"/>
              <a:gd name="connsiteX3" fmla="*/ 6953427 w 8136904"/>
              <a:gd name="connsiteY3" fmla="*/ 3397428 h 3397428"/>
              <a:gd name="connsiteX4" fmla="*/ 0 w 8136904"/>
              <a:gd name="connsiteY4" fmla="*/ 3386796 h 3397428"/>
              <a:gd name="connsiteX5" fmla="*/ 651850 w 8136904"/>
              <a:gd name="connsiteY5" fmla="*/ 1794407 h 3397428"/>
              <a:gd name="connsiteX6" fmla="*/ 0 w 8136904"/>
              <a:gd name="connsiteY6" fmla="*/ 74428 h 3397428"/>
              <a:gd name="connsiteX0" fmla="*/ 0 w 8136904"/>
              <a:gd name="connsiteY0" fmla="*/ 74428 h 3397428"/>
              <a:gd name="connsiteX1" fmla="*/ 6878999 w 8136904"/>
              <a:gd name="connsiteY1" fmla="*/ 0 h 3397428"/>
              <a:gd name="connsiteX2" fmla="*/ 8136904 w 8136904"/>
              <a:gd name="connsiteY2" fmla="*/ 1730612 h 3397428"/>
              <a:gd name="connsiteX3" fmla="*/ 6953427 w 8136904"/>
              <a:gd name="connsiteY3" fmla="*/ 3397428 h 3397428"/>
              <a:gd name="connsiteX4" fmla="*/ 0 w 8136904"/>
              <a:gd name="connsiteY4" fmla="*/ 3386796 h 3397428"/>
              <a:gd name="connsiteX5" fmla="*/ 402468 w 8136904"/>
              <a:gd name="connsiteY5" fmla="*/ 1760911 h 3397428"/>
              <a:gd name="connsiteX6" fmla="*/ 0 w 8136904"/>
              <a:gd name="connsiteY6" fmla="*/ 74428 h 3397428"/>
              <a:gd name="connsiteX0" fmla="*/ 0 w 8136904"/>
              <a:gd name="connsiteY0" fmla="*/ 74428 h 3397428"/>
              <a:gd name="connsiteX1" fmla="*/ 6878999 w 8136904"/>
              <a:gd name="connsiteY1" fmla="*/ 0 h 3397428"/>
              <a:gd name="connsiteX2" fmla="*/ 8136904 w 8136904"/>
              <a:gd name="connsiteY2" fmla="*/ 1730612 h 3397428"/>
              <a:gd name="connsiteX3" fmla="*/ 6953427 w 8136904"/>
              <a:gd name="connsiteY3" fmla="*/ 3397428 h 3397428"/>
              <a:gd name="connsiteX4" fmla="*/ 0 w 8136904"/>
              <a:gd name="connsiteY4" fmla="*/ 3386796 h 3397428"/>
              <a:gd name="connsiteX5" fmla="*/ 295590 w 8136904"/>
              <a:gd name="connsiteY5" fmla="*/ 1772076 h 3397428"/>
              <a:gd name="connsiteX6" fmla="*/ 0 w 8136904"/>
              <a:gd name="connsiteY6" fmla="*/ 74428 h 3397428"/>
              <a:gd name="connsiteX0" fmla="*/ 0 w 8136904"/>
              <a:gd name="connsiteY0" fmla="*/ 130255 h 3453255"/>
              <a:gd name="connsiteX1" fmla="*/ 7318386 w 8136904"/>
              <a:gd name="connsiteY1" fmla="*/ 0 h 3453255"/>
              <a:gd name="connsiteX2" fmla="*/ 8136904 w 8136904"/>
              <a:gd name="connsiteY2" fmla="*/ 1786439 h 3453255"/>
              <a:gd name="connsiteX3" fmla="*/ 6953427 w 8136904"/>
              <a:gd name="connsiteY3" fmla="*/ 3453255 h 3453255"/>
              <a:gd name="connsiteX4" fmla="*/ 0 w 8136904"/>
              <a:gd name="connsiteY4" fmla="*/ 3442623 h 3453255"/>
              <a:gd name="connsiteX5" fmla="*/ 295590 w 8136904"/>
              <a:gd name="connsiteY5" fmla="*/ 1827903 h 3453255"/>
              <a:gd name="connsiteX6" fmla="*/ 0 w 8136904"/>
              <a:gd name="connsiteY6" fmla="*/ 130255 h 3453255"/>
              <a:gd name="connsiteX0" fmla="*/ 0 w 8136904"/>
              <a:gd name="connsiteY0" fmla="*/ 130255 h 3453255"/>
              <a:gd name="connsiteX1" fmla="*/ 7318386 w 8136904"/>
              <a:gd name="connsiteY1" fmla="*/ 0 h 3453255"/>
              <a:gd name="connsiteX2" fmla="*/ 8136904 w 8136904"/>
              <a:gd name="connsiteY2" fmla="*/ 1786439 h 3453255"/>
              <a:gd name="connsiteX3" fmla="*/ 7357188 w 8136904"/>
              <a:gd name="connsiteY3" fmla="*/ 3453255 h 3453255"/>
              <a:gd name="connsiteX4" fmla="*/ 0 w 8136904"/>
              <a:gd name="connsiteY4" fmla="*/ 3442623 h 3453255"/>
              <a:gd name="connsiteX5" fmla="*/ 295590 w 8136904"/>
              <a:gd name="connsiteY5" fmla="*/ 1827903 h 3453255"/>
              <a:gd name="connsiteX6" fmla="*/ 0 w 8136904"/>
              <a:gd name="connsiteY6" fmla="*/ 130255 h 3453255"/>
              <a:gd name="connsiteX0" fmla="*/ 47502 w 8136904"/>
              <a:gd name="connsiteY0" fmla="*/ 18601 h 3453255"/>
              <a:gd name="connsiteX1" fmla="*/ 7318386 w 8136904"/>
              <a:gd name="connsiteY1" fmla="*/ 0 h 3453255"/>
              <a:gd name="connsiteX2" fmla="*/ 8136904 w 8136904"/>
              <a:gd name="connsiteY2" fmla="*/ 1786439 h 3453255"/>
              <a:gd name="connsiteX3" fmla="*/ 7357188 w 8136904"/>
              <a:gd name="connsiteY3" fmla="*/ 3453255 h 3453255"/>
              <a:gd name="connsiteX4" fmla="*/ 0 w 8136904"/>
              <a:gd name="connsiteY4" fmla="*/ 3442623 h 3453255"/>
              <a:gd name="connsiteX5" fmla="*/ 295590 w 8136904"/>
              <a:gd name="connsiteY5" fmla="*/ 1827903 h 3453255"/>
              <a:gd name="connsiteX6" fmla="*/ 47502 w 8136904"/>
              <a:gd name="connsiteY6" fmla="*/ 18601 h 3453255"/>
              <a:gd name="connsiteX0" fmla="*/ 47502 w 8136904"/>
              <a:gd name="connsiteY0" fmla="*/ 29068 h 3463722"/>
              <a:gd name="connsiteX1" fmla="*/ 7727990 w 8136904"/>
              <a:gd name="connsiteY1" fmla="*/ 0 h 3463722"/>
              <a:gd name="connsiteX2" fmla="*/ 8136904 w 8136904"/>
              <a:gd name="connsiteY2" fmla="*/ 1796906 h 3463722"/>
              <a:gd name="connsiteX3" fmla="*/ 7357188 w 8136904"/>
              <a:gd name="connsiteY3" fmla="*/ 3463722 h 3463722"/>
              <a:gd name="connsiteX4" fmla="*/ 0 w 8136904"/>
              <a:gd name="connsiteY4" fmla="*/ 3453090 h 3463722"/>
              <a:gd name="connsiteX5" fmla="*/ 295590 w 8136904"/>
              <a:gd name="connsiteY5" fmla="*/ 1838370 h 3463722"/>
              <a:gd name="connsiteX6" fmla="*/ 47502 w 8136904"/>
              <a:gd name="connsiteY6" fmla="*/ 29068 h 3463722"/>
              <a:gd name="connsiteX0" fmla="*/ 47502 w 8136904"/>
              <a:gd name="connsiteY0" fmla="*/ 29068 h 3505587"/>
              <a:gd name="connsiteX1" fmla="*/ 7727990 w 8136904"/>
              <a:gd name="connsiteY1" fmla="*/ 0 h 3505587"/>
              <a:gd name="connsiteX2" fmla="*/ 8136904 w 8136904"/>
              <a:gd name="connsiteY2" fmla="*/ 1796906 h 3505587"/>
              <a:gd name="connsiteX3" fmla="*/ 7659000 w 8136904"/>
              <a:gd name="connsiteY3" fmla="*/ 3505587 h 3505587"/>
              <a:gd name="connsiteX4" fmla="*/ 0 w 8136904"/>
              <a:gd name="connsiteY4" fmla="*/ 3453090 h 3505587"/>
              <a:gd name="connsiteX5" fmla="*/ 295590 w 8136904"/>
              <a:gd name="connsiteY5" fmla="*/ 1838370 h 3505587"/>
              <a:gd name="connsiteX6" fmla="*/ 47502 w 8136904"/>
              <a:gd name="connsiteY6" fmla="*/ 29068 h 3505587"/>
              <a:gd name="connsiteX0" fmla="*/ 47502 w 8136904"/>
              <a:gd name="connsiteY0" fmla="*/ 29068 h 3484655"/>
              <a:gd name="connsiteX1" fmla="*/ 7727990 w 8136904"/>
              <a:gd name="connsiteY1" fmla="*/ 0 h 3484655"/>
              <a:gd name="connsiteX2" fmla="*/ 8136904 w 8136904"/>
              <a:gd name="connsiteY2" fmla="*/ 1796906 h 3484655"/>
              <a:gd name="connsiteX3" fmla="*/ 7669778 w 8136904"/>
              <a:gd name="connsiteY3" fmla="*/ 3484655 h 3484655"/>
              <a:gd name="connsiteX4" fmla="*/ 0 w 8136904"/>
              <a:gd name="connsiteY4" fmla="*/ 3453090 h 3484655"/>
              <a:gd name="connsiteX5" fmla="*/ 295590 w 8136904"/>
              <a:gd name="connsiteY5" fmla="*/ 1838370 h 3484655"/>
              <a:gd name="connsiteX6" fmla="*/ 47502 w 8136904"/>
              <a:gd name="connsiteY6" fmla="*/ 29068 h 3484655"/>
              <a:gd name="connsiteX0" fmla="*/ 47502 w 8136904"/>
              <a:gd name="connsiteY0" fmla="*/ 0 h 3455587"/>
              <a:gd name="connsiteX1" fmla="*/ 7333852 w 8136904"/>
              <a:gd name="connsiteY1" fmla="*/ 12617 h 3455587"/>
              <a:gd name="connsiteX2" fmla="*/ 8136904 w 8136904"/>
              <a:gd name="connsiteY2" fmla="*/ 1767838 h 3455587"/>
              <a:gd name="connsiteX3" fmla="*/ 7669778 w 8136904"/>
              <a:gd name="connsiteY3" fmla="*/ 3455587 h 3455587"/>
              <a:gd name="connsiteX4" fmla="*/ 0 w 8136904"/>
              <a:gd name="connsiteY4" fmla="*/ 3424022 h 3455587"/>
              <a:gd name="connsiteX5" fmla="*/ 295590 w 8136904"/>
              <a:gd name="connsiteY5" fmla="*/ 1809302 h 3455587"/>
              <a:gd name="connsiteX6" fmla="*/ 47502 w 8136904"/>
              <a:gd name="connsiteY6" fmla="*/ 0 h 3455587"/>
              <a:gd name="connsiteX0" fmla="*/ 47502 w 8136904"/>
              <a:gd name="connsiteY0" fmla="*/ 0 h 3424022"/>
              <a:gd name="connsiteX1" fmla="*/ 7333852 w 8136904"/>
              <a:gd name="connsiteY1" fmla="*/ 12617 h 3424022"/>
              <a:gd name="connsiteX2" fmla="*/ 8136904 w 8136904"/>
              <a:gd name="connsiteY2" fmla="*/ 1767838 h 3424022"/>
              <a:gd name="connsiteX3" fmla="*/ 7322937 w 8136904"/>
              <a:gd name="connsiteY3" fmla="*/ 3219372 h 3424022"/>
              <a:gd name="connsiteX4" fmla="*/ 0 w 8136904"/>
              <a:gd name="connsiteY4" fmla="*/ 3424022 h 3424022"/>
              <a:gd name="connsiteX5" fmla="*/ 295590 w 8136904"/>
              <a:gd name="connsiteY5" fmla="*/ 1809302 h 3424022"/>
              <a:gd name="connsiteX6" fmla="*/ 47502 w 8136904"/>
              <a:gd name="connsiteY6" fmla="*/ 0 h 3424022"/>
              <a:gd name="connsiteX0" fmla="*/ 47502 w 8136904"/>
              <a:gd name="connsiteY0" fmla="*/ 0 h 3424022"/>
              <a:gd name="connsiteX1" fmla="*/ 7333852 w 8136904"/>
              <a:gd name="connsiteY1" fmla="*/ 12617 h 3424022"/>
              <a:gd name="connsiteX2" fmla="*/ 8136904 w 8136904"/>
              <a:gd name="connsiteY2" fmla="*/ 1767838 h 3424022"/>
              <a:gd name="connsiteX3" fmla="*/ 7355594 w 8136904"/>
              <a:gd name="connsiteY3" fmla="*/ 3334503 h 3424022"/>
              <a:gd name="connsiteX4" fmla="*/ 0 w 8136904"/>
              <a:gd name="connsiteY4" fmla="*/ 3424022 h 3424022"/>
              <a:gd name="connsiteX5" fmla="*/ 295590 w 8136904"/>
              <a:gd name="connsiteY5" fmla="*/ 1809302 h 3424022"/>
              <a:gd name="connsiteX6" fmla="*/ 47502 w 8136904"/>
              <a:gd name="connsiteY6" fmla="*/ 0 h 3424022"/>
              <a:gd name="connsiteX0" fmla="*/ 47502 w 8136904"/>
              <a:gd name="connsiteY0" fmla="*/ 0 h 3459227"/>
              <a:gd name="connsiteX1" fmla="*/ 7333852 w 8136904"/>
              <a:gd name="connsiteY1" fmla="*/ 12617 h 3459227"/>
              <a:gd name="connsiteX2" fmla="*/ 8136904 w 8136904"/>
              <a:gd name="connsiteY2" fmla="*/ 1767838 h 3459227"/>
              <a:gd name="connsiteX3" fmla="*/ 7355594 w 8136904"/>
              <a:gd name="connsiteY3" fmla="*/ 3459227 h 3459227"/>
              <a:gd name="connsiteX4" fmla="*/ 0 w 8136904"/>
              <a:gd name="connsiteY4" fmla="*/ 3424022 h 3459227"/>
              <a:gd name="connsiteX5" fmla="*/ 295590 w 8136904"/>
              <a:gd name="connsiteY5" fmla="*/ 1809302 h 3459227"/>
              <a:gd name="connsiteX6" fmla="*/ 47502 w 8136904"/>
              <a:gd name="connsiteY6" fmla="*/ 0 h 3459227"/>
              <a:gd name="connsiteX0" fmla="*/ 36616 w 8126018"/>
              <a:gd name="connsiteY0" fmla="*/ 0 h 3462399"/>
              <a:gd name="connsiteX1" fmla="*/ 7322966 w 8126018"/>
              <a:gd name="connsiteY1" fmla="*/ 12617 h 3462399"/>
              <a:gd name="connsiteX2" fmla="*/ 8126018 w 8126018"/>
              <a:gd name="connsiteY2" fmla="*/ 1767838 h 3462399"/>
              <a:gd name="connsiteX3" fmla="*/ 7344708 w 8126018"/>
              <a:gd name="connsiteY3" fmla="*/ 3459227 h 3462399"/>
              <a:gd name="connsiteX4" fmla="*/ 0 w 8126018"/>
              <a:gd name="connsiteY4" fmla="*/ 3462399 h 3462399"/>
              <a:gd name="connsiteX5" fmla="*/ 284704 w 8126018"/>
              <a:gd name="connsiteY5" fmla="*/ 1809302 h 3462399"/>
              <a:gd name="connsiteX6" fmla="*/ 36616 w 8126018"/>
              <a:gd name="connsiteY6" fmla="*/ 0 h 346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26018" h="3462399">
                <a:moveTo>
                  <a:pt x="36616" y="0"/>
                </a:moveTo>
                <a:lnTo>
                  <a:pt x="7322966" y="12617"/>
                </a:lnTo>
                <a:lnTo>
                  <a:pt x="8126018" y="1767838"/>
                </a:lnTo>
                <a:lnTo>
                  <a:pt x="7344708" y="3459227"/>
                </a:lnTo>
                <a:lnTo>
                  <a:pt x="0" y="3462399"/>
                </a:lnTo>
                <a:lnTo>
                  <a:pt x="284704" y="1809302"/>
                </a:lnTo>
                <a:lnTo>
                  <a:pt x="36616" y="0"/>
                </a:lnTo>
                <a:close/>
              </a:path>
            </a:pathLst>
          </a:custGeom>
          <a:solidFill>
            <a:schemeClr val="bg1">
              <a:lumMod val="95000"/>
              <a:alpha val="15000"/>
            </a:schemeClr>
          </a:solidFill>
          <a:ln>
            <a:solidFill>
              <a:schemeClr val="bg1">
                <a:lumMod val="95000"/>
                <a:alpha val="34000"/>
              </a:schemeClr>
            </a:solidFill>
          </a:ln>
          <a:effectLst>
            <a:outerShdw blurRad="50800" dist="38100" dir="468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587" y="2020438"/>
            <a:ext cx="3888432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РЕПОЗИТОРИЙ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общеобразовательных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программ, разработанных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лучших практик дополнительного образования,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востребованные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 для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развёртывания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дополнительных общеобразовательных программ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1" t="6410" r="21111" b="20998"/>
          <a:stretch/>
        </p:blipFill>
        <p:spPr>
          <a:xfrm>
            <a:off x="4535143" y="4268241"/>
            <a:ext cx="393038" cy="3917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49" y="889236"/>
            <a:ext cx="572204" cy="5135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22" y="1494103"/>
            <a:ext cx="481258" cy="4812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9259" b="13333"/>
          <a:stretch/>
        </p:blipFill>
        <p:spPr>
          <a:xfrm>
            <a:off x="4473144" y="2079814"/>
            <a:ext cx="455036" cy="4818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34" y="2826784"/>
            <a:ext cx="465046" cy="4650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61" y="3579862"/>
            <a:ext cx="418719" cy="41871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946344" y="961331"/>
            <a:ext cx="2190728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95182" y="1851670"/>
            <a:ext cx="1693028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13502" y="1446634"/>
            <a:ext cx="1480021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95182" y="3435846"/>
            <a:ext cx="1585242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Туристко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895182" y="2643758"/>
            <a:ext cx="1653466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895182" y="4290650"/>
            <a:ext cx="1791773" cy="3693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560" y="146379"/>
            <a:ext cx="3312367" cy="134880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одельные дополнительные общеобразовательные программы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1120341"/>
            <a:ext cx="936104" cy="72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42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96769" y="1698362"/>
            <a:ext cx="2699767" cy="2769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r>
              <a:rPr lang="ru-RU" b="1" kern="0" spc="-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ОЗНАКОМИТЕЛЬНАЯ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179650" y="2058402"/>
            <a:ext cx="1202573" cy="36933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ru-RU" b="1" kern="0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</a:t>
            </a:r>
            <a:endParaRPr lang="ru-RU" b="1" kern="0" spc="-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140963" y="2490450"/>
            <a:ext cx="3111557" cy="276999"/>
          </a:xfrm>
          <a:prstGeom prst="rect">
            <a:avLst/>
          </a:prstGeom>
        </p:spPr>
        <p:txBody>
          <a:bodyPr vert="horz" wrap="none" tIns="0" bIns="0">
            <a:spAutoFit/>
          </a:bodyPr>
          <a:lstStyle/>
          <a:p>
            <a:r>
              <a:rPr lang="ru-RU" b="1" spc="-3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СПЕЦИАЛИЗИРОВАННАЯ</a:t>
            </a:r>
            <a:endParaRPr lang="ru-RU" b="1" spc="-3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88224" y="2850490"/>
            <a:ext cx="2460930" cy="369332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ru-RU" b="1" kern="0" spc="-1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</a:t>
            </a:r>
            <a:endParaRPr lang="ru-RU" b="1" kern="0" spc="-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3927" y="68977"/>
            <a:ext cx="6090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Официальный сайт ГБУ ДПО ЧИППКРО </a:t>
            </a:r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раздел </a:t>
            </a:r>
            <a:r>
              <a:rPr lang="ru-RU" sz="1600" dirty="0">
                <a:latin typeface="Georgia" panose="02040502050405020303" pitchFamily="18" charset="0"/>
              </a:rPr>
              <a:t>«Проект доступного дополнительного </a:t>
            </a:r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образования </a:t>
            </a:r>
            <a:r>
              <a:rPr lang="ru-RU" sz="1600" dirty="0">
                <a:latin typeface="Georgia" panose="02040502050405020303" pitchFamily="18" charset="0"/>
              </a:rPr>
              <a:t>для детей» </a:t>
            </a:r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b="1" dirty="0" smtClean="0">
                <a:latin typeface="Georgia" panose="02040502050405020303" pitchFamily="18" charset="0"/>
              </a:rPr>
              <a:t>https</a:t>
            </a:r>
            <a:r>
              <a:rPr lang="ru-RU" sz="1600" b="1" dirty="0">
                <a:latin typeface="Georgia" panose="02040502050405020303" pitchFamily="18" charset="0"/>
              </a:rPr>
              <a:t>://ipk74.ru/pddod</a:t>
            </a:r>
            <a:r>
              <a:rPr lang="ru-RU" sz="1600" b="1" dirty="0" smtClean="0">
                <a:latin typeface="Georgia" panose="02040502050405020303" pitchFamily="18" charset="0"/>
              </a:rPr>
              <a:t>/</a:t>
            </a:r>
            <a:endParaRPr lang="ru-RU" sz="16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8136904" cy="1080120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Задачи, решаемые на уровне образовательной организации и педагога при использовании регионального 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репозитория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модельных дополнительных общеобразовательных программ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1431" y="1635646"/>
            <a:ext cx="864096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минимизировать временные и организационно-методические затраты </a:t>
            </a:r>
            <a:r>
              <a:rPr lang="ru-RU" sz="1600" dirty="0">
                <a:solidFill>
                  <a:srgbClr val="002060"/>
                </a:solidFill>
              </a:rPr>
              <a:t>педагогических работников на процесс разработки дополнительных общеобразовательных программ, в том числе </a:t>
            </a:r>
            <a:r>
              <a:rPr lang="ru-RU" sz="1600" b="1" dirty="0">
                <a:solidFill>
                  <a:srgbClr val="002060"/>
                </a:solidFill>
              </a:rPr>
              <a:t>предупредить типичные ошибки</a:t>
            </a:r>
            <a:r>
              <a:rPr lang="ru-RU" sz="1600" dirty="0">
                <a:solidFill>
                  <a:srgbClr val="002060"/>
                </a:solidFill>
              </a:rPr>
              <a:t>, связанные с нормативными аспектами их разработки и системностью проектирования содержания;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обеспечить педагогических работников методическим ресурсом, созданным на базе лучших практик дополнительного образования и возможностью его </a:t>
            </a:r>
            <a:r>
              <a:rPr lang="ru-RU" sz="1600" b="1" dirty="0">
                <a:solidFill>
                  <a:srgbClr val="002060"/>
                </a:solidFill>
              </a:rPr>
              <a:t>воспроизведения и наращивания при проектировании собственных дополнительных общеобразовательных программ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обеспечить согласованность в проектировании и реализации дополнительных общеобразовательных программ, позволяющих выстроить на уровне образовательной организации </a:t>
            </a:r>
            <a:r>
              <a:rPr lang="ru-RU" sz="1600" b="1" dirty="0">
                <a:solidFill>
                  <a:srgbClr val="002060"/>
                </a:solidFill>
              </a:rPr>
              <a:t>индивидуальную образовательную траекторию для разных категорий обучающихся, удовлетворения их образовательных потребностей и интересов</a:t>
            </a:r>
          </a:p>
        </p:txBody>
      </p:sp>
    </p:spTree>
    <p:extLst>
      <p:ext uri="{BB962C8B-B14F-4D97-AF65-F5344CB8AC3E}">
        <p14:creationId xmlns:p14="http://schemas.microsoft.com/office/powerpoint/2010/main" val="26778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2655"/>
            <a:ext cx="8424936" cy="1145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РЕГИОНАЛЬНЫЙ КОНКУРС «СТАРТ-АП» </a:t>
            </a: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инновационных дополнительных общеобразовательных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программ) 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системе дополнительного образования </a:t>
            </a:r>
            <a:endParaRPr lang="ru-RU" b="1" dirty="0" smtClean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детей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молодёжи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082809"/>
            <a:ext cx="1152128" cy="98488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51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заявка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Picture 2" descr="C:\Users\lyamtseva_ev\Pictures\логостартап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1296144" cy="114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8667" y="2098471"/>
            <a:ext cx="2019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Особенности конкурса</a:t>
            </a:r>
          </a:p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2018 года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9" y="1221308"/>
            <a:ext cx="3528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ПЕДАГОГИЧЕСКИЕ ПРОЕКТЫ</a:t>
            </a:r>
          </a:p>
          <a:p>
            <a:pPr algn="r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инновационные дополнительные общеобразовательные программы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1321480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УПРАВЛЕНЧЕСКИЕ ПРОЕКТЫ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модели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управления сетью дополнительных общеобразовательных программ,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в том числе инновационные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3075806"/>
            <a:ext cx="8208912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роекты с использованием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механизмов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сетевого межведомственного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взаимодействия по развитию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сети дополнительных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программ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299941"/>
            <a:ext cx="8208912" cy="841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Проекты по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медиаграмотности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и информационной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безопасности образовательной среды для детей и молодежи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795886"/>
            <a:ext cx="8208912" cy="424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Сетевой проект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дошкольных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0358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060" y="195486"/>
            <a:ext cx="8229600" cy="58357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Проект 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доступного </a:t>
            </a:r>
            <a:r>
              <a:rPr lang="ru-RU" sz="2400" b="1" dirty="0">
                <a:solidFill>
                  <a:srgbClr val="C00000"/>
                </a:solidFill>
              </a:rPr>
              <a:t>дополнительного образования для детей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002060"/>
                </a:solidFill>
              </a:rPr>
              <a:t>https://ipk74.ru/pddod/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12149" r="13031" b="5679"/>
          <a:stretch/>
        </p:blipFill>
        <p:spPr bwMode="auto">
          <a:xfrm>
            <a:off x="323528" y="1131590"/>
            <a:ext cx="829834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7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187624" y="987574"/>
            <a:ext cx="7632848" cy="273630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</a:rPr>
              <a:t>Повышение доступности дополнительного образования на основе развертывания сети дополнительных общеобразовательных программ на уровне муниципальных образований Челябинской области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3939902"/>
            <a:ext cx="6400800" cy="100811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Кисляков Алексей Вячеславович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кафедрой воспитания и дополнительного образования ГБУ ДПО ЧИППКРО, кандидат педагогических наук, доцент,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учебно-методического объединения в системе общего образования Челябинской области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654" y="123478"/>
            <a:ext cx="716986" cy="6480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yamtseva_ev\Pictures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400"/>
            <a:ext cx="536500" cy="7371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3382</TotalTime>
  <Words>629</Words>
  <Application>Microsoft Office PowerPoint</Application>
  <PresentationFormat>Экран (16:9)</PresentationFormat>
  <Paragraphs>88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Повышение доступности дополнительного образования на основе развертывания сети дополнительных общеобразовательных программ на уровне муниципальных образований Челябинской области</vt:lpstr>
      <vt:lpstr>Презентация PowerPoint</vt:lpstr>
      <vt:lpstr>Презентация PowerPoint</vt:lpstr>
      <vt:lpstr>НАУЧНО-МЕТОДИЧЕСКОЕ СОПРОВОЖДЕНИЕ РАЗРАБОТКИ МУНИЦИПАЛЬНЫХ ПРОЕКТОВ РАЗВИТИЯ СЕТИ ДОПОЛНИТЕЛЬНЫХ ОБЩЕОБРАЗОВАТЕЛЬНЫХ ПРОГРАММ РАЗЛИЧНОЙ НАПРАВЛЕННОСТИ  обеспечение доступности качественного дополнительного образования детей</vt:lpstr>
      <vt:lpstr>Презентация PowerPoint</vt:lpstr>
      <vt:lpstr>Задачи, решаемые на уровне образовательной организации и педагога при использовании регионального репозитория модельных дополнительных общеобразовательных программ</vt:lpstr>
      <vt:lpstr>Презентация PowerPoint</vt:lpstr>
      <vt:lpstr>Проект  доступного дополнительного образования для детей https://ipk74.ru/pddod/</vt:lpstr>
      <vt:lpstr>Повышение доступности дополнительного образования на основе развертывания сети дополнительных общеобразовательных программ на уровне муниципальных образований Челябинской области</vt:lpstr>
    </vt:vector>
  </TitlesOfParts>
  <Company>ГБОУ ДПО ЧИППКРО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Лямцева Валерьевна</dc:creator>
  <cp:lastModifiedBy>dns</cp:lastModifiedBy>
  <cp:revision>224</cp:revision>
  <dcterms:created xsi:type="dcterms:W3CDTF">2019-02-04T04:46:46Z</dcterms:created>
  <dcterms:modified xsi:type="dcterms:W3CDTF">2019-03-20T17:29:37Z</dcterms:modified>
</cp:coreProperties>
</file>