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334" r:id="rId3"/>
    <p:sldId id="348" r:id="rId4"/>
    <p:sldId id="335" r:id="rId5"/>
    <p:sldId id="336" r:id="rId6"/>
    <p:sldId id="337" r:id="rId7"/>
    <p:sldId id="338" r:id="rId8"/>
    <p:sldId id="339" r:id="rId9"/>
    <p:sldId id="344" r:id="rId10"/>
    <p:sldId id="350" r:id="rId11"/>
    <p:sldId id="352" r:id="rId12"/>
    <p:sldId id="353" r:id="rId13"/>
    <p:sldId id="354" r:id="rId14"/>
    <p:sldId id="355" r:id="rId15"/>
    <p:sldId id="357" r:id="rId16"/>
    <p:sldId id="359" r:id="rId17"/>
    <p:sldId id="366" r:id="rId18"/>
    <p:sldId id="360" r:id="rId19"/>
    <p:sldId id="364" r:id="rId20"/>
    <p:sldId id="369" r:id="rId21"/>
    <p:sldId id="370" r:id="rId22"/>
    <p:sldId id="367" r:id="rId23"/>
    <p:sldId id="373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CCCCFF"/>
    <a:srgbClr val="000099"/>
    <a:srgbClr val="6600CC"/>
    <a:srgbClr val="0000FF"/>
    <a:srgbClr val="006600"/>
    <a:srgbClr val="660066"/>
    <a:srgbClr val="CC00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86415" autoAdjust="0"/>
  </p:normalViewPr>
  <p:slideViewPr>
    <p:cSldViewPr>
      <p:cViewPr varScale="1">
        <p:scale>
          <a:sx n="47" d="100"/>
          <a:sy n="47" d="100"/>
        </p:scale>
        <p:origin x="-1363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FD9175-99EE-4934-ADBD-09EE22D4401C}" type="datetimeFigureOut">
              <a:rPr lang="ru-RU" smtClean="0"/>
              <a:pPr/>
              <a:t>20.03.2019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C69680-EFBE-4BF4-B2AA-3E7F50BCA39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1D5C4-1DC6-4EB3-9B39-FC707B1DC970}" type="datetimeFigureOut">
              <a:rPr lang="ru-RU" smtClean="0"/>
              <a:pPr/>
              <a:t>20.03.2019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4A489-8D94-4D5A-9960-D2BF6136F49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1D5C4-1DC6-4EB3-9B39-FC707B1DC970}" type="datetimeFigureOut">
              <a:rPr lang="ru-RU" smtClean="0"/>
              <a:pPr/>
              <a:t>20.03.2019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4A489-8D94-4D5A-9960-D2BF6136F49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1D5C4-1DC6-4EB3-9B39-FC707B1DC970}" type="datetimeFigureOut">
              <a:rPr lang="ru-RU" smtClean="0"/>
              <a:pPr/>
              <a:t>20.03.2019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4A489-8D94-4D5A-9960-D2BF6136F49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1D5C4-1DC6-4EB3-9B39-FC707B1DC970}" type="datetimeFigureOut">
              <a:rPr lang="ru-RU" smtClean="0"/>
              <a:pPr/>
              <a:t>20.03.2019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4A489-8D94-4D5A-9960-D2BF6136F49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1D5C4-1DC6-4EB3-9B39-FC707B1DC970}" type="datetimeFigureOut">
              <a:rPr lang="ru-RU" smtClean="0"/>
              <a:pPr/>
              <a:t>20.03.2019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4A489-8D94-4D5A-9960-D2BF6136F49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1D5C4-1DC6-4EB3-9B39-FC707B1DC970}" type="datetimeFigureOut">
              <a:rPr lang="ru-RU" smtClean="0"/>
              <a:pPr/>
              <a:t>20.03.2019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4A489-8D94-4D5A-9960-D2BF6136F49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1D5C4-1DC6-4EB3-9B39-FC707B1DC970}" type="datetimeFigureOut">
              <a:rPr lang="ru-RU" smtClean="0"/>
              <a:pPr/>
              <a:t>20.03.2019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4A489-8D94-4D5A-9960-D2BF6136F49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1D5C4-1DC6-4EB3-9B39-FC707B1DC970}" type="datetimeFigureOut">
              <a:rPr lang="ru-RU" smtClean="0"/>
              <a:pPr/>
              <a:t>20.03.2019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4A489-8D94-4D5A-9960-D2BF6136F49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1D5C4-1DC6-4EB3-9B39-FC707B1DC970}" type="datetimeFigureOut">
              <a:rPr lang="ru-RU" smtClean="0"/>
              <a:pPr/>
              <a:t>20.03.2019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4A489-8D94-4D5A-9960-D2BF6136F49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1D5C4-1DC6-4EB3-9B39-FC707B1DC970}" type="datetimeFigureOut">
              <a:rPr lang="ru-RU" smtClean="0"/>
              <a:pPr/>
              <a:t>20.03.2019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4A489-8D94-4D5A-9960-D2BF6136F49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1D5C4-1DC6-4EB3-9B39-FC707B1DC970}" type="datetimeFigureOut">
              <a:rPr lang="ru-RU" smtClean="0"/>
              <a:pPr/>
              <a:t>20.03.2019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4A489-8D94-4D5A-9960-D2BF6136F49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A1D5C4-1DC6-4EB3-9B39-FC707B1DC970}" type="datetimeFigureOut">
              <a:rPr lang="ru-RU" smtClean="0"/>
              <a:pPr/>
              <a:t>20.03.2019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84A489-8D94-4D5A-9960-D2BF6136F49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928670"/>
            <a:ext cx="8286808" cy="1071569"/>
          </a:xfrm>
        </p:spPr>
        <p:txBody>
          <a:bodyPr>
            <a:noAutofit/>
          </a:bodyPr>
          <a:lstStyle/>
          <a:p>
            <a:pPr algn="just"/>
            <a:r>
              <a:rPr lang="ru-RU" sz="3200" b="1" i="1" dirty="0" smtClean="0">
                <a:solidFill>
                  <a:srgbClr val="6600CC"/>
                </a:solidFill>
                <a:latin typeface="Comic Sans MS" pitchFamily="66" charset="0"/>
              </a:rPr>
              <a:t>Модель повышения доступности реализации ДООП для </a:t>
            </a:r>
            <a:r>
              <a:rPr lang="ru-RU" sz="3200" b="1" i="1" spc="300" dirty="0" smtClean="0">
                <a:solidFill>
                  <a:srgbClr val="6600CC"/>
                </a:solidFill>
                <a:latin typeface="Comic Sans MS" pitchFamily="66" charset="0"/>
              </a:rPr>
              <a:t>детей</a:t>
            </a:r>
            <a:r>
              <a:rPr lang="ru-RU" sz="3200" b="1" i="1" dirty="0" smtClean="0">
                <a:solidFill>
                  <a:srgbClr val="6600CC"/>
                </a:solidFill>
                <a:latin typeface="Comic Sans MS" pitchFamily="66" charset="0"/>
              </a:rPr>
              <a:t>, находящихся в сложной социальной ситуации</a:t>
            </a:r>
            <a:endParaRPr lang="ru-RU" sz="3200" dirty="0">
              <a:solidFill>
                <a:srgbClr val="6600CC"/>
              </a:solidFill>
              <a:latin typeface="Comic Sans MS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8662" y="5000636"/>
            <a:ext cx="7929619" cy="1643074"/>
          </a:xfrm>
        </p:spPr>
        <p:txBody>
          <a:bodyPr>
            <a:normAutofit fontScale="40000" lnSpcReduction="20000"/>
          </a:bodyPr>
          <a:lstStyle/>
          <a:p>
            <a:pPr algn="just"/>
            <a:endParaRPr lang="ru-RU" altLang="ru-RU" b="1" i="1" dirty="0" smtClean="0">
              <a:solidFill>
                <a:srgbClr val="6600CC"/>
              </a:solidFill>
              <a:latin typeface="Comic Sans MS" pitchFamily="66" charset="0"/>
              <a:cs typeface="Times New Roman" pitchFamily="18" charset="0"/>
            </a:endParaRPr>
          </a:p>
          <a:p>
            <a:pPr algn="just"/>
            <a:r>
              <a:rPr lang="ru-RU" altLang="ru-RU" sz="5000" b="1" i="1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Заведующая кафедрой дополнительного и</a:t>
            </a:r>
            <a:r>
              <a:rPr lang="en-US" altLang="ru-RU" sz="5000" b="1" i="1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altLang="ru-RU" sz="5000" b="1" i="1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технологического образования ЯГПУ им.</a:t>
            </a:r>
            <a:r>
              <a:rPr lang="en-US" altLang="ru-RU" sz="5000" b="1" i="1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altLang="ru-RU" sz="5000" b="1" i="1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К.Д. Ушинского, </a:t>
            </a:r>
            <a:endParaRPr lang="en-US" altLang="ru-RU" sz="5000" b="1" i="1" dirty="0" smtClean="0">
              <a:solidFill>
                <a:schemeClr val="tx1"/>
              </a:solidFill>
              <a:latin typeface="Comic Sans MS" pitchFamily="66" charset="0"/>
              <a:cs typeface="Times New Roman" pitchFamily="18" charset="0"/>
            </a:endParaRPr>
          </a:p>
          <a:p>
            <a:pPr algn="just"/>
            <a:r>
              <a:rPr lang="ru-RU" altLang="ru-RU" sz="5000" b="1" i="1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кандидат </a:t>
            </a:r>
            <a:r>
              <a:rPr lang="ru-RU" altLang="ru-RU" sz="5000" b="1" i="1" dirty="0" err="1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пед.наук</a:t>
            </a:r>
            <a:r>
              <a:rPr lang="ru-RU" altLang="ru-RU" sz="5000" b="1" i="1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, доцент  Е.Н. Лекомцева </a:t>
            </a:r>
            <a:r>
              <a:rPr lang="en-US" altLang="ru-RU" sz="5000" b="1" i="1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  </a:t>
            </a:r>
          </a:p>
          <a:p>
            <a:r>
              <a:rPr lang="en-US" altLang="ru-RU" sz="6000" b="1" i="1" dirty="0" smtClean="0">
                <a:solidFill>
                  <a:schemeClr val="tx1"/>
                </a:solidFill>
                <a:latin typeface="Comic Sans MS" pitchFamily="66" charset="0"/>
                <a:cs typeface="Times New Roman" pitchFamily="18" charset="0"/>
              </a:rPr>
              <a:t>lencom23@mail.ru</a:t>
            </a:r>
            <a:endParaRPr lang="ru-RU" altLang="ru-RU" sz="6000" b="1" i="1" dirty="0" smtClean="0">
              <a:solidFill>
                <a:schemeClr val="tx1"/>
              </a:solidFill>
              <a:latin typeface="Comic Sans MS" pitchFamily="66" charset="0"/>
              <a:cs typeface="Times New Roman" pitchFamily="18" charset="0"/>
            </a:endParaRPr>
          </a:p>
        </p:txBody>
      </p:sp>
      <p:pic>
        <p:nvPicPr>
          <p:cNvPr id="13314" name="Picture 2" descr="D:\Мои документы\Документы WORD\Изображения\Девиант. ФОТО\----------------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00364" y="2214554"/>
            <a:ext cx="3929090" cy="27305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439958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just"/>
            <a:r>
              <a:rPr lang="ru-RU" sz="3200" b="1" dirty="0" smtClean="0">
                <a:solidFill>
                  <a:srgbClr val="006600"/>
                </a:solidFill>
                <a:latin typeface="Comic Sans MS" pitchFamily="66" charset="0"/>
              </a:rPr>
              <a:t>Направления обновления образования для повышения доступности программ ДОД для детей, находящихся в сложной социальной ситуации: </a:t>
            </a:r>
            <a:endParaRPr lang="ru-RU" sz="3200" dirty="0">
              <a:solidFill>
                <a:srgbClr val="006600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428868"/>
            <a:ext cx="9144000" cy="4429132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i="1" dirty="0" smtClean="0">
                <a:solidFill>
                  <a:srgbClr val="000099"/>
                </a:solidFill>
                <a:latin typeface="Comic Sans MS" pitchFamily="66" charset="0"/>
              </a:rPr>
              <a:t>информационное направление,</a:t>
            </a:r>
          </a:p>
          <a:p>
            <a:r>
              <a:rPr lang="ru-RU" i="1" dirty="0" smtClean="0">
                <a:solidFill>
                  <a:srgbClr val="000099"/>
                </a:solidFill>
                <a:latin typeface="Comic Sans MS" pitchFamily="66" charset="0"/>
              </a:rPr>
              <a:t>социальное направление,</a:t>
            </a:r>
          </a:p>
          <a:p>
            <a:r>
              <a:rPr lang="ru-RU" i="1" dirty="0" smtClean="0">
                <a:solidFill>
                  <a:srgbClr val="000099"/>
                </a:solidFill>
                <a:latin typeface="Comic Sans MS" pitchFamily="66" charset="0"/>
              </a:rPr>
              <a:t>индивидуально-личностное направление,</a:t>
            </a:r>
          </a:p>
          <a:p>
            <a:r>
              <a:rPr lang="ru-RU" i="1" dirty="0" smtClean="0">
                <a:solidFill>
                  <a:srgbClr val="000099"/>
                </a:solidFill>
                <a:latin typeface="Comic Sans MS" pitchFamily="66" charset="0"/>
              </a:rPr>
              <a:t>территориальное направление,</a:t>
            </a:r>
          </a:p>
          <a:p>
            <a:r>
              <a:rPr lang="ru-RU" i="1" dirty="0" smtClean="0">
                <a:solidFill>
                  <a:srgbClr val="000099"/>
                </a:solidFill>
                <a:latin typeface="Comic Sans MS" pitchFamily="66" charset="0"/>
              </a:rPr>
              <a:t>экономическое направление.</a:t>
            </a:r>
            <a:endParaRPr lang="ru-RU" i="1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00298" y="285728"/>
            <a:ext cx="50577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000099"/>
                </a:solidFill>
                <a:latin typeface="Comic Sans MS" pitchFamily="66" charset="0"/>
              </a:rPr>
              <a:t>Информационное направление </a:t>
            </a:r>
            <a:endParaRPr lang="ru-RU" sz="2400" dirty="0">
              <a:solidFill>
                <a:srgbClr val="000099"/>
              </a:solidFill>
              <a:latin typeface="Comic Sans MS" pitchFamily="66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85720" y="857232"/>
            <a:ext cx="8501122" cy="563231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lang="ru-RU" sz="2400" b="1" dirty="0">
                <a:solidFill>
                  <a:srgbClr val="FF0000"/>
                </a:solidFill>
                <a:latin typeface="Comic Sans MS" pitchFamily="66" charset="0"/>
                <a:ea typeface="Times New Roman" pitchFamily="18" charset="0"/>
              </a:rPr>
              <a:t>С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omic Sans MS" pitchFamily="66" charset="0"/>
                <a:ea typeface="Times New Roman" pitchFamily="18" charset="0"/>
              </a:rPr>
              <a:t>оциальный паспорт семьи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</a:rPr>
              <a:t>полная - неполная - многодетная семья.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</a:rPr>
              <a:t>неполная: воспитывает одна мать (в разводе, мать-одиночка, вдова) или воспитывает отец;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</a:rPr>
              <a:t>в семье есть дети-инвалиды или опекаемые дети;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</a:rPr>
              <a:t>семья переселенцев-беженцев;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</a:rPr>
              <a:t>квартира, где проживает ребенок (собственная, съемная,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</a:rPr>
              <a:t>малосемейка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</a:rPr>
              <a:t>; количество комнат);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ea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180975" algn="l"/>
              </a:tabLst>
            </a:pPr>
            <a:r>
              <a:rPr kumimoji="0" lang="ru-RU" sz="2400" b="0" i="0" u="none" strike="noStrike" cap="none" spc="-15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</a:rPr>
              <a:t>жилищно-бытовые условия (хорошие, удовлетворительные, неудовлетворительные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</a:rPr>
              <a:t>);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</a:rPr>
              <a:t>уровень дохода семьи: ниже прожиточного минимума, на уровне прожиточного минимума, со средним уровнем дохода, уровень дохода выше среднего;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97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</a:rPr>
              <a:t>состояние здоровья ребенка (рекомендации  врачей);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mic Sans MS" pitchFamily="66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на что обратить внимание (особенности ребенка).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9144000" cy="1000132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000099"/>
                </a:solidFill>
                <a:latin typeface="Comic Sans MS" pitchFamily="66" charset="0"/>
              </a:rPr>
              <a:t>Социальное </a:t>
            </a:r>
            <a:r>
              <a:rPr lang="ru-RU" sz="3200" b="1" dirty="0" smtClean="0">
                <a:solidFill>
                  <a:srgbClr val="000099"/>
                </a:solidFill>
                <a:latin typeface="Comic Sans MS" pitchFamily="66" charset="0"/>
              </a:rPr>
              <a:t>направление:</a:t>
            </a:r>
            <a:endParaRPr lang="ru-RU" sz="3200" dirty="0">
              <a:solidFill>
                <a:srgbClr val="000099"/>
              </a:solidFill>
              <a:latin typeface="Comic Sans MS" pitchFamily="66" charset="0"/>
            </a:endParaRP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0" y="1214422"/>
            <a:ext cx="9144000" cy="569386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</a:t>
            </a:r>
            <a:r>
              <a:rPr lang="ru-RU" sz="2800" dirty="0" smtClean="0">
                <a:solidFill>
                  <a:srgbClr val="000099"/>
                </a:solidFill>
                <a:latin typeface="Comic Sans MS" pitchFamily="66" charset="0"/>
                <a:ea typeface="Calibri" pitchFamily="34" charset="0"/>
                <a:cs typeface="Times New Roman" pitchFamily="18" charset="0"/>
              </a:rPr>
              <a:t>у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чёт проблем включения детей в учебно-воспитательный процесс,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-возможность коррекции содержания и методов работы с детьми, в зависимости от индивидуальных и психофизиологических особенностей каждого воспитанника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dirty="0" smtClean="0">
              <a:solidFill>
                <a:srgbClr val="000099"/>
              </a:solidFill>
              <a:latin typeface="Comic Sans MS" pitchFamily="66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Comic Sans MS" pitchFamily="66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dirty="0" smtClean="0">
              <a:solidFill>
                <a:srgbClr val="000099"/>
              </a:solidFill>
              <a:latin typeface="Comic Sans MS" pitchFamily="66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Comic Sans MS" pitchFamily="66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dirty="0" smtClean="0">
              <a:solidFill>
                <a:srgbClr val="000099"/>
              </a:solidFill>
              <a:latin typeface="Comic Sans MS" pitchFamily="66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Comic Sans MS" pitchFamily="66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72547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Comic Sans MS" pitchFamily="66" charset="0"/>
              </a:rPr>
              <a:t>Дети-сироты</a:t>
            </a:r>
            <a:endParaRPr lang="ru-RU" sz="3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000108"/>
            <a:ext cx="9144000" cy="56477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3300" i="1" dirty="0">
                <a:latin typeface="Comic Sans MS" pitchFamily="66" charset="0"/>
              </a:rPr>
              <a:t>сферы деятельности ребёнка</a:t>
            </a:r>
            <a:r>
              <a:rPr lang="ru-RU" sz="3300" dirty="0">
                <a:latin typeface="Comic Sans MS" pitchFamily="66" charset="0"/>
              </a:rPr>
              <a:t>: гигиена, здоровье, закон, этикет, </a:t>
            </a:r>
            <a:r>
              <a:rPr lang="ru-RU" sz="3300" spc="-150" dirty="0" err="1">
                <a:latin typeface="Comic Sans MS" pitchFamily="66" charset="0"/>
              </a:rPr>
              <a:t>домоведение</a:t>
            </a:r>
            <a:r>
              <a:rPr lang="ru-RU" sz="3300" spc="-150" dirty="0">
                <a:latin typeface="Comic Sans MS" pitchFamily="66" charset="0"/>
              </a:rPr>
              <a:t>, досуг, </a:t>
            </a:r>
            <a:r>
              <a:rPr lang="ru-RU" sz="3300" spc="-150" dirty="0" smtClean="0">
                <a:latin typeface="Comic Sans MS" pitchFamily="66" charset="0"/>
              </a:rPr>
              <a:t>трудовая деятельность, </a:t>
            </a:r>
          </a:p>
          <a:p>
            <a:pPr>
              <a:buFont typeface="Arial" pitchFamily="34" charset="0"/>
              <a:buChar char="•"/>
            </a:pPr>
            <a:r>
              <a:rPr lang="ru-RU" sz="3300" dirty="0" smtClean="0">
                <a:latin typeface="Comic Sans MS" pitchFamily="66" charset="0"/>
              </a:rPr>
              <a:t> преодоление трудности </a:t>
            </a:r>
            <a:r>
              <a:rPr lang="ru-RU" sz="3300" dirty="0">
                <a:latin typeface="Comic Sans MS" pitchFamily="66" charset="0"/>
              </a:rPr>
              <a:t>при установлении контактов с взрослыми и сверстниками, </a:t>
            </a:r>
            <a:r>
              <a:rPr lang="ru-RU" sz="3300" dirty="0" smtClean="0">
                <a:latin typeface="Comic Sans MS" pitchFamily="66" charset="0"/>
              </a:rPr>
              <a:t>отчужденности </a:t>
            </a:r>
            <a:r>
              <a:rPr lang="ru-RU" sz="3300" dirty="0">
                <a:latin typeface="Comic Sans MS" pitchFamily="66" charset="0"/>
              </a:rPr>
              <a:t>и </a:t>
            </a:r>
            <a:r>
              <a:rPr lang="ru-RU" sz="3300" dirty="0" smtClean="0">
                <a:latin typeface="Comic Sans MS" pitchFamily="66" charset="0"/>
              </a:rPr>
              <a:t>недоверия </a:t>
            </a:r>
            <a:r>
              <a:rPr lang="ru-RU" sz="3300" dirty="0">
                <a:latin typeface="Comic Sans MS" pitchFamily="66" charset="0"/>
              </a:rPr>
              <a:t>к людям, </a:t>
            </a:r>
            <a:r>
              <a:rPr lang="ru-RU" sz="3300" dirty="0" smtClean="0">
                <a:latin typeface="Comic Sans MS" pitchFamily="66" charset="0"/>
              </a:rPr>
              <a:t>отстранённости </a:t>
            </a:r>
            <a:r>
              <a:rPr lang="ru-RU" sz="3300" dirty="0">
                <a:latin typeface="Comic Sans MS" pitchFamily="66" charset="0"/>
              </a:rPr>
              <a:t>от </a:t>
            </a:r>
            <a:r>
              <a:rPr lang="ru-RU" sz="3300" dirty="0" smtClean="0">
                <a:latin typeface="Comic Sans MS" pitchFamily="66" charset="0"/>
              </a:rPr>
              <a:t>них,</a:t>
            </a:r>
          </a:p>
          <a:p>
            <a:pPr>
              <a:buFont typeface="Arial" pitchFamily="34" charset="0"/>
              <a:buChar char="•"/>
            </a:pPr>
            <a:r>
              <a:rPr lang="ru-RU" sz="3300" dirty="0" smtClean="0">
                <a:latin typeface="Comic Sans MS" pitchFamily="66" charset="0"/>
              </a:rPr>
              <a:t>формирование </a:t>
            </a:r>
            <a:r>
              <a:rPr lang="ru-RU" sz="3300" dirty="0">
                <a:latin typeface="Comic Sans MS" pitchFamily="66" charset="0"/>
              </a:rPr>
              <a:t>общественных норм, правил бесконфликтного </a:t>
            </a:r>
            <a:r>
              <a:rPr lang="ru-RU" sz="3300" dirty="0" smtClean="0">
                <a:latin typeface="Comic Sans MS" pitchFamily="66" charset="0"/>
              </a:rPr>
              <a:t>поведения…</a:t>
            </a:r>
            <a:endParaRPr lang="ru-RU" sz="3300" dirty="0">
              <a:latin typeface="Comic Sans MS" pitchFamily="66" charset="0"/>
            </a:endParaRPr>
          </a:p>
          <a:p>
            <a:endParaRPr lang="ru-RU" sz="3200" dirty="0" smtClean="0">
              <a:latin typeface="Comic Sans MS" pitchFamily="66" charset="0"/>
            </a:endParaRPr>
          </a:p>
          <a:p>
            <a:endParaRPr lang="ru-RU" sz="3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CCCCFF"/>
          </a:solidFill>
        </p:spPr>
        <p:txBody>
          <a:bodyPr>
            <a:normAutofit/>
          </a:bodyPr>
          <a:lstStyle/>
          <a:p>
            <a:r>
              <a:rPr lang="ru-RU" sz="2800" b="1" dirty="0" err="1" smtClean="0">
                <a:solidFill>
                  <a:srgbClr val="FF0000"/>
                </a:solidFill>
                <a:latin typeface="Comic Sans MS" pitchFamily="66" charset="0"/>
              </a:rPr>
              <a:t>Девиантные</a:t>
            </a:r>
            <a:r>
              <a:rPr lang="ru-RU" sz="2800" b="1" dirty="0" smtClean="0">
                <a:solidFill>
                  <a:srgbClr val="FF0000"/>
                </a:solidFill>
                <a:latin typeface="Comic Sans MS" pitchFamily="66" charset="0"/>
              </a:rPr>
              <a:t> подростки</a:t>
            </a:r>
            <a:endParaRPr lang="ru-RU" sz="28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214422"/>
            <a:ext cx="9144000" cy="5786199"/>
          </a:xfrm>
          <a:prstGeom prst="rect">
            <a:avLst/>
          </a:prstGeom>
          <a:solidFill>
            <a:srgbClr val="CCECFF"/>
          </a:solidFill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ru-RU" sz="3200" dirty="0" smtClean="0">
                <a:latin typeface="Comic Sans MS" pitchFamily="66" charset="0"/>
              </a:rPr>
              <a:t>формирование </a:t>
            </a:r>
            <a:r>
              <a:rPr lang="ru-RU" sz="3200" dirty="0">
                <a:latin typeface="Comic Sans MS" pitchFamily="66" charset="0"/>
              </a:rPr>
              <a:t>потребности вести здоровый образ жизни («Здоровым быть модно</a:t>
            </a:r>
            <a:r>
              <a:rPr lang="ru-RU" sz="3200" dirty="0" smtClean="0">
                <a:latin typeface="Comic Sans MS" pitchFamily="66" charset="0"/>
              </a:rPr>
              <a:t>»),</a:t>
            </a:r>
          </a:p>
          <a:p>
            <a:pPr algn="just">
              <a:buFont typeface="Arial" pitchFamily="34" charset="0"/>
              <a:buChar char="•"/>
            </a:pPr>
            <a:r>
              <a:rPr lang="ru-RU" sz="3200" dirty="0">
                <a:latin typeface="Comic Sans MS" pitchFamily="66" charset="0"/>
              </a:rPr>
              <a:t>предпочтение </a:t>
            </a:r>
            <a:r>
              <a:rPr lang="ru-RU" sz="3200" dirty="0" err="1">
                <a:latin typeface="Comic Sans MS" pitchFamily="66" charset="0"/>
              </a:rPr>
              <a:t>досуговым</a:t>
            </a:r>
            <a:r>
              <a:rPr lang="ru-RU" sz="3200" dirty="0">
                <a:latin typeface="Comic Sans MS" pitchFamily="66" charset="0"/>
              </a:rPr>
              <a:t>, развлекательным, спортивным мероприятиям.  </a:t>
            </a:r>
          </a:p>
          <a:p>
            <a:pPr algn="just">
              <a:buFont typeface="Arial" pitchFamily="34" charset="0"/>
              <a:buChar char="•"/>
            </a:pPr>
            <a:r>
              <a:rPr lang="ru-RU" sz="3200" dirty="0">
                <a:latin typeface="Comic Sans MS" pitchFamily="66" charset="0"/>
              </a:rPr>
              <a:t>программы </a:t>
            </a:r>
            <a:r>
              <a:rPr lang="ru-RU" sz="3200" dirty="0" err="1">
                <a:latin typeface="Comic Sans MS" pitchFamily="66" charset="0"/>
              </a:rPr>
              <a:t>разноуровнего</a:t>
            </a:r>
            <a:r>
              <a:rPr lang="ru-RU" sz="3200" dirty="0">
                <a:latin typeface="Comic Sans MS" pitchFamily="66" charset="0"/>
              </a:rPr>
              <a:t> обучения, позволяющие выбрать темп и сроки, содержание обучения. </a:t>
            </a:r>
            <a:endParaRPr lang="ru-RU" sz="3200" dirty="0" smtClean="0">
              <a:latin typeface="Comic Sans MS" pitchFamily="66" charset="0"/>
            </a:endParaRPr>
          </a:p>
          <a:p>
            <a:pPr algn="just">
              <a:buFont typeface="Arial" pitchFamily="34" charset="0"/>
              <a:buChar char="•"/>
            </a:pPr>
            <a:endParaRPr lang="ru-RU" sz="3200" dirty="0" smtClean="0">
              <a:latin typeface="Comic Sans MS" pitchFamily="66" charset="0"/>
            </a:endParaRPr>
          </a:p>
          <a:p>
            <a:pPr algn="just">
              <a:buFont typeface="Arial" pitchFamily="34" charset="0"/>
              <a:buChar char="•"/>
            </a:pPr>
            <a:endParaRPr lang="ru-RU" sz="3200" dirty="0" smtClean="0">
              <a:latin typeface="Comic Sans MS" pitchFamily="66" charset="0"/>
            </a:endParaRPr>
          </a:p>
          <a:p>
            <a:pPr algn="just">
              <a:buFont typeface="Arial" pitchFamily="34" charset="0"/>
              <a:buChar char="•"/>
            </a:pPr>
            <a:endParaRPr lang="ru-RU" sz="3200" dirty="0">
              <a:latin typeface="Comic Sans MS" pitchFamily="66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Comic Sans MS" pitchFamily="66" charset="0"/>
              </a:rPr>
              <a:t>Профилактика девиантного поведения</a:t>
            </a:r>
            <a:endParaRPr lang="ru-RU" sz="28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14422"/>
            <a:ext cx="8786842" cy="4911741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2800" b="1" u="sng" dirty="0" smtClean="0">
                <a:latin typeface="Comic Sans MS" pitchFamily="66" charset="0"/>
              </a:rPr>
              <a:t>Задачи </a:t>
            </a:r>
            <a:r>
              <a:rPr lang="ru-RU" sz="2800" b="1" u="sng" dirty="0">
                <a:latin typeface="Comic Sans MS" pitchFamily="66" charset="0"/>
              </a:rPr>
              <a:t>профилактики девиантного </a:t>
            </a:r>
            <a:r>
              <a:rPr lang="ru-RU" sz="2800" b="1" u="sng" dirty="0" smtClean="0">
                <a:latin typeface="Comic Sans MS" pitchFamily="66" charset="0"/>
              </a:rPr>
              <a:t>поведения:</a:t>
            </a:r>
          </a:p>
          <a:p>
            <a:pPr algn="just"/>
            <a:r>
              <a:rPr lang="ru-RU" sz="2800" dirty="0" smtClean="0">
                <a:latin typeface="Comic Sans MS" pitchFamily="66" charset="0"/>
              </a:rPr>
              <a:t>  </a:t>
            </a:r>
            <a:r>
              <a:rPr lang="ru-RU" sz="2800" dirty="0">
                <a:latin typeface="Comic Sans MS" pitchFamily="66" charset="0"/>
              </a:rPr>
              <a:t>пропаганда здорового </a:t>
            </a:r>
            <a:r>
              <a:rPr lang="ru-RU" sz="2800" dirty="0" smtClean="0">
                <a:latin typeface="Comic Sans MS" pitchFamily="66" charset="0"/>
              </a:rPr>
              <a:t>образа жизни,</a:t>
            </a:r>
          </a:p>
          <a:p>
            <a:pPr algn="just"/>
            <a:r>
              <a:rPr lang="ru-RU" sz="2800" dirty="0" smtClean="0">
                <a:latin typeface="Comic Sans MS" pitchFamily="66" charset="0"/>
              </a:rPr>
              <a:t> устранение неблагоприятных </a:t>
            </a:r>
            <a:r>
              <a:rPr lang="ru-RU" sz="2800" dirty="0">
                <a:latin typeface="Comic Sans MS" pitchFamily="66" charset="0"/>
              </a:rPr>
              <a:t>факторов, вызывающих девиацию,  </a:t>
            </a:r>
            <a:endParaRPr lang="ru-RU" sz="2800" dirty="0" smtClean="0">
              <a:latin typeface="Comic Sans MS" pitchFamily="66" charset="0"/>
            </a:endParaRPr>
          </a:p>
          <a:p>
            <a:pPr algn="just"/>
            <a:r>
              <a:rPr lang="ru-RU" sz="2800" dirty="0" smtClean="0">
                <a:latin typeface="Comic Sans MS" pitchFamily="66" charset="0"/>
              </a:rPr>
              <a:t>повышение </a:t>
            </a:r>
            <a:r>
              <a:rPr lang="ru-RU" sz="2800" dirty="0">
                <a:latin typeface="Comic Sans MS" pitchFamily="66" charset="0"/>
              </a:rPr>
              <a:t>устойчивости личности к влиянию этих факторов, </a:t>
            </a:r>
            <a:endParaRPr lang="ru-RU" sz="2800" dirty="0" smtClean="0">
              <a:latin typeface="Comic Sans MS" pitchFamily="66" charset="0"/>
            </a:endParaRPr>
          </a:p>
          <a:p>
            <a:pPr algn="just"/>
            <a:r>
              <a:rPr lang="ru-RU" sz="2800" dirty="0" smtClean="0">
                <a:latin typeface="Comic Sans MS" pitchFamily="66" charset="0"/>
              </a:rPr>
              <a:t>раннее </a:t>
            </a:r>
            <a:r>
              <a:rPr lang="ru-RU" sz="2800" dirty="0">
                <a:latin typeface="Comic Sans MS" pitchFamily="66" charset="0"/>
              </a:rPr>
              <a:t>выявление нервно-психических нарушений, </a:t>
            </a:r>
            <a:endParaRPr lang="ru-RU" sz="2800" dirty="0" smtClean="0">
              <a:latin typeface="Comic Sans MS" pitchFamily="66" charset="0"/>
            </a:endParaRPr>
          </a:p>
          <a:p>
            <a:pPr algn="just"/>
            <a:r>
              <a:rPr lang="ru-RU" sz="2800" dirty="0" smtClean="0">
                <a:latin typeface="Comic Sans MS" pitchFamily="66" charset="0"/>
              </a:rPr>
              <a:t>осуществление </a:t>
            </a:r>
            <a:r>
              <a:rPr lang="ru-RU" sz="2800" dirty="0">
                <a:latin typeface="Comic Sans MS" pitchFamily="66" charset="0"/>
              </a:rPr>
              <a:t>мероприятий по предупреждению наркомании и токсикомании.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85728"/>
            <a:ext cx="8229600" cy="1357314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Comic Sans MS" pitchFamily="66" charset="0"/>
              </a:rPr>
              <a:t>Уличные формы воспитательной, социально-педагогической  работы по месту жительства:</a:t>
            </a:r>
            <a:endParaRPr lang="ru-RU" sz="28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857364"/>
            <a:ext cx="8686800" cy="4268799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smtClean="0">
                <a:latin typeface="Comic Sans MS" pitchFamily="66" charset="0"/>
              </a:rPr>
              <a:t>создание </a:t>
            </a:r>
            <a:r>
              <a:rPr lang="ru-RU" dirty="0">
                <a:latin typeface="Comic Sans MS" pitchFamily="66" charset="0"/>
              </a:rPr>
              <a:t>трудовых отрядов для подростков из семей, находящихся в трудной жизненной ситуации (асоциальные семьи, мигранты, многодетные, неполные семьи и др.); </a:t>
            </a:r>
            <a:endParaRPr lang="ru-RU" dirty="0" smtClean="0">
              <a:latin typeface="Comic Sans MS" pitchFamily="66" charset="0"/>
            </a:endParaRPr>
          </a:p>
          <a:p>
            <a:pPr algn="just"/>
            <a:r>
              <a:rPr lang="ru-RU" dirty="0" smtClean="0">
                <a:latin typeface="Comic Sans MS" pitchFamily="66" charset="0"/>
              </a:rPr>
              <a:t>организация </a:t>
            </a:r>
            <a:r>
              <a:rPr lang="ru-RU" dirty="0">
                <a:latin typeface="Comic Sans MS" pitchFamily="66" charset="0"/>
              </a:rPr>
              <a:t>спортивных клубов по месту жительства; </a:t>
            </a:r>
            <a:endParaRPr lang="ru-RU" dirty="0" smtClean="0">
              <a:latin typeface="Comic Sans MS" pitchFamily="66" charset="0"/>
            </a:endParaRPr>
          </a:p>
          <a:p>
            <a:pPr algn="just"/>
            <a:r>
              <a:rPr lang="ru-RU" dirty="0" smtClean="0">
                <a:latin typeface="Comic Sans MS" pitchFamily="66" charset="0"/>
              </a:rPr>
              <a:t>формирование </a:t>
            </a:r>
            <a:r>
              <a:rPr lang="ru-RU" dirty="0">
                <a:latin typeface="Comic Sans MS" pitchFamily="66" charset="0"/>
              </a:rPr>
              <a:t>отрядов милосердия для оказания помощи беженцам и др.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572132" y="357167"/>
            <a:ext cx="2914616" cy="428627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FF0000"/>
                </a:solidFill>
                <a:latin typeface="Comic Sans MS" pitchFamily="66" charset="0"/>
              </a:rPr>
              <a:t>Дети-мигрант</a:t>
            </a:r>
            <a:r>
              <a:rPr lang="ru-RU" sz="2400" b="1" dirty="0" smtClean="0">
                <a:solidFill>
                  <a:srgbClr val="FF0000"/>
                </a:solidFill>
                <a:latin typeface="Comic Sans MS" pitchFamily="66" charset="0"/>
              </a:rPr>
              <a:t>ы</a:t>
            </a:r>
            <a:endParaRPr lang="ru-RU" sz="2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642918"/>
            <a:ext cx="8643998" cy="5643602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ru-RU" sz="9600" dirty="0" smtClean="0">
                <a:solidFill>
                  <a:srgbClr val="6600CC"/>
                </a:solidFill>
                <a:latin typeface="Comic Sans MS" pitchFamily="66" charset="0"/>
              </a:rPr>
              <a:t>Задачи обучения :</a:t>
            </a:r>
          </a:p>
          <a:p>
            <a:pPr algn="just"/>
            <a:r>
              <a:rPr lang="ru-RU" sz="9600" u="sng" dirty="0" smtClean="0">
                <a:solidFill>
                  <a:srgbClr val="6600CC"/>
                </a:solidFill>
                <a:latin typeface="Comic Sans MS" pitchFamily="66" charset="0"/>
              </a:rPr>
              <a:t>-в учебном аспекте </a:t>
            </a:r>
            <a:r>
              <a:rPr lang="ru-RU" sz="9600" dirty="0" smtClean="0">
                <a:solidFill>
                  <a:srgbClr val="6600CC"/>
                </a:solidFill>
                <a:latin typeface="Comic Sans MS" pitchFamily="66" charset="0"/>
              </a:rPr>
              <a:t>– достижение овладения русским языком как средством межличностного общения («Говорю правильно, пишу красиво», подгрупповые и индивидуальные занятия с детьми-мигрантами по коррекции устной и письменной речи, коррекции звукопроизношения);</a:t>
            </a:r>
          </a:p>
          <a:p>
            <a:pPr algn="just"/>
            <a:r>
              <a:rPr lang="ru-RU" sz="9600" dirty="0" smtClean="0">
                <a:solidFill>
                  <a:srgbClr val="6600CC"/>
                </a:solidFill>
                <a:latin typeface="Comic Sans MS" pitchFamily="66" charset="0"/>
              </a:rPr>
              <a:t>-</a:t>
            </a:r>
            <a:r>
              <a:rPr lang="ru-RU" sz="9600" u="sng" dirty="0" smtClean="0">
                <a:solidFill>
                  <a:srgbClr val="6600CC"/>
                </a:solidFill>
                <a:latin typeface="Comic Sans MS" pitchFamily="66" charset="0"/>
              </a:rPr>
              <a:t>в познавательном </a:t>
            </a:r>
            <a:r>
              <a:rPr lang="ru-RU" sz="9600" dirty="0" smtClean="0">
                <a:solidFill>
                  <a:srgbClr val="6600CC"/>
                </a:solidFill>
                <a:latin typeface="Comic Sans MS" pitchFamily="66" charset="0"/>
              </a:rPr>
              <a:t>– приобретение знаний о культуре страны пребывания («Узнаю край», «Рисую мир вокруг меня», «Учимся жить вместе», «Мы разные, но дружные»);</a:t>
            </a:r>
          </a:p>
          <a:p>
            <a:pPr algn="just"/>
            <a:r>
              <a:rPr lang="ru-RU" sz="9600" dirty="0" smtClean="0">
                <a:solidFill>
                  <a:srgbClr val="6600CC"/>
                </a:solidFill>
                <a:latin typeface="Comic Sans MS" pitchFamily="66" charset="0"/>
              </a:rPr>
              <a:t>-</a:t>
            </a:r>
            <a:r>
              <a:rPr lang="ru-RU" sz="9600" u="sng" dirty="0" smtClean="0">
                <a:solidFill>
                  <a:srgbClr val="6600CC"/>
                </a:solidFill>
                <a:latin typeface="Comic Sans MS" pitchFamily="66" charset="0"/>
              </a:rPr>
              <a:t>в развивающе</a:t>
            </a:r>
            <a:r>
              <a:rPr lang="ru-RU" sz="9600" dirty="0" smtClean="0">
                <a:solidFill>
                  <a:srgbClr val="6600CC"/>
                </a:solidFill>
                <a:latin typeface="Comic Sans MS" pitchFamily="66" charset="0"/>
              </a:rPr>
              <a:t>м – работа по становлению и формированию: речевых способностей (фонематический слух, способности к догадке, к различению, к имитации, к логическому изложению.. </a:t>
            </a:r>
          </a:p>
          <a:p>
            <a:pPr algn="just"/>
            <a:r>
              <a:rPr lang="ru-RU" sz="9600" dirty="0" smtClean="0">
                <a:solidFill>
                  <a:srgbClr val="6600CC"/>
                </a:solidFill>
                <a:latin typeface="Comic Sans MS" pitchFamily="66" charset="0"/>
              </a:rPr>
              <a:t>-психических функций, связанных с речевой деятельностью  (речевое мышление, память во всех ее видах, внимание, воображение, восприятие и др.);  умений общаться и т. п.</a:t>
            </a:r>
          </a:p>
          <a:p>
            <a:pPr algn="just"/>
            <a:endParaRPr lang="ru-RU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Comic Sans MS" pitchFamily="66" charset="0"/>
              </a:rPr>
              <a:t>Работа с родителями </a:t>
            </a:r>
            <a:endParaRPr lang="ru-RU" sz="28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14422"/>
            <a:ext cx="8786842" cy="4911741"/>
          </a:xfrm>
        </p:spPr>
        <p:txBody>
          <a:bodyPr>
            <a:noAutofit/>
          </a:bodyPr>
          <a:lstStyle/>
          <a:p>
            <a:pPr algn="just"/>
            <a:r>
              <a:rPr lang="ru-RU" sz="2800" dirty="0" smtClean="0">
                <a:latin typeface="Comic Sans MS" pitchFamily="66" charset="0"/>
              </a:rPr>
              <a:t>Организация </a:t>
            </a:r>
            <a:r>
              <a:rPr lang="ru-RU" sz="2800" i="1" u="sng" dirty="0">
                <a:latin typeface="Comic Sans MS" pitchFamily="66" charset="0"/>
              </a:rPr>
              <a:t>совместного досуга</a:t>
            </a:r>
            <a:r>
              <a:rPr lang="ru-RU" sz="2800" dirty="0">
                <a:latin typeface="Comic Sans MS" pitchFamily="66" charset="0"/>
              </a:rPr>
              <a:t>, праздников, выставок, конкурсов, посиделок, игр – позволяют создать </a:t>
            </a:r>
            <a:r>
              <a:rPr lang="ru-RU" sz="2800" i="1" u="sng" dirty="0">
                <a:latin typeface="Comic Sans MS" pitchFamily="66" charset="0"/>
              </a:rPr>
              <a:t>эмоциональный ко</a:t>
            </a:r>
            <a:r>
              <a:rPr lang="ru-RU" sz="2800" dirty="0">
                <a:latin typeface="Comic Sans MS" pitchFamily="66" charset="0"/>
              </a:rPr>
              <a:t>мфорт, установить тёплые, доверительные отношения в группе, во всём учреждении</a:t>
            </a:r>
            <a:r>
              <a:rPr lang="ru-RU" sz="2800" dirty="0" smtClean="0">
                <a:latin typeface="Comic Sans MS" pitchFamily="66" charset="0"/>
              </a:rPr>
              <a:t>.</a:t>
            </a:r>
          </a:p>
          <a:p>
            <a:pPr algn="just">
              <a:buNone/>
            </a:pPr>
            <a:r>
              <a:rPr lang="ru-RU" sz="2800" dirty="0" smtClean="0">
                <a:latin typeface="Comic Sans MS" pitchFamily="66" charset="0"/>
              </a:rPr>
              <a:t> </a:t>
            </a:r>
            <a:r>
              <a:rPr lang="ru-RU" sz="2800" dirty="0">
                <a:latin typeface="Comic Sans MS" pitchFamily="66" charset="0"/>
              </a:rPr>
              <a:t>Родители и дети становятся открытыми для общения</a:t>
            </a:r>
            <a:r>
              <a:rPr lang="ru-RU" sz="2800" dirty="0" smtClean="0">
                <a:latin typeface="Comic Sans MS" pitchFamily="66" charset="0"/>
              </a:rPr>
              <a:t>.</a:t>
            </a:r>
          </a:p>
          <a:p>
            <a:pPr algn="just"/>
            <a:r>
              <a:rPr lang="ru-RU" sz="2800" dirty="0" smtClean="0">
                <a:latin typeface="Comic Sans MS" pitchFamily="66" charset="0"/>
              </a:rPr>
              <a:t>Круглый </a:t>
            </a:r>
            <a:r>
              <a:rPr lang="ru-RU" sz="2800" dirty="0">
                <a:latin typeface="Comic Sans MS" pitchFamily="66" charset="0"/>
              </a:rPr>
              <a:t>стол, мастер-класс, лекция-дискуссия. </a:t>
            </a:r>
            <a:endParaRPr lang="ru-RU" sz="2800" dirty="0" smtClean="0">
              <a:latin typeface="Comic Sans MS" pitchFamily="66" charset="0"/>
            </a:endParaRPr>
          </a:p>
          <a:p>
            <a:pPr algn="just"/>
            <a:r>
              <a:rPr lang="ru-RU" sz="2800" dirty="0" smtClean="0">
                <a:latin typeface="Comic Sans MS" pitchFamily="66" charset="0"/>
              </a:rPr>
              <a:t>Темы </a:t>
            </a:r>
            <a:r>
              <a:rPr lang="ru-RU" sz="2800" dirty="0">
                <a:latin typeface="Comic Sans MS" pitchFamily="66" charset="0"/>
              </a:rPr>
              <a:t>для совместного обсуждения могут предлагать не только педагоги, но и родители.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Comic Sans MS" pitchFamily="66" charset="0"/>
              </a:rPr>
              <a:t>Индивидуально-личностное направление</a:t>
            </a:r>
            <a:endParaRPr lang="ru-RU" sz="2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57232"/>
            <a:ext cx="8686800" cy="5268931"/>
          </a:xfrm>
        </p:spPr>
        <p:txBody>
          <a:bodyPr>
            <a:normAutofit fontScale="25000" lnSpcReduction="20000"/>
          </a:bodyPr>
          <a:lstStyle/>
          <a:p>
            <a:pPr algn="just">
              <a:buNone/>
            </a:pPr>
            <a:r>
              <a:rPr lang="ru-RU" sz="11200" dirty="0" smtClean="0">
                <a:latin typeface="Comic Sans MS" pitchFamily="66" charset="0"/>
              </a:rPr>
              <a:t>При разработке программ, следует сосредоточится на решении </a:t>
            </a:r>
            <a:r>
              <a:rPr lang="ru-RU" sz="11200" u="sng" dirty="0" smtClean="0">
                <a:latin typeface="Comic Sans MS" pitchFamily="66" charset="0"/>
              </a:rPr>
              <a:t>следующих зада</a:t>
            </a:r>
            <a:r>
              <a:rPr lang="ru-RU" sz="11200" dirty="0" smtClean="0">
                <a:latin typeface="Comic Sans MS" pitchFamily="66" charset="0"/>
              </a:rPr>
              <a:t>ч: </a:t>
            </a:r>
          </a:p>
          <a:p>
            <a:pPr algn="just">
              <a:buNone/>
            </a:pPr>
            <a:r>
              <a:rPr lang="ru-RU" sz="11200" dirty="0" smtClean="0">
                <a:latin typeface="Comic Sans MS" pitchFamily="66" charset="0"/>
              </a:rPr>
              <a:t>- снятие состояния психологического дискомфорта;</a:t>
            </a:r>
          </a:p>
          <a:p>
            <a:pPr algn="just">
              <a:buNone/>
            </a:pPr>
            <a:r>
              <a:rPr lang="ru-RU" sz="11200" dirty="0" smtClean="0">
                <a:latin typeface="Comic Sans MS" pitchFamily="66" charset="0"/>
              </a:rPr>
              <a:t>- формирование адекватной самооценки;</a:t>
            </a:r>
          </a:p>
          <a:p>
            <a:pPr algn="just">
              <a:buNone/>
            </a:pPr>
            <a:r>
              <a:rPr lang="ru-RU" sz="11200" dirty="0" smtClean="0">
                <a:latin typeface="Comic Sans MS" pitchFamily="66" charset="0"/>
              </a:rPr>
              <a:t>- формирование оптимальной средовой адаптации;</a:t>
            </a:r>
          </a:p>
          <a:p>
            <a:pPr algn="just">
              <a:buNone/>
            </a:pPr>
            <a:r>
              <a:rPr lang="ru-RU" sz="11200" dirty="0" smtClean="0">
                <a:latin typeface="Comic Sans MS" pitchFamily="66" charset="0"/>
              </a:rPr>
              <a:t>-развитие познавательной и нравственно-эстетической культуры учащихся;</a:t>
            </a:r>
          </a:p>
          <a:p>
            <a:pPr algn="just">
              <a:buNone/>
            </a:pPr>
            <a:r>
              <a:rPr lang="ru-RU" sz="11200" dirty="0" smtClean="0">
                <a:latin typeface="Comic Sans MS" pitchFamily="66" charset="0"/>
              </a:rPr>
              <a:t>- развитие коммуникативных и поведенческих навыков;</a:t>
            </a:r>
          </a:p>
          <a:p>
            <a:pPr algn="just">
              <a:buNone/>
            </a:pPr>
            <a:r>
              <a:rPr lang="ru-RU" sz="11200" dirty="0" smtClean="0">
                <a:latin typeface="Comic Sans MS" pitchFamily="66" charset="0"/>
              </a:rPr>
              <a:t>- формирование навыков самопознания и самовоспитания;</a:t>
            </a:r>
          </a:p>
          <a:p>
            <a:pPr algn="just">
              <a:buNone/>
            </a:pPr>
            <a:r>
              <a:rPr lang="ru-RU" sz="11200" dirty="0" smtClean="0">
                <a:latin typeface="Comic Sans MS" pitchFamily="66" charset="0"/>
              </a:rPr>
              <a:t>-формирование мотивации достижений.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8934" y="264947"/>
            <a:ext cx="8795776" cy="511156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400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400" b="1" spc="-150" dirty="0" smtClean="0">
                <a:solidFill>
                  <a:srgbClr val="FF0000"/>
                </a:solidFill>
                <a:latin typeface="Comic Sans MS" pitchFamily="66" charset="0"/>
              </a:rPr>
              <a:t>Сложная </a:t>
            </a:r>
            <a:r>
              <a:rPr lang="ru-RU" sz="2400" b="1" spc="-150" dirty="0">
                <a:solidFill>
                  <a:srgbClr val="FF0000"/>
                </a:solidFill>
                <a:latin typeface="Comic Sans MS" pitchFamily="66" charset="0"/>
              </a:rPr>
              <a:t>жизненная ситуация </a:t>
            </a:r>
            <a:r>
              <a:rPr lang="ru-RU" sz="2400" spc="-150" dirty="0">
                <a:solidFill>
                  <a:srgbClr val="FF0000"/>
                </a:solidFill>
                <a:latin typeface="Comic Sans MS" pitchFamily="66" charset="0"/>
              </a:rPr>
              <a:t>– это ситуация, объективно </a:t>
            </a:r>
            <a:r>
              <a:rPr lang="ru-RU" sz="2400" b="1" u="sng" spc="-150" dirty="0">
                <a:solidFill>
                  <a:srgbClr val="FF0000"/>
                </a:solidFill>
                <a:latin typeface="Comic Sans MS" pitchFamily="66" charset="0"/>
              </a:rPr>
              <a:t>нарушающая жизнедеятельность </a:t>
            </a:r>
            <a:r>
              <a:rPr lang="ru-RU" sz="2400" spc="-150" dirty="0">
                <a:solidFill>
                  <a:srgbClr val="FF0000"/>
                </a:solidFill>
                <a:latin typeface="Comic Sans MS" pitchFamily="66" charset="0"/>
              </a:rPr>
              <a:t>гражданина </a:t>
            </a:r>
            <a:r>
              <a:rPr lang="ru-RU" sz="2000" spc="-150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000" spc="-150" dirty="0">
                <a:solidFill>
                  <a:srgbClr val="FF0000"/>
                </a:solidFill>
                <a:latin typeface="Comic Sans MS" pitchFamily="66" charset="0"/>
              </a:rPr>
            </a:br>
            <a:endParaRPr lang="ru-RU" sz="2000" spc="-15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14422"/>
            <a:ext cx="8686800" cy="5429288"/>
          </a:xfrm>
        </p:spPr>
        <p:txBody>
          <a:bodyPr>
            <a:normAutofit fontScale="25000" lnSpcReduction="20000"/>
          </a:bodyPr>
          <a:lstStyle/>
          <a:p>
            <a:pPr algn="just">
              <a:buNone/>
            </a:pPr>
            <a:r>
              <a:rPr lang="ru-RU" sz="8000" i="1" u="sng" dirty="0">
                <a:solidFill>
                  <a:srgbClr val="FF0000"/>
                </a:solidFill>
                <a:latin typeface="Comic Sans MS" pitchFamily="66" charset="0"/>
              </a:rPr>
              <a:t>Дети, находящиеся в </a:t>
            </a:r>
            <a:r>
              <a:rPr lang="ru-RU" sz="8000" i="1" u="sng" dirty="0" smtClean="0">
                <a:solidFill>
                  <a:srgbClr val="FF0000"/>
                </a:solidFill>
                <a:latin typeface="Comic Sans MS" pitchFamily="66" charset="0"/>
              </a:rPr>
              <a:t>сложной </a:t>
            </a:r>
            <a:r>
              <a:rPr lang="ru-RU" sz="8000" i="1" u="sng" dirty="0">
                <a:solidFill>
                  <a:srgbClr val="FF0000"/>
                </a:solidFill>
                <a:latin typeface="Comic Sans MS" pitchFamily="66" charset="0"/>
              </a:rPr>
              <a:t>жизненной ситуации:</a:t>
            </a:r>
          </a:p>
          <a:p>
            <a:pPr lvl="0" algn="just"/>
            <a:r>
              <a:rPr lang="ru-RU" sz="8000" dirty="0">
                <a:latin typeface="Comic Sans MS" pitchFamily="66" charset="0"/>
              </a:rPr>
              <a:t>дети, оставшиеся без попечения родителей;</a:t>
            </a:r>
          </a:p>
          <a:p>
            <a:pPr lvl="0" algn="just"/>
            <a:r>
              <a:rPr lang="ru-RU" sz="8000" dirty="0">
                <a:latin typeface="Comic Sans MS" pitchFamily="66" charset="0"/>
              </a:rPr>
              <a:t>дети - инвалиды;</a:t>
            </a:r>
          </a:p>
          <a:p>
            <a:pPr lvl="0" algn="just"/>
            <a:r>
              <a:rPr lang="ru-RU" sz="8000" dirty="0">
                <a:latin typeface="Comic Sans MS" pitchFamily="66" charset="0"/>
              </a:rPr>
              <a:t>дети, имеющие недостатки в психическом и (или) физическом развитии;</a:t>
            </a:r>
          </a:p>
          <a:p>
            <a:pPr lvl="0" algn="just"/>
            <a:r>
              <a:rPr lang="ru-RU" sz="8000" dirty="0">
                <a:latin typeface="Comic Sans MS" pitchFamily="66" charset="0"/>
              </a:rPr>
              <a:t>дети - жертвы вооруженных и межнациональных конфликтов, экологических и техногенных катастроф, стихийных бедствий;</a:t>
            </a:r>
          </a:p>
          <a:p>
            <a:pPr lvl="0" algn="just"/>
            <a:r>
              <a:rPr lang="ru-RU" sz="8000" dirty="0">
                <a:latin typeface="Comic Sans MS" pitchFamily="66" charset="0"/>
              </a:rPr>
              <a:t>дети из семей беженцев и вынужденных переселенцев;</a:t>
            </a:r>
          </a:p>
          <a:p>
            <a:pPr lvl="0" algn="just"/>
            <a:r>
              <a:rPr lang="ru-RU" sz="8000" dirty="0">
                <a:latin typeface="Comic Sans MS" pitchFamily="66" charset="0"/>
              </a:rPr>
              <a:t>дети, оказавшиеся в экстремальных условиях;</a:t>
            </a:r>
          </a:p>
          <a:p>
            <a:pPr lvl="0" algn="just"/>
            <a:r>
              <a:rPr lang="ru-RU" sz="8000" dirty="0">
                <a:latin typeface="Comic Sans MS" pitchFamily="66" charset="0"/>
              </a:rPr>
              <a:t>дети - жертвы насилия;</a:t>
            </a:r>
          </a:p>
          <a:p>
            <a:pPr lvl="0" algn="just"/>
            <a:r>
              <a:rPr lang="ru-RU" sz="8000" dirty="0">
                <a:latin typeface="Comic Sans MS" pitchFamily="66" charset="0"/>
              </a:rPr>
              <a:t>дети, отбывающие наказание в виде лишения свободы в воспитательных колониях;</a:t>
            </a:r>
          </a:p>
          <a:p>
            <a:pPr lvl="0" algn="just"/>
            <a:r>
              <a:rPr lang="ru-RU" sz="8000" dirty="0">
                <a:latin typeface="Comic Sans MS" pitchFamily="66" charset="0"/>
              </a:rPr>
              <a:t>дети, находящиеся в специальных </a:t>
            </a:r>
            <a:r>
              <a:rPr lang="ru-RU" sz="8000" dirty="0" smtClean="0">
                <a:latin typeface="Comic Sans MS" pitchFamily="66" charset="0"/>
              </a:rPr>
              <a:t>учебно-воспитательных </a:t>
            </a:r>
            <a:r>
              <a:rPr lang="ru-RU" sz="8000" dirty="0">
                <a:latin typeface="Comic Sans MS" pitchFamily="66" charset="0"/>
              </a:rPr>
              <a:t>учреждениях;</a:t>
            </a:r>
          </a:p>
          <a:p>
            <a:pPr lvl="0" algn="just"/>
            <a:r>
              <a:rPr lang="ru-RU" sz="8000" dirty="0">
                <a:latin typeface="Comic Sans MS" pitchFamily="66" charset="0"/>
              </a:rPr>
              <a:t>дети, проживающие в малоимущих семьях;</a:t>
            </a:r>
          </a:p>
          <a:p>
            <a:pPr lvl="0" algn="just"/>
            <a:r>
              <a:rPr lang="ru-RU" sz="8000" dirty="0">
                <a:latin typeface="Comic Sans MS" pitchFamily="66" charset="0"/>
              </a:rPr>
              <a:t>дети с отклонениями в поведении;</a:t>
            </a:r>
          </a:p>
          <a:p>
            <a:pPr lvl="0" algn="just"/>
            <a:r>
              <a:rPr lang="ru-RU" sz="8000" dirty="0">
                <a:latin typeface="Comic Sans MS" pitchFamily="66" charset="0"/>
              </a:rPr>
              <a:t>дети, жизнедеятельность которых объективно нарушена в результате сложившихся обстоятельств и которые не могут преодолеть данные обстоятельства самостоятельно или с помощью семьи. 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85728"/>
            <a:ext cx="8658228" cy="785818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2700" b="1" dirty="0" smtClean="0">
                <a:solidFill>
                  <a:srgbClr val="FF0000"/>
                </a:solidFill>
                <a:latin typeface="Comic Sans MS" pitchFamily="66" charset="0"/>
              </a:rPr>
              <a:t>Условия </a:t>
            </a:r>
            <a:r>
              <a:rPr lang="ru-RU" sz="2700" b="1" dirty="0">
                <a:solidFill>
                  <a:srgbClr val="FF0000"/>
                </a:solidFill>
                <a:latin typeface="Comic Sans MS" pitchFamily="66" charset="0"/>
              </a:rPr>
              <a:t>повышения доступности программ ДОД для детей, находящихся в сложной социальной ситуации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71546"/>
            <a:ext cx="8929718" cy="5054617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400" b="1" dirty="0" smtClean="0">
                <a:latin typeface="Comic Sans MS" pitchFamily="66" charset="0"/>
              </a:rPr>
              <a:t>наличие:</a:t>
            </a:r>
          </a:p>
          <a:p>
            <a:pPr algn="just"/>
            <a:r>
              <a:rPr lang="ru-RU" sz="2400" dirty="0" smtClean="0">
                <a:latin typeface="Comic Sans MS" pitchFamily="66" charset="0"/>
              </a:rPr>
              <a:t> </a:t>
            </a:r>
            <a:r>
              <a:rPr lang="ru-RU" sz="2000" dirty="0">
                <a:latin typeface="Comic Sans MS" pitchFamily="66" charset="0"/>
              </a:rPr>
              <a:t>программного обеспечения и необходимых ресурсов для разработки и внедрения в </a:t>
            </a:r>
            <a:r>
              <a:rPr lang="ru-RU" sz="2000" dirty="0" smtClean="0">
                <a:latin typeface="Comic Sans MS" pitchFamily="66" charset="0"/>
              </a:rPr>
              <a:t>ОДОД единых </a:t>
            </a:r>
            <a:r>
              <a:rPr lang="ru-RU" sz="2000" dirty="0">
                <a:latin typeface="Comic Sans MS" pitchFamily="66" charset="0"/>
              </a:rPr>
              <a:t>механизмов статистического учета и ведения баз данных детей, находящихся в сложных социальных условиях;</a:t>
            </a:r>
          </a:p>
          <a:p>
            <a:pPr algn="just"/>
            <a:r>
              <a:rPr lang="ru-RU" sz="2000" dirty="0" smtClean="0">
                <a:latin typeface="Comic Sans MS" pitchFamily="66" charset="0"/>
              </a:rPr>
              <a:t>системы </a:t>
            </a:r>
            <a:r>
              <a:rPr lang="ru-RU" sz="2000" dirty="0">
                <a:latin typeface="Comic Sans MS" pitchFamily="66" charset="0"/>
              </a:rPr>
              <a:t>требований социальных </a:t>
            </a:r>
            <a:r>
              <a:rPr lang="ru-RU" sz="2000" dirty="0" smtClean="0">
                <a:latin typeface="Comic Sans MS" pitchFamily="66" charset="0"/>
              </a:rPr>
              <a:t>заказчиков и заказа </a:t>
            </a:r>
            <a:r>
              <a:rPr lang="ru-RU" sz="2000" dirty="0">
                <a:latin typeface="Comic Sans MS" pitchFamily="66" charset="0"/>
              </a:rPr>
              <a:t>на </a:t>
            </a:r>
            <a:r>
              <a:rPr lang="ru-RU" sz="2000" dirty="0" smtClean="0">
                <a:latin typeface="Comic Sans MS" pitchFamily="66" charset="0"/>
              </a:rPr>
              <a:t>ДО для </a:t>
            </a:r>
            <a:r>
              <a:rPr lang="ru-RU" sz="2000" dirty="0">
                <a:latin typeface="Comic Sans MS" pitchFamily="66" charset="0"/>
              </a:rPr>
              <a:t>детей, находящихся в </a:t>
            </a:r>
            <a:r>
              <a:rPr lang="ru-RU" sz="2000" dirty="0" smtClean="0">
                <a:latin typeface="Comic Sans MS" pitchFamily="66" charset="0"/>
              </a:rPr>
              <a:t>ССС;</a:t>
            </a:r>
            <a:endParaRPr lang="ru-RU" sz="2000" dirty="0">
              <a:latin typeface="Comic Sans MS" pitchFamily="66" charset="0"/>
            </a:endParaRPr>
          </a:p>
          <a:p>
            <a:pPr algn="just"/>
            <a:r>
              <a:rPr lang="ru-RU" sz="2000" dirty="0" smtClean="0">
                <a:latin typeface="Comic Sans MS" pitchFamily="66" charset="0"/>
              </a:rPr>
              <a:t>необходимых </a:t>
            </a:r>
            <a:r>
              <a:rPr lang="ru-RU" sz="2000" dirty="0">
                <a:latin typeface="Comic Sans MS" pitchFamily="66" charset="0"/>
              </a:rPr>
              <a:t>ресурсов для организации мониторинга социального заказа на </a:t>
            </a:r>
            <a:r>
              <a:rPr lang="ru-RU" sz="2000" dirty="0" smtClean="0">
                <a:latin typeface="Comic Sans MS" pitchFamily="66" charset="0"/>
              </a:rPr>
              <a:t>ДОД;</a:t>
            </a:r>
          </a:p>
          <a:p>
            <a:pPr algn="just"/>
            <a:r>
              <a:rPr lang="ru-RU" sz="2000" spc="-150" dirty="0" smtClean="0">
                <a:latin typeface="Comic Sans MS" pitchFamily="66" charset="0"/>
              </a:rPr>
              <a:t>организованной системы повышения профессиональной компетентности</a:t>
            </a:r>
          </a:p>
          <a:p>
            <a:pPr algn="just">
              <a:buNone/>
            </a:pPr>
            <a:r>
              <a:rPr lang="ru-RU" sz="2000" spc="-150" dirty="0" smtClean="0">
                <a:latin typeface="Comic Sans MS" pitchFamily="66" charset="0"/>
              </a:rPr>
              <a:t>педагогических кадров в сфере ДОД;</a:t>
            </a:r>
          </a:p>
          <a:p>
            <a:pPr algn="just"/>
            <a:r>
              <a:rPr lang="ru-RU" sz="2000" dirty="0" smtClean="0">
                <a:latin typeface="Comic Sans MS" pitchFamily="66" charset="0"/>
              </a:rPr>
              <a:t>профессиональная готовность педагогов к созданию   поликультурной среды в учреждении ДО;</a:t>
            </a:r>
          </a:p>
          <a:p>
            <a:pPr algn="just">
              <a:buNone/>
            </a:pPr>
            <a:endParaRPr lang="ru-RU" sz="2000" spc="-150" dirty="0" smtClean="0">
              <a:latin typeface="Comic Sans MS" pitchFamily="66" charset="0"/>
            </a:endParaRPr>
          </a:p>
          <a:p>
            <a:pPr algn="just">
              <a:buFontTx/>
              <a:buChar char="-"/>
            </a:pPr>
            <a:endParaRPr lang="ru-RU" sz="2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Comic Sans MS" pitchFamily="66" charset="0"/>
              </a:rPr>
              <a:t>Условия повышения доступности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000108"/>
            <a:ext cx="8472518" cy="5126055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2000" dirty="0" smtClean="0">
                <a:latin typeface="Comic Sans MS" pitchFamily="66" charset="0"/>
              </a:rPr>
              <a:t>-необходимых </a:t>
            </a:r>
            <a:r>
              <a:rPr lang="ru-RU" sz="2000" dirty="0">
                <a:latin typeface="Comic Sans MS" pitchFamily="66" charset="0"/>
              </a:rPr>
              <a:t>ресурсов для привлечения спонсоров к реализации идей доступности дополнительного образования для детей, находящихся в сложных социальных </a:t>
            </a:r>
            <a:r>
              <a:rPr lang="ru-RU" sz="2000" dirty="0" smtClean="0">
                <a:latin typeface="Comic Sans MS" pitchFamily="66" charset="0"/>
              </a:rPr>
              <a:t>условиях…….</a:t>
            </a:r>
            <a:endParaRPr lang="ru-RU" sz="2000" dirty="0">
              <a:latin typeface="Comic Sans MS" pitchFamily="66" charset="0"/>
            </a:endParaRPr>
          </a:p>
          <a:p>
            <a:pPr algn="just">
              <a:buNone/>
            </a:pPr>
            <a:r>
              <a:rPr lang="ru-RU" sz="2000" dirty="0" smtClean="0">
                <a:latin typeface="Comic Sans MS" pitchFamily="66" charset="0"/>
              </a:rPr>
              <a:t>-проведения комплексной профилактики негативных явлений в детской среде;</a:t>
            </a:r>
          </a:p>
          <a:p>
            <a:pPr algn="just">
              <a:buNone/>
            </a:pPr>
            <a:r>
              <a:rPr lang="ru-RU" sz="2000" dirty="0" smtClean="0">
                <a:latin typeface="Comic Sans MS" pitchFamily="66" charset="0"/>
              </a:rPr>
              <a:t> - обновление форм и методов борьбы с детской безнадзорностью, наркоманией, алкоголизмом, преступностью, проституцией;</a:t>
            </a:r>
          </a:p>
          <a:p>
            <a:pPr algn="just">
              <a:buNone/>
            </a:pPr>
            <a:r>
              <a:rPr lang="ru-RU" sz="2000" dirty="0" smtClean="0">
                <a:latin typeface="Comic Sans MS" pitchFamily="66" charset="0"/>
              </a:rPr>
              <a:t>-разработка эффективных механизмов профилактики девиантного поведения детей;</a:t>
            </a:r>
          </a:p>
          <a:p>
            <a:pPr algn="just">
              <a:buNone/>
            </a:pPr>
            <a:r>
              <a:rPr lang="ru-RU" sz="2000" dirty="0" smtClean="0">
                <a:latin typeface="Comic Sans MS" pitchFamily="66" charset="0"/>
              </a:rPr>
              <a:t>- внедрение технологии «социальных лифтов» для выпускников учреждений для детей-сирот и детей, оставшихся без попечения родителей, в системе образования и при трудоустройстве;</a:t>
            </a:r>
          </a:p>
          <a:p>
            <a:pPr algn="just">
              <a:buNone/>
            </a:pPr>
            <a:r>
              <a:rPr lang="ru-RU" sz="2000" dirty="0" smtClean="0">
                <a:latin typeface="Comic Sans MS" pitchFamily="66" charset="0"/>
              </a:rPr>
              <a:t>-</a:t>
            </a:r>
          </a:p>
          <a:p>
            <a:pPr>
              <a:buNone/>
            </a:pP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r>
              <a:rPr lang="ru-RU" sz="4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ru-RU" sz="2800" b="1" dirty="0" smtClean="0">
                <a:solidFill>
                  <a:srgbClr val="FF0000"/>
                </a:solidFill>
              </a:rPr>
              <a:t> </a:t>
            </a:r>
            <a:r>
              <a:rPr lang="ru-RU" sz="3100" b="1" dirty="0" smtClean="0">
                <a:solidFill>
                  <a:srgbClr val="FF0000"/>
                </a:solidFill>
                <a:latin typeface="Comic Sans MS" pitchFamily="66" charset="0"/>
              </a:rPr>
              <a:t>КАК и ЧТО СДЕЛАТЬ, чтобы</a:t>
            </a:r>
            <a:endParaRPr lang="ru-RU" sz="31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857232"/>
            <a:ext cx="8643998" cy="5268931"/>
          </a:xfrm>
        </p:spPr>
        <p:txBody>
          <a:bodyPr>
            <a:normAutofit fontScale="40000" lnSpcReduction="20000"/>
          </a:bodyPr>
          <a:lstStyle/>
          <a:p>
            <a:pPr algn="just">
              <a:buNone/>
            </a:pPr>
            <a:r>
              <a:rPr lang="ru-RU" sz="7000" b="1" dirty="0" smtClean="0">
                <a:latin typeface="Comic Sans MS" pitchFamily="66" charset="0"/>
              </a:rPr>
              <a:t>достижение</a:t>
            </a:r>
            <a:r>
              <a:rPr lang="ru-RU" sz="7000" b="1" i="1" dirty="0" smtClean="0">
                <a:latin typeface="Comic Sans MS" pitchFamily="66" charset="0"/>
              </a:rPr>
              <a:t> общей цели</a:t>
            </a:r>
            <a:r>
              <a:rPr lang="ru-RU" sz="7000" dirty="0" smtClean="0">
                <a:latin typeface="Comic Sans MS" pitchFamily="66" charset="0"/>
              </a:rPr>
              <a:t> повышения доступности реализации дополнительных общеобразовательных программ, удовлетворенности детей, </a:t>
            </a:r>
            <a:r>
              <a:rPr lang="ru-RU" sz="7000" i="1" dirty="0" smtClean="0">
                <a:latin typeface="Comic Sans MS" pitchFamily="66" charset="0"/>
              </a:rPr>
              <a:t>находящихся в сложной социальной ситуации </a:t>
            </a:r>
            <a:r>
              <a:rPr lang="ru-RU" sz="7000" dirty="0" smtClean="0">
                <a:latin typeface="Comic Sans MS" pitchFamily="66" charset="0"/>
              </a:rPr>
              <a:t>и их родителей качеством  предоставления этих программ </a:t>
            </a:r>
            <a:r>
              <a:rPr lang="ru-RU" sz="7000" b="1" dirty="0" smtClean="0">
                <a:solidFill>
                  <a:srgbClr val="FF0000"/>
                </a:solidFill>
                <a:latin typeface="Comic Sans MS" pitchFamily="66" charset="0"/>
              </a:rPr>
              <a:t>способствовало:</a:t>
            </a:r>
          </a:p>
          <a:p>
            <a:pPr algn="just"/>
            <a:r>
              <a:rPr lang="ru-RU" sz="7000" b="1" dirty="0" smtClean="0">
                <a:solidFill>
                  <a:srgbClr val="FF0000"/>
                </a:solidFill>
                <a:latin typeface="Comic Sans MS" pitchFamily="66" charset="0"/>
              </a:rPr>
              <a:t> профилактике асоциального поведения, </a:t>
            </a:r>
          </a:p>
          <a:p>
            <a:pPr algn="just"/>
            <a:r>
              <a:rPr lang="ru-RU" sz="7000" b="1" dirty="0" smtClean="0">
                <a:solidFill>
                  <a:srgbClr val="FF0000"/>
                </a:solidFill>
                <a:latin typeface="Comic Sans MS" pitchFamily="66" charset="0"/>
              </a:rPr>
              <a:t>созданию условия для социального, культурного и профессионального самоопределения,</a:t>
            </a:r>
          </a:p>
          <a:p>
            <a:pPr algn="just"/>
            <a:r>
              <a:rPr lang="ru-RU" sz="7000" b="1" dirty="0" smtClean="0">
                <a:solidFill>
                  <a:srgbClr val="FF0000"/>
                </a:solidFill>
                <a:latin typeface="Comic Sans MS" pitchFamily="66" charset="0"/>
              </a:rPr>
              <a:t> творческой самореализации личности ребёнка</a:t>
            </a:r>
            <a:r>
              <a:rPr lang="ru-RU" sz="7000" b="1" i="1" dirty="0" smtClean="0">
                <a:solidFill>
                  <a:srgbClr val="FF0000"/>
                </a:solidFill>
                <a:latin typeface="Comic Sans MS" pitchFamily="66" charset="0"/>
              </a:rPr>
              <a:t>, находящегося в сложной социальной ситуации.</a:t>
            </a:r>
            <a:r>
              <a:rPr lang="ru-RU" sz="7000" b="1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</a:p>
          <a:p>
            <a:pPr algn="ctr">
              <a:buNone/>
            </a:pPr>
            <a:endParaRPr lang="ru-RU" sz="137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Л.Е.Н\Вышлов. Творчество\DSC0078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 fontScale="90000"/>
          </a:bodyPr>
          <a:lstStyle/>
          <a:p>
            <a:endParaRPr lang="ru-RU" b="1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 rot="704898">
            <a:off x="4756312" y="648092"/>
            <a:ext cx="259580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dirty="0" smtClean="0">
                <a:solidFill>
                  <a:srgbClr val="92D050"/>
                </a:solidFill>
                <a:latin typeface="Comic Sans MS" pitchFamily="66" charset="0"/>
              </a:rPr>
              <a:t>УДАЧИ</a:t>
            </a:r>
            <a:endParaRPr lang="ru-RU" sz="4800" dirty="0">
              <a:solidFill>
                <a:srgbClr val="92D05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r>
              <a:rPr lang="ru-RU" sz="3200" b="1" u="sng" dirty="0" smtClean="0">
                <a:solidFill>
                  <a:srgbClr val="CC0066"/>
                </a:solidFill>
                <a:latin typeface="Comic Sans MS" pitchFamily="66" charset="0"/>
              </a:rPr>
              <a:t>Что необходимо учитывать:</a:t>
            </a:r>
            <a:endParaRPr lang="ru-RU" sz="3200" b="1" u="sng" dirty="0">
              <a:solidFill>
                <a:srgbClr val="CC0066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785794"/>
            <a:ext cx="8643998" cy="5340369"/>
          </a:xfrm>
        </p:spPr>
        <p:txBody>
          <a:bodyPr>
            <a:noAutofit/>
          </a:bodyPr>
          <a:lstStyle/>
          <a:p>
            <a:pPr algn="just"/>
            <a:r>
              <a:rPr lang="ru-RU" sz="2800" dirty="0" smtClean="0">
                <a:solidFill>
                  <a:srgbClr val="CC0066"/>
                </a:solidFill>
                <a:latin typeface="Comic Sans MS" pitchFamily="66" charset="0"/>
              </a:rPr>
              <a:t>Дети, находящиеся в ССС, как правило, </a:t>
            </a:r>
            <a:r>
              <a:rPr lang="ru-RU" sz="2800" b="1" dirty="0" smtClean="0">
                <a:solidFill>
                  <a:srgbClr val="CC0066"/>
                </a:solidFill>
                <a:latin typeface="Comic Sans MS" pitchFamily="66" charset="0"/>
              </a:rPr>
              <a:t>обладают </a:t>
            </a:r>
            <a:r>
              <a:rPr lang="ru-RU" sz="2800" b="1" i="1" u="sng" dirty="0" smtClean="0">
                <a:solidFill>
                  <a:srgbClr val="CC0066"/>
                </a:solidFill>
                <a:latin typeface="Comic Sans MS" pitchFamily="66" charset="0"/>
              </a:rPr>
              <a:t>слабой сопротивляемостью к факторам социального риска</a:t>
            </a:r>
            <a:r>
              <a:rPr lang="ru-RU" sz="2800" b="1" dirty="0" smtClean="0">
                <a:solidFill>
                  <a:srgbClr val="CC0066"/>
                </a:solidFill>
                <a:latin typeface="Comic Sans MS" pitchFamily="66" charset="0"/>
              </a:rPr>
              <a:t> в силу возрастных и психофизиологических особенностей.</a:t>
            </a:r>
          </a:p>
          <a:p>
            <a:pPr algn="just"/>
            <a:r>
              <a:rPr lang="ru-RU" sz="2800" dirty="0" smtClean="0">
                <a:solidFill>
                  <a:srgbClr val="CC0066"/>
                </a:solidFill>
                <a:latin typeface="Comic Sans MS" pitchFamily="66" charset="0"/>
              </a:rPr>
              <a:t>Нарушения процесса их социализации приводит к </a:t>
            </a:r>
            <a:r>
              <a:rPr lang="ru-RU" sz="2800" b="1" i="1" u="sng" dirty="0" smtClean="0">
                <a:solidFill>
                  <a:srgbClr val="CC0066"/>
                </a:solidFill>
                <a:latin typeface="Comic Sans MS" pitchFamily="66" charset="0"/>
              </a:rPr>
              <a:t>социальной дезадаптации, педагогической</a:t>
            </a:r>
            <a:r>
              <a:rPr lang="ru-RU" sz="2800" b="1" i="1" dirty="0" smtClean="0">
                <a:solidFill>
                  <a:srgbClr val="CC0066"/>
                </a:solidFill>
                <a:latin typeface="Comic Sans MS" pitchFamily="66" charset="0"/>
              </a:rPr>
              <a:t> </a:t>
            </a:r>
            <a:r>
              <a:rPr lang="ru-RU" sz="2800" b="1" i="1" u="sng" dirty="0" smtClean="0">
                <a:solidFill>
                  <a:srgbClr val="CC0066"/>
                </a:solidFill>
                <a:latin typeface="Comic Sans MS" pitchFamily="66" charset="0"/>
              </a:rPr>
              <a:t>запущенности</a:t>
            </a:r>
            <a:r>
              <a:rPr lang="ru-RU" sz="2800" b="1" u="sng" dirty="0" smtClean="0">
                <a:solidFill>
                  <a:srgbClr val="CC0066"/>
                </a:solidFill>
                <a:latin typeface="Comic Sans MS" pitchFamily="66" charset="0"/>
              </a:rPr>
              <a:t>,</a:t>
            </a:r>
            <a:r>
              <a:rPr lang="ru-RU" sz="2800" b="1" dirty="0" smtClean="0">
                <a:solidFill>
                  <a:srgbClr val="CC0066"/>
                </a:solidFill>
                <a:latin typeface="Comic Sans MS" pitchFamily="66" charset="0"/>
              </a:rPr>
              <a:t> </a:t>
            </a:r>
            <a:r>
              <a:rPr lang="ru-RU" sz="2800" b="1" i="1" u="sng" dirty="0" smtClean="0">
                <a:solidFill>
                  <a:srgbClr val="CC0066"/>
                </a:solidFill>
                <a:latin typeface="Comic Sans MS" pitchFamily="66" charset="0"/>
              </a:rPr>
              <a:t>трудновоспитуемости. </a:t>
            </a:r>
          </a:p>
          <a:p>
            <a:pPr algn="just"/>
            <a:r>
              <a:rPr lang="ru-RU" sz="2800" dirty="0" smtClean="0">
                <a:solidFill>
                  <a:srgbClr val="CC0066"/>
                </a:solidFill>
                <a:latin typeface="Comic Sans MS" pitchFamily="66" charset="0"/>
              </a:rPr>
              <a:t>Острейшими проблемами этих детей, является </a:t>
            </a:r>
            <a:r>
              <a:rPr lang="ru-RU" sz="2800" b="1" i="1" u="sng" dirty="0" smtClean="0">
                <a:solidFill>
                  <a:srgbClr val="CC0066"/>
                </a:solidFill>
                <a:latin typeface="Comic Sans MS" pitchFamily="66" charset="0"/>
              </a:rPr>
              <a:t>неблагоприятная, асоциальная обстановка в семье, на улице</a:t>
            </a:r>
            <a:r>
              <a:rPr lang="ru-RU" sz="2800" b="1" dirty="0" smtClean="0">
                <a:solidFill>
                  <a:srgbClr val="CC0066"/>
                </a:solidFill>
                <a:latin typeface="Comic Sans MS" pitchFamily="66" charset="0"/>
              </a:rPr>
              <a:t>, а точнее приспособление к жизни на улице. </a:t>
            </a:r>
            <a:endParaRPr lang="ru-RU" sz="2800" b="1" dirty="0">
              <a:solidFill>
                <a:srgbClr val="CC0066"/>
              </a:solidFill>
              <a:latin typeface="Comic Sans MS" pitchFamily="66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78198" cy="1143000"/>
          </a:xfrm>
        </p:spPr>
        <p:txBody>
          <a:bodyPr>
            <a:noAutofit/>
          </a:bodyPr>
          <a:lstStyle/>
          <a:p>
            <a:pPr algn="just"/>
            <a:r>
              <a:rPr lang="ru-RU" sz="2400" b="1" i="1" spc="-150" dirty="0" smtClean="0">
                <a:solidFill>
                  <a:srgbClr val="FF0000"/>
                </a:solidFill>
                <a:latin typeface="Comic Sans MS" pitchFamily="66" charset="0"/>
              </a:rPr>
              <a:t>Антропоцентрический подход</a:t>
            </a:r>
            <a:r>
              <a:rPr lang="ru-RU" sz="2400" spc="-150" dirty="0" smtClean="0">
                <a:solidFill>
                  <a:srgbClr val="FF0000"/>
                </a:solidFill>
                <a:latin typeface="Comic Sans MS" pitchFamily="66" charset="0"/>
              </a:rPr>
              <a:t>    </a:t>
            </a:r>
            <a:r>
              <a:rPr lang="ru-RU" sz="2400" spc="-150" dirty="0" smtClean="0">
                <a:latin typeface="Comic Sans MS" pitchFamily="66" charset="0"/>
              </a:rPr>
              <a:t>специфические принципы: </a:t>
            </a:r>
            <a:r>
              <a:rPr lang="ru-RU" sz="2400" i="1" spc="-150" dirty="0" smtClean="0">
                <a:latin typeface="Comic Sans MS" pitchFamily="66" charset="0"/>
              </a:rPr>
              <a:t>принцип </a:t>
            </a:r>
            <a:r>
              <a:rPr lang="ru-RU" sz="2400" i="1" u="sng" spc="-150" dirty="0" smtClean="0">
                <a:latin typeface="Comic Sans MS" pitchFamily="66" charset="0"/>
              </a:rPr>
              <a:t>ненасильственного взаимодействия</a:t>
            </a:r>
            <a:r>
              <a:rPr lang="ru-RU" sz="2400" i="1" spc="-150" dirty="0" smtClean="0">
                <a:latin typeface="Comic Sans MS" pitchFamily="66" charset="0"/>
              </a:rPr>
              <a:t>, принцип </a:t>
            </a:r>
            <a:r>
              <a:rPr lang="ru-RU" sz="2400" i="1" u="sng" spc="-150" dirty="0" smtClean="0">
                <a:latin typeface="Comic Sans MS" pitchFamily="66" charset="0"/>
              </a:rPr>
              <a:t>гомогенности и</a:t>
            </a:r>
            <a:r>
              <a:rPr lang="ru-RU" sz="2400" i="1" spc="-150" dirty="0" smtClean="0">
                <a:latin typeface="Comic Sans MS" pitchFamily="66" charset="0"/>
              </a:rPr>
              <a:t> принцип э</a:t>
            </a:r>
            <a:r>
              <a:rPr lang="ru-RU" sz="2400" i="1" u="sng" spc="-150" dirty="0" smtClean="0">
                <a:latin typeface="Comic Sans MS" pitchFamily="66" charset="0"/>
              </a:rPr>
              <a:t>мпатии</a:t>
            </a:r>
            <a:endParaRPr lang="ru-RU" sz="24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711349"/>
            <a:ext cx="8929718" cy="4525963"/>
          </a:xfrm>
        </p:spPr>
        <p:txBody>
          <a:bodyPr>
            <a:normAutofit fontScale="25000" lnSpcReduction="20000"/>
          </a:bodyPr>
          <a:lstStyle/>
          <a:p>
            <a:pPr algn="just">
              <a:buNone/>
            </a:pPr>
            <a:r>
              <a:rPr lang="ru-RU" sz="11100" b="1" i="1" dirty="0" smtClean="0">
                <a:solidFill>
                  <a:srgbClr val="FF0000"/>
                </a:solidFill>
                <a:latin typeface="Comic Sans MS" pitchFamily="66" charset="0"/>
              </a:rPr>
              <a:t>Принцип </a:t>
            </a:r>
            <a:r>
              <a:rPr lang="ru-RU" sz="11100" b="1" i="1" dirty="0" smtClean="0">
                <a:solidFill>
                  <a:srgbClr val="FF0000"/>
                </a:solidFill>
                <a:latin typeface="Comic Sans MS" pitchFamily="66" charset="0"/>
              </a:rPr>
              <a:t>ненасильственного взаимодействия </a:t>
            </a:r>
            <a:r>
              <a:rPr lang="ru-RU" sz="11100" dirty="0" smtClean="0">
                <a:latin typeface="Comic Sans MS" pitchFamily="66" charset="0"/>
              </a:rPr>
              <a:t>– </a:t>
            </a:r>
            <a:r>
              <a:rPr lang="ru-RU" sz="12000" dirty="0" smtClean="0">
                <a:latin typeface="Comic Sans MS" pitchFamily="66" charset="0"/>
              </a:rPr>
              <a:t>это </a:t>
            </a:r>
            <a:r>
              <a:rPr lang="ru-RU" sz="12000" b="1" dirty="0" smtClean="0">
                <a:latin typeface="Comic Sans MS" pitchFamily="66" charset="0"/>
              </a:rPr>
              <a:t>позитивная</a:t>
            </a:r>
            <a:r>
              <a:rPr lang="ru-RU" sz="12000" dirty="0" smtClean="0">
                <a:latin typeface="Comic Sans MS" pitchFamily="66" charset="0"/>
              </a:rPr>
              <a:t> открытость по отношению  к детям, находящимся в ССС, </a:t>
            </a:r>
          </a:p>
          <a:p>
            <a:pPr algn="just"/>
            <a:r>
              <a:rPr lang="ru-RU" sz="12000" dirty="0" smtClean="0">
                <a:latin typeface="Comic Sans MS" pitchFamily="66" charset="0"/>
              </a:rPr>
              <a:t>обеспечение </a:t>
            </a:r>
            <a:r>
              <a:rPr lang="ru-RU" sz="12000" b="1" dirty="0" smtClean="0">
                <a:latin typeface="Comic Sans MS" pitchFamily="66" charset="0"/>
              </a:rPr>
              <a:t>субъективной свободы </a:t>
            </a:r>
            <a:r>
              <a:rPr lang="ru-RU" sz="12000" dirty="0" smtClean="0">
                <a:latin typeface="Comic Sans MS" pitchFamily="66" charset="0"/>
              </a:rPr>
              <a:t>в выборе содержания, методов и форм деятельности. </a:t>
            </a:r>
          </a:p>
          <a:p>
            <a:pPr algn="just"/>
            <a:r>
              <a:rPr lang="ru-RU" sz="12000" dirty="0" smtClean="0">
                <a:latin typeface="Comic Sans MS" pitchFamily="66" charset="0"/>
              </a:rPr>
              <a:t>активное включение в деятельность, которую ребёнок воспринимает не как  навязанную, а как значимую и интересную, выбранную им самим. </a:t>
            </a:r>
          </a:p>
          <a:p>
            <a:pPr algn="just"/>
            <a:r>
              <a:rPr lang="ru-RU" sz="12000" b="1" dirty="0" smtClean="0">
                <a:latin typeface="Comic Sans MS" pitchFamily="66" charset="0"/>
              </a:rPr>
              <a:t>Важно,</a:t>
            </a:r>
            <a:r>
              <a:rPr lang="ru-RU" sz="12000" dirty="0" smtClean="0">
                <a:latin typeface="Comic Sans MS" pitchFamily="66" charset="0"/>
              </a:rPr>
              <a:t> </a:t>
            </a:r>
            <a:r>
              <a:rPr lang="ru-RU" sz="12000" i="1" dirty="0" smtClean="0">
                <a:latin typeface="Comic Sans MS" pitchFamily="66" charset="0"/>
              </a:rPr>
              <a:t>преодоление тревожности, страха, чувства неполноценности, формирование адекватной самооценки.</a:t>
            </a:r>
          </a:p>
          <a:p>
            <a:endParaRPr lang="ru-RU" i="1" u="dashLong" dirty="0"/>
          </a:p>
        </p:txBody>
      </p:sp>
      <p:sp>
        <p:nvSpPr>
          <p:cNvPr id="4" name="Стрелка вправо 3"/>
          <p:cNvSpPr/>
          <p:nvPr/>
        </p:nvSpPr>
        <p:spPr>
          <a:xfrm>
            <a:off x="4714876" y="357166"/>
            <a:ext cx="285752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428604"/>
            <a:ext cx="8643998" cy="1714488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2800" dirty="0" smtClean="0">
                <a:latin typeface="Comic Sans MS" pitchFamily="66" charset="0"/>
              </a:rPr>
              <a:t/>
            </a:r>
            <a:br>
              <a:rPr lang="ru-RU" sz="2800" dirty="0" smtClean="0">
                <a:latin typeface="Comic Sans MS" pitchFamily="66" charset="0"/>
              </a:rPr>
            </a:br>
            <a:r>
              <a:rPr lang="ru-RU" sz="3100" b="1" i="1" u="sng" dirty="0" smtClean="0">
                <a:solidFill>
                  <a:srgbClr val="660066"/>
                </a:solidFill>
                <a:latin typeface="Comic Sans MS" pitchFamily="66" charset="0"/>
              </a:rPr>
              <a:t>Принцип</a:t>
            </a:r>
            <a:r>
              <a:rPr lang="ru-RU" sz="3100" b="1" i="1" u="sng" spc="-150" dirty="0" smtClean="0">
                <a:solidFill>
                  <a:srgbClr val="660066"/>
                </a:solidFill>
                <a:latin typeface="Comic Sans MS" pitchFamily="66" charset="0"/>
              </a:rPr>
              <a:t> </a:t>
            </a:r>
            <a:r>
              <a:rPr lang="ru-RU" sz="3100" b="1" i="1" u="sng" dirty="0" smtClean="0">
                <a:solidFill>
                  <a:srgbClr val="660066"/>
                </a:solidFill>
                <a:latin typeface="Comic Sans MS" pitchFamily="66" charset="0"/>
              </a:rPr>
              <a:t>гомогенности</a:t>
            </a:r>
            <a:r>
              <a:rPr lang="ru-RU" sz="3100" u="sng" spc="-150" dirty="0" smtClean="0">
                <a:solidFill>
                  <a:srgbClr val="660066"/>
                </a:solidFill>
                <a:latin typeface="Comic Sans MS" pitchFamily="66" charset="0"/>
              </a:rPr>
              <a:t> </a:t>
            </a:r>
            <a:r>
              <a:rPr lang="ru-RU" sz="3100" spc="-150" dirty="0" smtClean="0">
                <a:solidFill>
                  <a:srgbClr val="660066"/>
                </a:solidFill>
                <a:latin typeface="Comic Sans MS" pitchFamily="66" charset="0"/>
              </a:rPr>
              <a:t>- пребывание</a:t>
            </a:r>
            <a:r>
              <a:rPr lang="ru-RU" sz="3100" b="1" i="1" spc="-150" dirty="0" smtClean="0">
                <a:solidFill>
                  <a:srgbClr val="660066"/>
                </a:solidFill>
                <a:latin typeface="Comic Sans MS" pitchFamily="66" charset="0"/>
              </a:rPr>
              <a:t> </a:t>
            </a:r>
            <a:br>
              <a:rPr lang="ru-RU" sz="3100" b="1" i="1" spc="-150" dirty="0" smtClean="0">
                <a:solidFill>
                  <a:srgbClr val="660066"/>
                </a:solidFill>
                <a:latin typeface="Comic Sans MS" pitchFamily="66" charset="0"/>
              </a:rPr>
            </a:br>
            <a:r>
              <a:rPr lang="ru-RU" sz="3100" spc="-150" dirty="0" smtClean="0">
                <a:solidFill>
                  <a:srgbClr val="660066"/>
                </a:solidFill>
                <a:latin typeface="Comic Sans MS" pitchFamily="66" charset="0"/>
              </a:rPr>
              <a:t>в однородной среде, способно снять остроту психического напряжения, вернуть ребенка к обычным формам  человеческой жизнедеятельности – игре,  общени</a:t>
            </a:r>
            <a:r>
              <a:rPr lang="ru-RU" sz="2800" spc="-150" dirty="0" smtClean="0">
                <a:solidFill>
                  <a:srgbClr val="660066"/>
                </a:solidFill>
                <a:latin typeface="Comic Sans MS" pitchFamily="66" charset="0"/>
              </a:rPr>
              <a:t>ю</a:t>
            </a:r>
            <a:r>
              <a:rPr lang="ru-RU" sz="2800" spc="-150" dirty="0" smtClean="0">
                <a:latin typeface="Comic Sans MS" pitchFamily="66" charset="0"/>
              </a:rPr>
              <a:t>. </a:t>
            </a:r>
            <a:br>
              <a:rPr lang="ru-RU" sz="2800" spc="-150" dirty="0" smtClean="0">
                <a:latin typeface="Comic Sans MS" pitchFamily="66" charset="0"/>
              </a:rPr>
            </a:br>
            <a:endParaRPr lang="ru-RU" sz="2800" spc="-150" dirty="0"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214554"/>
            <a:ext cx="8643998" cy="4483113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2600" b="1" i="1" u="sng" dirty="0" smtClean="0">
                <a:solidFill>
                  <a:srgbClr val="000099"/>
                </a:solidFill>
                <a:latin typeface="Comic Sans MS" pitchFamily="66" charset="0"/>
              </a:rPr>
              <a:t>Принцип </a:t>
            </a:r>
            <a:r>
              <a:rPr lang="ru-RU" sz="2600" b="1" i="1" u="sng" dirty="0" smtClean="0">
                <a:solidFill>
                  <a:srgbClr val="000099"/>
                </a:solidFill>
                <a:latin typeface="Comic Sans MS" pitchFamily="66" charset="0"/>
              </a:rPr>
              <a:t>эмпатии</a:t>
            </a:r>
            <a:r>
              <a:rPr lang="ru-RU" sz="2600" u="sng" dirty="0" smtClean="0">
                <a:solidFill>
                  <a:srgbClr val="000099"/>
                </a:solidFill>
                <a:latin typeface="Comic Sans MS" pitchFamily="66" charset="0"/>
              </a:rPr>
              <a:t> </a:t>
            </a:r>
            <a:r>
              <a:rPr lang="ru-RU" sz="2600" dirty="0" smtClean="0">
                <a:solidFill>
                  <a:srgbClr val="000099"/>
                </a:solidFill>
                <a:latin typeface="Comic Sans MS" pitchFamily="66" charset="0"/>
              </a:rPr>
              <a:t>-понимание </a:t>
            </a:r>
            <a:r>
              <a:rPr lang="ru-RU" sz="2600" dirty="0" smtClean="0">
                <a:solidFill>
                  <a:srgbClr val="000099"/>
                </a:solidFill>
                <a:latin typeface="Comic Sans MS" pitchFamily="66" charset="0"/>
              </a:rPr>
              <a:t>внутреннего мира,</a:t>
            </a:r>
          </a:p>
          <a:p>
            <a:pPr algn="just">
              <a:buNone/>
            </a:pPr>
            <a:r>
              <a:rPr lang="ru-RU" sz="2600" dirty="0" smtClean="0">
                <a:solidFill>
                  <a:srgbClr val="000099"/>
                </a:solidFill>
                <a:latin typeface="Comic Sans MS" pitchFamily="66" charset="0"/>
              </a:rPr>
              <a:t>способность </a:t>
            </a:r>
            <a:r>
              <a:rPr lang="ru-RU" sz="2600" dirty="0" smtClean="0">
                <a:solidFill>
                  <a:srgbClr val="000099"/>
                </a:solidFill>
                <a:latin typeface="Comic Sans MS" pitchFamily="66" charset="0"/>
              </a:rPr>
              <a:t>определить  </a:t>
            </a:r>
            <a:r>
              <a:rPr lang="ru-RU" sz="2600" spc="-150" dirty="0" smtClean="0">
                <a:solidFill>
                  <a:srgbClr val="000099"/>
                </a:solidFill>
                <a:latin typeface="Comic Sans MS" pitchFamily="66" charset="0"/>
              </a:rPr>
              <a:t>эмоциональное состояние</a:t>
            </a:r>
          </a:p>
          <a:p>
            <a:pPr algn="just">
              <a:buNone/>
            </a:pPr>
            <a:r>
              <a:rPr lang="ru-RU" sz="2600" spc="-150" dirty="0" smtClean="0">
                <a:solidFill>
                  <a:srgbClr val="000099"/>
                </a:solidFill>
                <a:latin typeface="Comic Sans MS" pitchFamily="66" charset="0"/>
              </a:rPr>
              <a:t>ребёнка</a:t>
            </a:r>
            <a:r>
              <a:rPr lang="ru-RU" sz="2600" spc="-150" dirty="0" smtClean="0">
                <a:solidFill>
                  <a:srgbClr val="000099"/>
                </a:solidFill>
                <a:latin typeface="Comic Sans MS" pitchFamily="66" charset="0"/>
              </a:rPr>
              <a:t>,</a:t>
            </a:r>
            <a:r>
              <a:rPr lang="ru-RU" sz="2600" dirty="0" smtClean="0">
                <a:solidFill>
                  <a:srgbClr val="000099"/>
                </a:solidFill>
                <a:latin typeface="Comic Sans MS" pitchFamily="66" charset="0"/>
              </a:rPr>
              <a:t> </a:t>
            </a:r>
            <a:r>
              <a:rPr lang="ru-RU" sz="2600" dirty="0" smtClean="0">
                <a:solidFill>
                  <a:srgbClr val="000099"/>
                </a:solidFill>
                <a:latin typeface="Comic Sans MS" pitchFamily="66" charset="0"/>
              </a:rPr>
              <a:t>и </a:t>
            </a:r>
            <a:r>
              <a:rPr lang="ru-RU" sz="2600" dirty="0" smtClean="0">
                <a:solidFill>
                  <a:srgbClr val="000099"/>
                </a:solidFill>
                <a:latin typeface="Comic Sans MS" pitchFamily="66" charset="0"/>
              </a:rPr>
              <a:t>сочувствовать ему. </a:t>
            </a:r>
          </a:p>
          <a:p>
            <a:pPr algn="just"/>
            <a:r>
              <a:rPr lang="ru-RU" sz="2600" i="1" spc="-150" dirty="0" smtClean="0">
                <a:solidFill>
                  <a:srgbClr val="000099"/>
                </a:solidFill>
                <a:latin typeface="Comic Sans MS" pitchFamily="66" charset="0"/>
              </a:rPr>
              <a:t>Неизбежное следствие любой кризисной ситуации </a:t>
            </a:r>
            <a:r>
              <a:rPr lang="ru-RU" sz="2600" i="1" spc="-150" dirty="0" smtClean="0">
                <a:solidFill>
                  <a:srgbClr val="000099"/>
                </a:solidFill>
                <a:latin typeface="Comic Sans MS" pitchFamily="66" charset="0"/>
              </a:rPr>
              <a:t>–</a:t>
            </a:r>
          </a:p>
          <a:p>
            <a:pPr algn="just">
              <a:buNone/>
            </a:pPr>
            <a:r>
              <a:rPr lang="ru-RU" sz="2600" i="1" spc="-150" dirty="0" smtClean="0">
                <a:solidFill>
                  <a:srgbClr val="000099"/>
                </a:solidFill>
                <a:latin typeface="Comic Sans MS" pitchFamily="66" charset="0"/>
              </a:rPr>
              <a:t>Разрушение базовой </a:t>
            </a:r>
            <a:r>
              <a:rPr lang="ru-RU" sz="2600" i="1" spc="-150" dirty="0" smtClean="0">
                <a:solidFill>
                  <a:srgbClr val="000099"/>
                </a:solidFill>
                <a:latin typeface="Comic Sans MS" pitchFamily="66" charset="0"/>
              </a:rPr>
              <a:t>потребности человека </a:t>
            </a:r>
            <a:r>
              <a:rPr lang="ru-RU" sz="2600" i="1" spc="-150" dirty="0" smtClean="0">
                <a:solidFill>
                  <a:srgbClr val="000099"/>
                </a:solidFill>
                <a:latin typeface="Comic Sans MS" pitchFamily="66" charset="0"/>
              </a:rPr>
              <a:t>– </a:t>
            </a:r>
            <a:r>
              <a:rPr lang="ru-RU" sz="2600" b="1" i="1" spc="-150" dirty="0" smtClean="0">
                <a:solidFill>
                  <a:srgbClr val="000099"/>
                </a:solidFill>
                <a:latin typeface="Comic Sans MS" pitchFamily="66" charset="0"/>
              </a:rPr>
              <a:t>потребности</a:t>
            </a:r>
          </a:p>
          <a:p>
            <a:pPr algn="just">
              <a:buNone/>
            </a:pPr>
            <a:r>
              <a:rPr lang="ru-RU" sz="2600" b="1" i="1" spc="-150" dirty="0" smtClean="0">
                <a:solidFill>
                  <a:srgbClr val="000099"/>
                </a:solidFill>
                <a:latin typeface="Comic Sans MS" pitchFamily="66" charset="0"/>
              </a:rPr>
              <a:t>в </a:t>
            </a:r>
            <a:r>
              <a:rPr lang="ru-RU" sz="2600" b="1" i="1" spc="-150" dirty="0" smtClean="0">
                <a:solidFill>
                  <a:srgbClr val="000099"/>
                </a:solidFill>
                <a:latin typeface="Comic Sans MS" pitchFamily="66" charset="0"/>
              </a:rPr>
              <a:t>безопасности</a:t>
            </a:r>
            <a:r>
              <a:rPr lang="ru-RU" sz="2600" b="1" i="1" spc="-150" dirty="0" smtClean="0">
                <a:solidFill>
                  <a:srgbClr val="000099"/>
                </a:solidFill>
                <a:latin typeface="Comic Sans MS" pitchFamily="66" charset="0"/>
              </a:rPr>
              <a:t>, нарушение стабильной картины </a:t>
            </a:r>
            <a:r>
              <a:rPr lang="ru-RU" sz="2600" b="1" i="1" spc="-150" dirty="0" smtClean="0">
                <a:solidFill>
                  <a:srgbClr val="000099"/>
                </a:solidFill>
                <a:latin typeface="Comic Sans MS" pitchFamily="66" charset="0"/>
              </a:rPr>
              <a:t>мира. </a:t>
            </a:r>
          </a:p>
          <a:p>
            <a:pPr algn="just"/>
            <a:r>
              <a:rPr lang="ru-RU" sz="2600" dirty="0" smtClean="0">
                <a:solidFill>
                  <a:srgbClr val="000099"/>
                </a:solidFill>
                <a:latin typeface="Comic Sans MS" pitchFamily="66" charset="0"/>
              </a:rPr>
              <a:t>Необходимо </a:t>
            </a:r>
            <a:r>
              <a:rPr lang="ru-RU" sz="2600" b="1" dirty="0" smtClean="0">
                <a:solidFill>
                  <a:srgbClr val="000099"/>
                </a:solidFill>
                <a:latin typeface="Comic Sans MS" pitchFamily="66" charset="0"/>
              </a:rPr>
              <a:t>полностью сосредоточиться  </a:t>
            </a:r>
            <a:r>
              <a:rPr lang="ru-RU" sz="2600" b="1" dirty="0" smtClean="0">
                <a:solidFill>
                  <a:srgbClr val="000099"/>
                </a:solidFill>
                <a:latin typeface="Comic Sans MS" pitchFamily="66" charset="0"/>
              </a:rPr>
              <a:t>на</a:t>
            </a:r>
          </a:p>
          <a:p>
            <a:pPr algn="just">
              <a:buNone/>
            </a:pPr>
            <a:r>
              <a:rPr lang="ru-RU" sz="2600" b="1" dirty="0" smtClean="0">
                <a:solidFill>
                  <a:srgbClr val="000099"/>
                </a:solidFill>
                <a:latin typeface="Comic Sans MS" pitchFamily="66" charset="0"/>
              </a:rPr>
              <a:t>том</a:t>
            </a:r>
            <a:r>
              <a:rPr lang="ru-RU" sz="2600" b="1" dirty="0" smtClean="0">
                <a:solidFill>
                  <a:srgbClr val="000099"/>
                </a:solidFill>
                <a:latin typeface="Comic Sans MS" pitchFamily="66" charset="0"/>
              </a:rPr>
              <a:t>, </a:t>
            </a:r>
            <a:r>
              <a:rPr lang="ru-RU" sz="2600" b="1" dirty="0" smtClean="0">
                <a:solidFill>
                  <a:srgbClr val="000099"/>
                </a:solidFill>
                <a:latin typeface="Comic Sans MS" pitchFamily="66" charset="0"/>
              </a:rPr>
              <a:t>чтобы помочь </a:t>
            </a:r>
            <a:r>
              <a:rPr lang="ru-RU" sz="2600" b="1" dirty="0" smtClean="0">
                <a:solidFill>
                  <a:srgbClr val="000099"/>
                </a:solidFill>
                <a:latin typeface="Comic Sans MS" pitchFamily="66" charset="0"/>
              </a:rPr>
              <a:t>ребёнку,</a:t>
            </a:r>
            <a:r>
              <a:rPr lang="ru-RU" sz="2600" dirty="0" smtClean="0">
                <a:solidFill>
                  <a:srgbClr val="000099"/>
                </a:solidFill>
                <a:latin typeface="Comic Sans MS" pitchFamily="66" charset="0"/>
              </a:rPr>
              <a:t> разобраться в его негативных установках.</a:t>
            </a:r>
          </a:p>
          <a:p>
            <a:pPr algn="just"/>
            <a:endParaRPr lang="ru-RU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785918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2700" b="1" i="1" dirty="0" smtClean="0"/>
              <a:t/>
            </a:r>
            <a:br>
              <a:rPr lang="ru-RU" sz="2700" b="1" i="1" dirty="0" smtClean="0"/>
            </a:br>
            <a:r>
              <a:rPr lang="ru-RU" sz="2700" b="1" i="1" dirty="0" smtClean="0"/>
              <a:t/>
            </a:r>
            <a:br>
              <a:rPr lang="ru-RU" sz="2700" b="1" i="1" dirty="0" smtClean="0"/>
            </a:br>
            <a:r>
              <a:rPr lang="ru-RU" sz="3100" b="1" i="1" dirty="0" err="1" smtClean="0">
                <a:solidFill>
                  <a:srgbClr val="FF0000"/>
                </a:solidFill>
                <a:latin typeface="Comic Sans MS" pitchFamily="66" charset="0"/>
              </a:rPr>
              <a:t>Системно-деятельностный</a:t>
            </a:r>
            <a:r>
              <a:rPr lang="ru-RU" sz="3100" b="1" i="1" dirty="0" smtClean="0">
                <a:solidFill>
                  <a:srgbClr val="FF0000"/>
                </a:solidFill>
                <a:latin typeface="Comic Sans MS" pitchFamily="66" charset="0"/>
              </a:rPr>
              <a:t> подход:</a:t>
            </a:r>
            <a:r>
              <a:rPr lang="ru-RU" sz="3100" b="1" dirty="0" smtClean="0">
                <a:solidFill>
                  <a:srgbClr val="FF0000"/>
                </a:solidFill>
                <a:latin typeface="Comic Sans MS" pitchFamily="66" charset="0"/>
              </a:rPr>
              <a:t>  </a:t>
            </a:r>
            <a:r>
              <a:rPr lang="ru-RU" sz="3100" i="1" dirty="0" smtClean="0">
                <a:solidFill>
                  <a:srgbClr val="FF0000"/>
                </a:solidFill>
                <a:latin typeface="Comic Sans MS" pitchFamily="66" charset="0"/>
              </a:rPr>
              <a:t>принцип </a:t>
            </a:r>
            <a:r>
              <a:rPr lang="ru-RU" sz="3100" i="1" u="sng" dirty="0" smtClean="0">
                <a:solidFill>
                  <a:srgbClr val="FF0000"/>
                </a:solidFill>
                <a:latin typeface="Comic Sans MS" pitchFamily="66" charset="0"/>
              </a:rPr>
              <a:t>мобильности</a:t>
            </a:r>
            <a:r>
              <a:rPr lang="ru-RU" sz="3100" i="1" dirty="0" smtClean="0">
                <a:solidFill>
                  <a:srgbClr val="FF0000"/>
                </a:solidFill>
                <a:latin typeface="Comic Sans MS" pitchFamily="66" charset="0"/>
              </a:rPr>
              <a:t> и </a:t>
            </a:r>
            <a:r>
              <a:rPr lang="ru-RU" sz="3100" i="1" u="sng" dirty="0" err="1" smtClean="0">
                <a:solidFill>
                  <a:srgbClr val="FF0000"/>
                </a:solidFill>
                <a:latin typeface="Comic Sans MS" pitchFamily="66" charset="0"/>
              </a:rPr>
              <a:t>дивергентности</a:t>
            </a:r>
            <a:r>
              <a:rPr lang="ru-RU" sz="3100" i="1" u="sng" dirty="0" smtClean="0">
                <a:solidFill>
                  <a:srgbClr val="FF0000"/>
                </a:solidFill>
                <a:latin typeface="Comic Sans MS" pitchFamily="66" charset="0"/>
              </a:rPr>
              <a:t> поведения</a:t>
            </a:r>
            <a:r>
              <a:rPr lang="ru-RU" sz="3100" i="1" dirty="0" smtClean="0">
                <a:solidFill>
                  <a:srgbClr val="FF0000"/>
                </a:solidFill>
                <a:latin typeface="Comic Sans MS" pitchFamily="66" charset="0"/>
              </a:rPr>
              <a:t> и  принцип т</a:t>
            </a:r>
            <a:r>
              <a:rPr lang="ru-RU" sz="3100" i="1" u="sng" dirty="0" smtClean="0">
                <a:solidFill>
                  <a:srgbClr val="FF0000"/>
                </a:solidFill>
                <a:latin typeface="Comic Sans MS" pitchFamily="66" charset="0"/>
              </a:rPr>
              <a:t>олерантности</a:t>
            </a:r>
            <a:r>
              <a:rPr lang="ru-RU" sz="3100" b="1" dirty="0" smtClean="0">
                <a:solidFill>
                  <a:srgbClr val="FF0000"/>
                </a:solidFill>
                <a:latin typeface="Comic Sans MS" pitchFamily="66" charset="0"/>
              </a:rPr>
              <a:t>.</a:t>
            </a:r>
            <a:r>
              <a:rPr lang="ru-RU" sz="3100" dirty="0" smtClean="0">
                <a:solidFill>
                  <a:srgbClr val="FF0000"/>
                </a:solidFill>
              </a:rPr>
              <a:t/>
            </a:r>
            <a:br>
              <a:rPr lang="ru-RU" sz="3100" dirty="0" smtClean="0">
                <a:solidFill>
                  <a:srgbClr val="FF0000"/>
                </a:solidFill>
              </a:rPr>
            </a:br>
            <a:endParaRPr lang="ru-RU" sz="31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857364"/>
            <a:ext cx="8686800" cy="4268799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b="1" i="1" dirty="0" smtClean="0">
                <a:solidFill>
                  <a:srgbClr val="002060"/>
                </a:solidFill>
                <a:latin typeface="Comic Sans MS" pitchFamily="66" charset="0"/>
              </a:rPr>
              <a:t>Принцип мобильности и </a:t>
            </a:r>
            <a:r>
              <a:rPr lang="ru-RU" b="1" i="1" dirty="0" err="1" smtClean="0">
                <a:solidFill>
                  <a:srgbClr val="002060"/>
                </a:solidFill>
                <a:latin typeface="Comic Sans MS" pitchFamily="66" charset="0"/>
              </a:rPr>
              <a:t>дивергентности</a:t>
            </a:r>
            <a:r>
              <a:rPr lang="ru-RU" b="1" i="1" dirty="0" smtClean="0">
                <a:solidFill>
                  <a:srgbClr val="002060"/>
                </a:solidFill>
                <a:latin typeface="Comic Sans MS" pitchFamily="66" charset="0"/>
              </a:rPr>
              <a:t> поведения</a:t>
            </a:r>
            <a:r>
              <a:rPr lang="ru-RU" dirty="0" smtClean="0">
                <a:solidFill>
                  <a:srgbClr val="002060"/>
                </a:solidFill>
                <a:latin typeface="Comic Sans MS" pitchFamily="66" charset="0"/>
              </a:rPr>
              <a:t> раскрывается через   способность к быстрой </a:t>
            </a:r>
            <a:r>
              <a:rPr lang="ru-RU" u="sng" dirty="0" smtClean="0">
                <a:solidFill>
                  <a:srgbClr val="002060"/>
                </a:solidFill>
                <a:latin typeface="Comic Sans MS" pitchFamily="66" charset="0"/>
              </a:rPr>
              <a:t>смене стратегии </a:t>
            </a:r>
            <a:r>
              <a:rPr lang="ru-RU" dirty="0" smtClean="0">
                <a:solidFill>
                  <a:srgbClr val="002060"/>
                </a:solidFill>
                <a:latin typeface="Comic Sans MS" pitchFamily="66" charset="0"/>
              </a:rPr>
              <a:t>или </a:t>
            </a:r>
            <a:r>
              <a:rPr lang="ru-RU" u="sng" dirty="0" smtClean="0">
                <a:solidFill>
                  <a:srgbClr val="002060"/>
                </a:solidFill>
                <a:latin typeface="Comic Sans MS" pitchFamily="66" charset="0"/>
              </a:rPr>
              <a:t>тактики,</a:t>
            </a:r>
            <a:r>
              <a:rPr lang="ru-RU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ru-RU" u="sng" dirty="0" smtClean="0">
                <a:solidFill>
                  <a:srgbClr val="002060"/>
                </a:solidFill>
                <a:latin typeface="Comic Sans MS" pitchFamily="66" charset="0"/>
              </a:rPr>
              <a:t>нахождение нескольких вариантов решения проблемы </a:t>
            </a:r>
            <a:r>
              <a:rPr lang="ru-RU" dirty="0" smtClean="0">
                <a:solidFill>
                  <a:srgbClr val="002060"/>
                </a:solidFill>
                <a:latin typeface="Comic Sans MS" pitchFamily="66" charset="0"/>
              </a:rPr>
              <a:t>с учетом складывающихся обстоятельств: особенности проявления социально-психологической адаптации, негативные установки к учебной деятельности, физическому труду, инфантилизм, проявления эмоциональных нарушений.</a:t>
            </a:r>
            <a:endParaRPr lang="ru-RU" dirty="0">
              <a:solidFill>
                <a:srgbClr val="00206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r>
              <a:rPr lang="ru-RU" sz="2800" b="1" i="1" dirty="0" smtClean="0">
                <a:solidFill>
                  <a:srgbClr val="0000FF"/>
                </a:solidFill>
                <a:latin typeface="Comic Sans MS" pitchFamily="66" charset="0"/>
              </a:rPr>
              <a:t>Принцип толерантности</a:t>
            </a:r>
            <a:endParaRPr lang="ru-RU" sz="28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sz="3500" dirty="0" smtClean="0">
                <a:solidFill>
                  <a:srgbClr val="0000FF"/>
                </a:solidFill>
                <a:latin typeface="Comic Sans MS" pitchFamily="66" charset="0"/>
              </a:rPr>
              <a:t>Знание культурных, социальных особенностей той среды, в которой  пребывал </a:t>
            </a:r>
            <a:r>
              <a:rPr lang="ru-RU" sz="3500" dirty="0" smtClean="0">
                <a:solidFill>
                  <a:srgbClr val="0000FF"/>
                </a:solidFill>
                <a:latin typeface="Comic Sans MS" pitchFamily="66" charset="0"/>
              </a:rPr>
              <a:t>ребёнок.</a:t>
            </a:r>
          </a:p>
          <a:p>
            <a:pPr algn="just">
              <a:buNone/>
            </a:pPr>
            <a:r>
              <a:rPr lang="ru-RU" sz="3500" dirty="0" smtClean="0">
                <a:solidFill>
                  <a:srgbClr val="0000FF"/>
                </a:solidFill>
                <a:latin typeface="Comic Sans MS" pitchFamily="66" charset="0"/>
              </a:rPr>
              <a:t>П</a:t>
            </a:r>
            <a:r>
              <a:rPr lang="ru-RU" sz="3500" u="sng" dirty="0" smtClean="0">
                <a:solidFill>
                  <a:srgbClr val="0000FF"/>
                </a:solidFill>
                <a:latin typeface="Comic Sans MS" pitchFamily="66" charset="0"/>
              </a:rPr>
              <a:t>роблемы</a:t>
            </a:r>
            <a:r>
              <a:rPr lang="ru-RU" sz="3500" u="sng" dirty="0" smtClean="0">
                <a:solidFill>
                  <a:srgbClr val="0000FF"/>
                </a:solidFill>
                <a:latin typeface="Comic Sans MS" pitchFamily="66" charset="0"/>
              </a:rPr>
              <a:t>, возникающие в процессе адаптации к новым условиям жизни</a:t>
            </a:r>
            <a:r>
              <a:rPr lang="ru-RU" sz="3500" dirty="0" smtClean="0">
                <a:solidFill>
                  <a:srgbClr val="0000FF"/>
                </a:solidFill>
                <a:latin typeface="Comic Sans MS" pitchFamily="66" charset="0"/>
              </a:rPr>
              <a:t>: </a:t>
            </a:r>
            <a:endParaRPr lang="ru-RU" sz="3500" dirty="0" smtClean="0">
              <a:solidFill>
                <a:srgbClr val="0000FF"/>
              </a:solidFill>
              <a:latin typeface="Comic Sans MS" pitchFamily="66" charset="0"/>
            </a:endParaRPr>
          </a:p>
          <a:p>
            <a:pPr algn="just"/>
            <a:r>
              <a:rPr lang="ru-RU" sz="3500" dirty="0" smtClean="0">
                <a:solidFill>
                  <a:srgbClr val="0000FF"/>
                </a:solidFill>
                <a:latin typeface="Comic Sans MS" pitchFamily="66" charset="0"/>
              </a:rPr>
              <a:t>нарушение </a:t>
            </a:r>
            <a:r>
              <a:rPr lang="ru-RU" sz="3500" dirty="0" smtClean="0">
                <a:solidFill>
                  <a:srgbClr val="0000FF"/>
                </a:solidFill>
                <a:latin typeface="Comic Sans MS" pitchFamily="66" charset="0"/>
              </a:rPr>
              <a:t>познавательных процессов, расстройства идентичности, эмоциональные и поведенческие нарушения, невротические реакции и функциональные расстройства, проблемы общения. </a:t>
            </a:r>
            <a:endParaRPr lang="ru-RU" sz="3500" dirty="0" smtClean="0">
              <a:solidFill>
                <a:srgbClr val="0000FF"/>
              </a:solidFill>
              <a:latin typeface="Comic Sans MS" pitchFamily="66" charset="0"/>
            </a:endParaRPr>
          </a:p>
          <a:p>
            <a:pPr algn="just"/>
            <a:endParaRPr lang="ru-RU" sz="3500" dirty="0" smtClean="0">
              <a:solidFill>
                <a:srgbClr val="0000FF"/>
              </a:solidFill>
              <a:latin typeface="Comic Sans MS" pitchFamily="66" charset="0"/>
            </a:endParaRPr>
          </a:p>
          <a:p>
            <a:pPr algn="just">
              <a:buNone/>
            </a:pPr>
            <a:r>
              <a:rPr lang="ru-RU" sz="3500" b="1" dirty="0" smtClean="0">
                <a:solidFill>
                  <a:srgbClr val="FF0000"/>
                </a:solidFill>
                <a:latin typeface="Comic Sans MS" pitchFamily="66" charset="0"/>
              </a:rPr>
              <a:t>!!!</a:t>
            </a:r>
            <a:r>
              <a:rPr lang="ru-RU" sz="3500" dirty="0" smtClean="0">
                <a:solidFill>
                  <a:srgbClr val="000099"/>
                </a:solidFill>
                <a:latin typeface="Comic Sans MS" pitchFamily="66" charset="0"/>
              </a:rPr>
              <a:t>Знания </a:t>
            </a:r>
            <a:r>
              <a:rPr lang="ru-RU" sz="3500" dirty="0" smtClean="0">
                <a:solidFill>
                  <a:srgbClr val="000099"/>
                </a:solidFill>
                <a:latin typeface="Comic Sans MS" pitchFamily="66" charset="0"/>
              </a:rPr>
              <a:t>проблем, возникающие в процессе адаптации к новым условиям жизни, необходимы не только в работе с мигрантами, но и детьми-сиротами, детьми с отклоняющимся (девиантным) поведением</a:t>
            </a:r>
            <a:r>
              <a:rPr lang="ru-RU" sz="3500" dirty="0" smtClean="0">
                <a:solidFill>
                  <a:srgbClr val="0000FF"/>
                </a:solidFill>
                <a:latin typeface="Comic Sans MS" pitchFamily="66" charset="0"/>
              </a:rPr>
              <a:t>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Autofit/>
          </a:bodyPr>
          <a:lstStyle/>
          <a:p>
            <a:r>
              <a:rPr lang="ru-RU" sz="2800" b="1" i="1" dirty="0" err="1" smtClean="0">
                <a:solidFill>
                  <a:srgbClr val="0000FF"/>
                </a:solidFill>
              </a:rPr>
              <a:t>Экосистемный</a:t>
            </a:r>
            <a:r>
              <a:rPr lang="ru-RU" sz="2800" b="1" i="1" dirty="0" smtClean="0">
                <a:solidFill>
                  <a:srgbClr val="0000FF"/>
                </a:solidFill>
              </a:rPr>
              <a:t>  подход</a:t>
            </a:r>
            <a:endParaRPr lang="ru-RU" sz="2800" dirty="0">
              <a:solidFill>
                <a:srgbClr val="0000FF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00108"/>
            <a:ext cx="9144000" cy="5126055"/>
          </a:xfrm>
        </p:spPr>
        <p:txBody>
          <a:bodyPr>
            <a:noAutofit/>
          </a:bodyPr>
          <a:lstStyle/>
          <a:p>
            <a:pPr algn="just"/>
            <a:r>
              <a:rPr lang="ru-RU" sz="2600" dirty="0" err="1" smtClean="0">
                <a:solidFill>
                  <a:srgbClr val="0000FF"/>
                </a:solidFill>
                <a:latin typeface="Comic Sans MS" pitchFamily="66" charset="0"/>
              </a:rPr>
              <a:t>Многоаспектное</a:t>
            </a:r>
            <a:r>
              <a:rPr lang="ru-RU" sz="2600" dirty="0" smtClean="0">
                <a:solidFill>
                  <a:srgbClr val="0000FF"/>
                </a:solidFill>
                <a:latin typeface="Comic Sans MS" pitchFamily="66" charset="0"/>
              </a:rPr>
              <a:t> воздействие на личность ребенка факторов микро-, мезо-, экзо- и макросистем среды. </a:t>
            </a:r>
          </a:p>
          <a:p>
            <a:pPr algn="just"/>
            <a:r>
              <a:rPr lang="ru-RU" sz="2600" dirty="0" smtClean="0">
                <a:solidFill>
                  <a:srgbClr val="0000FF"/>
                </a:solidFill>
                <a:latin typeface="Comic Sans MS" pitchFamily="66" charset="0"/>
              </a:rPr>
              <a:t>Развитие ребёнка, находящегося в сложной социальной ситуации должно рассматриваться не в изоляции, а в контексте отношений его  с  окружающей средой.</a:t>
            </a:r>
          </a:p>
          <a:p>
            <a:pPr algn="just"/>
            <a:r>
              <a:rPr lang="ru-RU" sz="2600" i="1" u="sng" dirty="0" smtClean="0">
                <a:solidFill>
                  <a:srgbClr val="0000FF"/>
                </a:solidFill>
                <a:latin typeface="Comic Sans MS" pitchFamily="66" charset="0"/>
              </a:rPr>
              <a:t> И изучать поведение ребёнка можно только, исследуя личность в контексте социального окружения.</a:t>
            </a:r>
          </a:p>
          <a:p>
            <a:pPr algn="just"/>
            <a:r>
              <a:rPr lang="ru-RU" sz="2600" dirty="0" smtClean="0">
                <a:solidFill>
                  <a:srgbClr val="0000FF"/>
                </a:solidFill>
                <a:latin typeface="Comic Sans MS" pitchFamily="66" charset="0"/>
              </a:rPr>
              <a:t>Активизация ресурсов ребёнка, чтобы он самостоятельно мог отвечать за собственную жизнь, вносит ценности </a:t>
            </a:r>
            <a:r>
              <a:rPr lang="ru-RU" sz="2600" b="1" i="1" dirty="0" smtClean="0">
                <a:solidFill>
                  <a:srgbClr val="0000FF"/>
                </a:solidFill>
                <a:latin typeface="Comic Sans MS" pitchFamily="66" charset="0"/>
              </a:rPr>
              <a:t>эгалитаризма, </a:t>
            </a:r>
            <a:r>
              <a:rPr lang="ru-RU" sz="2600" dirty="0" smtClean="0">
                <a:solidFill>
                  <a:srgbClr val="0000FF"/>
                </a:solidFill>
                <a:latin typeface="Comic Sans MS" pitchFamily="66" charset="0"/>
              </a:rPr>
              <a:t>предполагающего право каждого на самореализацию, создание равных возможностей для детей.</a:t>
            </a:r>
            <a:endParaRPr lang="ru-RU" sz="2600" dirty="0">
              <a:solidFill>
                <a:srgbClr val="0000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ru-RU" sz="2800" b="1" i="1" dirty="0" smtClean="0">
                <a:solidFill>
                  <a:srgbClr val="0000FF"/>
                </a:solidFill>
                <a:latin typeface="Comic Sans MS" pitchFamily="66" charset="0"/>
              </a:rPr>
              <a:t>Принцип целостности</a:t>
            </a:r>
            <a:endParaRPr lang="ru-RU" sz="28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/>
          </a:bodyPr>
          <a:lstStyle/>
          <a:p>
            <a:pPr algn="just"/>
            <a:r>
              <a:rPr lang="ru-RU" b="1" i="1" dirty="0" smtClean="0">
                <a:latin typeface="Comic Sans MS" pitchFamily="66" charset="0"/>
              </a:rPr>
              <a:t>целостность </a:t>
            </a:r>
            <a:r>
              <a:rPr lang="ru-RU" b="1" i="1" dirty="0" smtClean="0">
                <a:latin typeface="Comic Sans MS" pitchFamily="66" charset="0"/>
              </a:rPr>
              <a:t>личности</a:t>
            </a:r>
            <a:r>
              <a:rPr lang="ru-RU" dirty="0" smtClean="0">
                <a:latin typeface="Comic Sans MS" pitchFamily="66" charset="0"/>
              </a:rPr>
              <a:t>, </a:t>
            </a:r>
            <a:r>
              <a:rPr lang="ru-RU" dirty="0" smtClean="0">
                <a:latin typeface="Comic Sans MS" pitchFamily="66" charset="0"/>
              </a:rPr>
              <a:t>с точки зрения с</a:t>
            </a:r>
            <a:r>
              <a:rPr lang="ru-RU" spc="-150" dirty="0" smtClean="0">
                <a:latin typeface="Comic Sans MS" pitchFamily="66" charset="0"/>
              </a:rPr>
              <a:t>оциально-педагогического</a:t>
            </a: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smtClean="0">
                <a:latin typeface="Comic Sans MS" pitchFamily="66" charset="0"/>
              </a:rPr>
              <a:t>феномена, </a:t>
            </a:r>
            <a:r>
              <a:rPr lang="ru-RU" dirty="0" smtClean="0">
                <a:latin typeface="Comic Sans MS" pitchFamily="66" charset="0"/>
              </a:rPr>
              <a:t>определяет </a:t>
            </a:r>
            <a:r>
              <a:rPr lang="ru-RU" b="1" i="1" dirty="0" smtClean="0">
                <a:latin typeface="Comic Sans MS" pitchFamily="66" charset="0"/>
              </a:rPr>
              <a:t>целостность воспитательного возд</a:t>
            </a:r>
            <a:r>
              <a:rPr lang="ru-RU" b="1" dirty="0" smtClean="0">
                <a:latin typeface="Comic Sans MS" pitchFamily="66" charset="0"/>
              </a:rPr>
              <a:t>ействия </a:t>
            </a:r>
            <a:r>
              <a:rPr lang="ru-RU" dirty="0" smtClean="0">
                <a:latin typeface="Comic Sans MS" pitchFamily="66" charset="0"/>
              </a:rPr>
              <a:t>педагога на ребёнка. </a:t>
            </a:r>
          </a:p>
          <a:p>
            <a:pPr algn="just"/>
            <a:r>
              <a:rPr lang="ru-RU" dirty="0" smtClean="0">
                <a:latin typeface="Comic Sans MS" pitchFamily="66" charset="0"/>
              </a:rPr>
              <a:t>выход на все </a:t>
            </a:r>
            <a:r>
              <a:rPr lang="ru-RU" b="1" i="1" dirty="0" smtClean="0">
                <a:latin typeface="Comic Sans MS" pitchFamily="66" charset="0"/>
              </a:rPr>
              <a:t>активные каналы восприятия</a:t>
            </a:r>
            <a:r>
              <a:rPr lang="ru-RU" dirty="0" smtClean="0">
                <a:latin typeface="Comic Sans MS" pitchFamily="66" charset="0"/>
              </a:rPr>
              <a:t> – слух, зрение и ощущение движения, воздействовать  на разум и чувства</a:t>
            </a:r>
            <a:endParaRPr lang="ru-RU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1240</TotalTime>
  <Words>1314</Words>
  <Application>Microsoft Office PowerPoint</Application>
  <PresentationFormat>Экран (4:3)</PresentationFormat>
  <Paragraphs>140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Модель повышения доступности реализации ДООП для детей, находящихся в сложной социальной ситуации</vt:lpstr>
      <vt:lpstr> Сложная жизненная ситуация – это ситуация, объективно нарушающая жизнедеятельность гражданина  </vt:lpstr>
      <vt:lpstr>Что необходимо учитывать:</vt:lpstr>
      <vt:lpstr>Антропоцентрический подход    специфические принципы: принцип ненасильственного взаимодействия, принцип гомогенности и принцип эмпатии</vt:lpstr>
      <vt:lpstr> Принцип гомогенности - пребывание  в однородной среде, способно снять остроту психического напряжения, вернуть ребенка к обычным формам  человеческой жизнедеятельности – игре,  общению.  </vt:lpstr>
      <vt:lpstr>  Системно-деятельностный подход:  принцип мобильности и дивергентности поведения и  принцип толерантности. </vt:lpstr>
      <vt:lpstr>Принцип толерантности</vt:lpstr>
      <vt:lpstr>Экосистемный  подход</vt:lpstr>
      <vt:lpstr>Принцип целостности</vt:lpstr>
      <vt:lpstr>Направления обновления образования для повышения доступности программ ДОД для детей, находящихся в сложной социальной ситуации: </vt:lpstr>
      <vt:lpstr>Слайд 11</vt:lpstr>
      <vt:lpstr>Социальное направление:</vt:lpstr>
      <vt:lpstr>Дети-сироты</vt:lpstr>
      <vt:lpstr>Девиантные подростки</vt:lpstr>
      <vt:lpstr>Профилактика девиантного поведения</vt:lpstr>
      <vt:lpstr>Уличные формы воспитательной, социально-педагогической  работы по месту жительства:</vt:lpstr>
      <vt:lpstr>Дети-мигранты</vt:lpstr>
      <vt:lpstr>Работа с родителями </vt:lpstr>
      <vt:lpstr>Индивидуально-личностное направление</vt:lpstr>
      <vt:lpstr> Условия повышения доступности программ ДОД для детей, находящихся в сложной социальной ситуации </vt:lpstr>
      <vt:lpstr>Условия повышения доступности</vt:lpstr>
      <vt:lpstr>? КАК и ЧТО СДЕЛАТЬ, чтобы</vt:lpstr>
      <vt:lpstr>Слайд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Хозяин</dc:creator>
  <cp:lastModifiedBy>Хозяин</cp:lastModifiedBy>
  <cp:revision>395</cp:revision>
  <dcterms:created xsi:type="dcterms:W3CDTF">2018-10-19T13:47:18Z</dcterms:created>
  <dcterms:modified xsi:type="dcterms:W3CDTF">2019-03-20T18:04:22Z</dcterms:modified>
</cp:coreProperties>
</file>