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61190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Повышение доступности дополнительного образования </a:t>
            </a:r>
            <a:br>
              <a:rPr lang="ru-RU" dirty="0" smtClean="0"/>
            </a:br>
            <a:r>
              <a:rPr lang="ru-RU" dirty="0" smtClean="0"/>
              <a:t>в условиях сельской местности</a:t>
            </a:r>
            <a:br>
              <a:rPr lang="ru-RU" dirty="0" smtClean="0"/>
            </a:br>
            <a:r>
              <a:rPr lang="ru-RU" sz="3100" dirty="0" smtClean="0"/>
              <a:t>Основные идеи, принципы, модели</a:t>
            </a: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4114800"/>
            <a:ext cx="7406640" cy="1828800"/>
          </a:xfrm>
        </p:spPr>
        <p:txBody>
          <a:bodyPr/>
          <a:lstStyle/>
          <a:p>
            <a:pPr algn="r"/>
            <a:r>
              <a:rPr lang="ru-RU" sz="1600" dirty="0" smtClean="0"/>
              <a:t>Лушникова Татьяна </a:t>
            </a:r>
            <a:r>
              <a:rPr lang="ru-RU" sz="1600" dirty="0" smtClean="0"/>
              <a:t>В</a:t>
            </a:r>
            <a:r>
              <a:rPr lang="ru-RU" sz="1600" dirty="0" smtClean="0"/>
              <a:t>ячеславовна,</a:t>
            </a:r>
          </a:p>
          <a:p>
            <a:pPr algn="r"/>
            <a:r>
              <a:rPr lang="ru-RU" sz="1600" dirty="0" smtClean="0"/>
              <a:t>з</a:t>
            </a:r>
            <a:r>
              <a:rPr lang="ru-RU" sz="1600" dirty="0" smtClean="0"/>
              <a:t>аместитель директора </a:t>
            </a:r>
          </a:p>
          <a:p>
            <a:pPr algn="r"/>
            <a:r>
              <a:rPr lang="ru-RU" sz="1600" dirty="0" smtClean="0"/>
              <a:t>Дмитриевской средней школы </a:t>
            </a:r>
          </a:p>
          <a:p>
            <a:pPr algn="r"/>
            <a:r>
              <a:rPr lang="ru-RU" sz="1600" dirty="0" smtClean="0"/>
              <a:t>Даниловского района </a:t>
            </a:r>
          </a:p>
          <a:p>
            <a:pPr algn="r"/>
            <a:r>
              <a:rPr lang="ru-RU" sz="1600" dirty="0" smtClean="0"/>
              <a:t>Ярославской области</a:t>
            </a:r>
            <a:endParaRPr lang="ru-RU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144962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/>
              <a:t>Варианты </a:t>
            </a:r>
            <a:r>
              <a:rPr lang="ru-RU" b="1" i="1" dirty="0" smtClean="0"/>
              <a:t>моделей организации дополнительного образования на селе</a:t>
            </a:r>
            <a:endParaRPr lang="ru-RU" b="1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Школа полного дня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целенаправленное добровольное </a:t>
            </a:r>
            <a:r>
              <a:rPr lang="ru-RU" dirty="0" smtClean="0"/>
              <a:t>использовании ребенком </a:t>
            </a:r>
            <a:r>
              <a:rPr lang="ru-RU" dirty="0" smtClean="0"/>
              <a:t>свободного времени</a:t>
            </a:r>
          </a:p>
          <a:p>
            <a:r>
              <a:rPr lang="ru-RU" dirty="0" smtClean="0"/>
              <a:t>кружки и клубы, проекты, конкурсы, олимпиады, смотры, конференции, мастерские, сообщества, детские объединения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Школа-комплекс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объединение деятельности </a:t>
            </a:r>
            <a:r>
              <a:rPr lang="ru-RU" dirty="0" smtClean="0"/>
              <a:t>общеобразовательной школы и внешкольных детских </a:t>
            </a:r>
            <a:r>
              <a:rPr lang="ru-RU" dirty="0" smtClean="0"/>
              <a:t>учреждений</a:t>
            </a:r>
          </a:p>
          <a:p>
            <a:r>
              <a:rPr lang="ru-RU" dirty="0" smtClean="0"/>
              <a:t>у</a:t>
            </a:r>
            <a:r>
              <a:rPr lang="ru-RU" dirty="0" smtClean="0"/>
              <a:t>чреждения ДО </a:t>
            </a:r>
            <a:r>
              <a:rPr lang="ru-RU" dirty="0" smtClean="0"/>
              <a:t>(или их филиалы), создаваемые органами образования, культуры и предприятиями: музыкальные, художественные, </a:t>
            </a:r>
            <a:r>
              <a:rPr lang="ru-RU" dirty="0" smtClean="0"/>
              <a:t>спортивные </a:t>
            </a:r>
            <a:r>
              <a:rPr lang="ru-RU" dirty="0" smtClean="0"/>
              <a:t>школы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Центр образования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интеграция </a:t>
            </a:r>
            <a:r>
              <a:rPr lang="ru-RU" dirty="0" smtClean="0"/>
              <a:t>и объединение всех ресурсов села,  создание  </a:t>
            </a:r>
            <a:r>
              <a:rPr lang="ru-RU" dirty="0" err="1" smtClean="0"/>
              <a:t>социокультурного</a:t>
            </a:r>
            <a:r>
              <a:rPr lang="ru-RU" dirty="0" smtClean="0"/>
              <a:t> пространства </a:t>
            </a:r>
            <a:r>
              <a:rPr lang="ru-RU" dirty="0" smtClean="0"/>
              <a:t>села</a:t>
            </a:r>
          </a:p>
          <a:p>
            <a:r>
              <a:rPr lang="ru-RU" dirty="0" smtClean="0"/>
              <a:t>школы, учреждения дополнительного и профессионального образования, Дома культуры, библиотеки, музеи и производственные </a:t>
            </a:r>
            <a:r>
              <a:rPr lang="ru-RU" dirty="0" smtClean="0"/>
              <a:t>предприятия</a:t>
            </a:r>
          </a:p>
          <a:p>
            <a:r>
              <a:rPr lang="ru-RU" dirty="0" smtClean="0"/>
              <a:t>п</a:t>
            </a:r>
            <a:r>
              <a:rPr lang="ru-RU" dirty="0" smtClean="0"/>
              <a:t>ринцип взаимодействия детей и взрослых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708392" cy="1447800"/>
          </a:xfrm>
        </p:spPr>
        <p:txBody>
          <a:bodyPr>
            <a:noAutofit/>
          </a:bodyPr>
          <a:lstStyle/>
          <a:p>
            <a:pPr algn="r"/>
            <a:r>
              <a:rPr lang="ru-RU" sz="3600" b="1" i="1" dirty="0" smtClean="0"/>
              <a:t>Модель</a:t>
            </a:r>
            <a:r>
              <a:rPr lang="ru-RU" sz="3600" dirty="0" smtClean="0"/>
              <a:t> </a:t>
            </a:r>
            <a:r>
              <a:rPr lang="ru-RU" sz="3600" b="1" i="1" dirty="0" smtClean="0"/>
              <a:t>на основе взаимодействия образовательной организации и социума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 - общий </a:t>
            </a:r>
            <a:r>
              <a:rPr lang="ru-RU" dirty="0" smtClean="0"/>
              <a:t>стимул для развития сельского </a:t>
            </a:r>
            <a:r>
              <a:rPr lang="ru-RU" dirty="0" smtClean="0"/>
              <a:t>сообщества</a:t>
            </a:r>
          </a:p>
          <a:p>
            <a:r>
              <a:rPr lang="ru-RU" dirty="0" smtClean="0"/>
              <a:t>Сельские проекты, участие местных специалистов, разновозрастные группы, состоящие из детей, взрослых жителей села</a:t>
            </a:r>
          </a:p>
          <a:p>
            <a:r>
              <a:rPr lang="ru-RU" dirty="0" smtClean="0"/>
              <a:t>Местные умельцы в качестве педагогов ДО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Модели на основе сетевого взаимодействия организаций  различного подчинения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905000"/>
            <a:ext cx="7498080" cy="4343400"/>
          </a:xfrm>
        </p:spPr>
        <p:txBody>
          <a:bodyPr>
            <a:normAutofit/>
          </a:bodyPr>
          <a:lstStyle/>
          <a:p>
            <a:r>
              <a:rPr lang="ru-RU" dirty="0" smtClean="0"/>
              <a:t>оптимизация </a:t>
            </a:r>
            <a:r>
              <a:rPr lang="ru-RU" dirty="0" smtClean="0"/>
              <a:t>режима учебного дня, увеличение процента охвата детей </a:t>
            </a:r>
            <a:r>
              <a:rPr lang="ru-RU" dirty="0" smtClean="0"/>
              <a:t>ДО, </a:t>
            </a:r>
            <a:r>
              <a:rPr lang="ru-RU" dirty="0" smtClean="0"/>
              <a:t>увеличение реализуемых проектов</a:t>
            </a:r>
            <a:r>
              <a:rPr lang="ru-RU" dirty="0" smtClean="0"/>
              <a:t>, </a:t>
            </a:r>
            <a:r>
              <a:rPr lang="ru-RU" dirty="0" smtClean="0"/>
              <a:t>стимулирование исследовательской,  инновационной работы, развитие детских и педагогических </a:t>
            </a:r>
            <a:r>
              <a:rPr lang="ru-RU" dirty="0" smtClean="0"/>
              <a:t>сообществ </a:t>
            </a:r>
            <a:r>
              <a:rPr lang="ru-RU" dirty="0" smtClean="0"/>
              <a:t>и объединений, </a:t>
            </a:r>
            <a:r>
              <a:rPr lang="ru-RU" dirty="0" smtClean="0"/>
              <a:t>реализация </a:t>
            </a:r>
            <a:r>
              <a:rPr lang="ru-RU" dirty="0" smtClean="0"/>
              <a:t>индивидуального подхода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019288" cy="1828800"/>
          </a:xfrm>
        </p:spPr>
        <p:txBody>
          <a:bodyPr>
            <a:noAutofit/>
          </a:bodyPr>
          <a:lstStyle/>
          <a:p>
            <a:pPr algn="r"/>
            <a:r>
              <a:rPr lang="ru-RU" sz="3700" b="1" dirty="0" smtClean="0"/>
              <a:t>Организация дополнительного образования за счет использования ресурсов самой школы</a:t>
            </a:r>
            <a:endParaRPr lang="ru-RU" sz="3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419600"/>
          </a:xfrm>
        </p:spPr>
        <p:txBody>
          <a:bodyPr/>
          <a:lstStyle/>
          <a:p>
            <a:r>
              <a:rPr lang="ru-RU" dirty="0" smtClean="0"/>
              <a:t>на </a:t>
            </a:r>
            <a:r>
              <a:rPr lang="ru-RU" dirty="0" smtClean="0"/>
              <a:t>основе разновозрастных групп </a:t>
            </a:r>
            <a:endParaRPr lang="ru-RU" dirty="0" smtClean="0"/>
          </a:p>
          <a:p>
            <a:r>
              <a:rPr lang="ru-RU" dirty="0" smtClean="0"/>
              <a:t>на основе краеведческой деятельности </a:t>
            </a:r>
            <a:endParaRPr lang="ru-RU" dirty="0" smtClean="0"/>
          </a:p>
          <a:p>
            <a:r>
              <a:rPr lang="ru-RU" dirty="0" smtClean="0"/>
              <a:t>на основе </a:t>
            </a:r>
            <a:r>
              <a:rPr lang="ru-RU" dirty="0" err="1" smtClean="0"/>
              <a:t>профориентационной</a:t>
            </a:r>
            <a:r>
              <a:rPr lang="ru-RU" dirty="0" smtClean="0"/>
              <a:t>  работы </a:t>
            </a:r>
            <a:endParaRPr lang="ru-RU" dirty="0" smtClean="0"/>
          </a:p>
          <a:p>
            <a:r>
              <a:rPr lang="ru-RU" dirty="0" smtClean="0"/>
              <a:t>на основе проектной деятельности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143000"/>
          </a:xfrm>
        </p:spPr>
        <p:txBody>
          <a:bodyPr>
            <a:noAutofit/>
          </a:bodyPr>
          <a:lstStyle/>
          <a:p>
            <a:r>
              <a:rPr lang="ru-RU" sz="3800" dirty="0" smtClean="0"/>
              <a:t>Препятствуют развитию ДО на селе</a:t>
            </a:r>
            <a:endParaRPr lang="ru-RU" sz="3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Отсутствие организаций ДО на селе</a:t>
            </a:r>
          </a:p>
          <a:p>
            <a:r>
              <a:rPr lang="ru-RU" dirty="0" smtClean="0"/>
              <a:t>Недостаток специалистов ДО</a:t>
            </a:r>
          </a:p>
          <a:p>
            <a:r>
              <a:rPr lang="ru-RU" dirty="0" smtClean="0"/>
              <a:t>Проблемы выявления социального заказа на ДО</a:t>
            </a:r>
          </a:p>
          <a:p>
            <a:r>
              <a:rPr lang="ru-RU" dirty="0" smtClean="0"/>
              <a:t>Недостаток </a:t>
            </a:r>
            <a:r>
              <a:rPr lang="ru-RU" dirty="0" err="1" smtClean="0"/>
              <a:t>разноуровневых</a:t>
            </a:r>
            <a:r>
              <a:rPr lang="ru-RU" dirty="0" smtClean="0"/>
              <a:t> программ</a:t>
            </a:r>
          </a:p>
          <a:p>
            <a:r>
              <a:rPr lang="ru-RU" dirty="0" smtClean="0"/>
              <a:t>Не отработан механизм регулирования отношений с социальными партнерами, в том числе для </a:t>
            </a:r>
            <a:r>
              <a:rPr lang="ru-RU" dirty="0" err="1" smtClean="0"/>
              <a:t>допрофессиональных</a:t>
            </a:r>
            <a:r>
              <a:rPr lang="ru-RU" dirty="0" smtClean="0"/>
              <a:t> проб</a:t>
            </a:r>
          </a:p>
          <a:p>
            <a:r>
              <a:rPr lang="ru-RU" dirty="0" smtClean="0"/>
              <a:t>Недостаточный уровень материально-технической базы, в том числе для дистанционных форм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Главные </a:t>
            </a:r>
            <a:r>
              <a:rPr lang="ru-RU" b="1" dirty="0" smtClean="0"/>
              <a:t>идеи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Интеграция (на разных уровнях)</a:t>
            </a:r>
          </a:p>
          <a:p>
            <a:r>
              <a:rPr lang="ru-RU" sz="4000" dirty="0" smtClean="0"/>
              <a:t>Индивидуализация</a:t>
            </a:r>
            <a:endParaRPr lang="ru-RU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Главные </a:t>
            </a:r>
            <a:r>
              <a:rPr lang="ru-RU" b="1" dirty="0" smtClean="0"/>
              <a:t>подходы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Социокультурный</a:t>
            </a:r>
            <a:endParaRPr lang="ru-RU" b="1" dirty="0" smtClean="0"/>
          </a:p>
          <a:p>
            <a:r>
              <a:rPr lang="ru-RU" b="1" dirty="0" smtClean="0"/>
              <a:t>Интегративно-вариативный</a:t>
            </a:r>
          </a:p>
          <a:p>
            <a:r>
              <a:rPr lang="ru-RU" b="1" dirty="0" smtClean="0"/>
              <a:t>Субъектно-ориентированный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676400"/>
            <a:ext cx="7498080" cy="2743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Принципы, обеспечивающие доступность дополнительного образования сельских школьников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Принцип профессиональной направленности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Реализация </a:t>
            </a:r>
            <a:r>
              <a:rPr lang="ru-RU" dirty="0" err="1" smtClean="0"/>
              <a:t>профориентационной</a:t>
            </a:r>
            <a:r>
              <a:rPr lang="ru-RU" dirty="0" smtClean="0"/>
              <a:t>, </a:t>
            </a:r>
            <a:r>
              <a:rPr lang="ru-RU" dirty="0" err="1" smtClean="0"/>
              <a:t>допрофессиональной</a:t>
            </a:r>
            <a:r>
              <a:rPr lang="ru-RU" dirty="0" smtClean="0"/>
              <a:t> </a:t>
            </a:r>
            <a:r>
              <a:rPr lang="ru-RU" dirty="0" smtClean="0"/>
              <a:t>и </a:t>
            </a:r>
            <a:r>
              <a:rPr lang="ru-RU" dirty="0" smtClean="0"/>
              <a:t>профессиональной подготовки</a:t>
            </a:r>
            <a:endParaRPr lang="ru-RU" dirty="0" smtClean="0"/>
          </a:p>
          <a:p>
            <a:r>
              <a:rPr lang="ru-RU" dirty="0" err="1" smtClean="0"/>
              <a:t>Формы:профильные</a:t>
            </a:r>
            <a:r>
              <a:rPr lang="ru-RU" dirty="0" smtClean="0"/>
              <a:t> </a:t>
            </a:r>
            <a:r>
              <a:rPr lang="ru-RU" dirty="0" smtClean="0"/>
              <a:t>группы, мастер-классы, вахтовые школы, выездные классы, проектная деятельность,  профессиональные </a:t>
            </a:r>
            <a:r>
              <a:rPr lang="ru-RU" dirty="0" smtClean="0"/>
              <a:t>пробы</a:t>
            </a:r>
            <a:endParaRPr lang="ru-RU" dirty="0" smtClean="0"/>
          </a:p>
          <a:p>
            <a:r>
              <a:rPr lang="ru-RU" dirty="0" smtClean="0"/>
              <a:t>Участие </a:t>
            </a:r>
            <a:r>
              <a:rPr lang="ru-RU" dirty="0" smtClean="0"/>
              <a:t>специалистов, профессионалов в реализации программ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Принцип создания здоровой духовно-нравственной среды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Использование </a:t>
            </a:r>
            <a:r>
              <a:rPr lang="ru-RU" dirty="0" smtClean="0"/>
              <a:t>местного </a:t>
            </a:r>
            <a:r>
              <a:rPr lang="ru-RU" dirty="0" smtClean="0"/>
              <a:t>содержания, </a:t>
            </a:r>
            <a:r>
              <a:rPr lang="ru-RU" dirty="0" smtClean="0"/>
              <a:t>материалов, исследовательской, поисковой </a:t>
            </a:r>
            <a:r>
              <a:rPr lang="ru-RU" dirty="0" smtClean="0"/>
              <a:t>деятельности</a:t>
            </a:r>
          </a:p>
          <a:p>
            <a:r>
              <a:rPr lang="ru-RU" dirty="0" smtClean="0"/>
              <a:t>Реализация </a:t>
            </a:r>
            <a:r>
              <a:rPr lang="ru-RU" dirty="0" smtClean="0"/>
              <a:t>проектов, направленных на развитие </a:t>
            </a:r>
            <a:r>
              <a:rPr lang="ru-RU" dirty="0" smtClean="0"/>
              <a:t>села, </a:t>
            </a:r>
            <a:r>
              <a:rPr lang="ru-RU" dirty="0" smtClean="0"/>
              <a:t>местного </a:t>
            </a:r>
            <a:r>
              <a:rPr lang="ru-RU" dirty="0" smtClean="0"/>
              <a:t>хозяйства</a:t>
            </a:r>
          </a:p>
          <a:p>
            <a:r>
              <a:rPr lang="ru-RU" dirty="0" smtClean="0"/>
              <a:t>Пропаганда </a:t>
            </a:r>
            <a:r>
              <a:rPr lang="ru-RU" dirty="0" smtClean="0"/>
              <a:t>достижений учащихся, родителей, семей, селян, </a:t>
            </a:r>
            <a:r>
              <a:rPr lang="ru-RU" dirty="0" smtClean="0"/>
              <a:t>предприятий</a:t>
            </a:r>
            <a:endParaRPr lang="ru-RU" dirty="0" smtClean="0"/>
          </a:p>
          <a:p>
            <a:r>
              <a:rPr lang="ru-RU" dirty="0" smtClean="0"/>
              <a:t>Развитие </a:t>
            </a:r>
            <a:r>
              <a:rPr lang="ru-RU" dirty="0" smtClean="0"/>
              <a:t>традиций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265238"/>
          </a:xfrm>
        </p:spPr>
        <p:txBody>
          <a:bodyPr>
            <a:normAutofit fontScale="90000"/>
          </a:bodyPr>
          <a:lstStyle/>
          <a:p>
            <a:pPr algn="r"/>
            <a:r>
              <a:rPr lang="ru-RU" sz="3800" b="1" i="1" dirty="0" smtClean="0"/>
              <a:t>Принцип регулирования </a:t>
            </a:r>
            <a:r>
              <a:rPr lang="ru-RU" sz="3800" b="1" i="1" dirty="0" smtClean="0"/>
              <a:t>взаимодействия </a:t>
            </a:r>
            <a:r>
              <a:rPr lang="ru-RU" sz="3800" b="1" i="1" dirty="0" smtClean="0"/>
              <a:t>детей разного возраста</a:t>
            </a:r>
            <a:endParaRPr lang="ru-RU" sz="3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Разработка </a:t>
            </a:r>
            <a:r>
              <a:rPr lang="ru-RU" dirty="0" smtClean="0"/>
              <a:t>многоуровневых </a:t>
            </a:r>
            <a:r>
              <a:rPr lang="ru-RU" dirty="0" smtClean="0"/>
              <a:t>программ</a:t>
            </a:r>
          </a:p>
          <a:p>
            <a:r>
              <a:rPr lang="ru-RU" dirty="0" smtClean="0"/>
              <a:t>Ф</a:t>
            </a:r>
            <a:r>
              <a:rPr lang="ru-RU" dirty="0" smtClean="0"/>
              <a:t>ормирование </a:t>
            </a:r>
            <a:r>
              <a:rPr lang="ru-RU" dirty="0" smtClean="0"/>
              <a:t>разновозрастных </a:t>
            </a:r>
            <a:r>
              <a:rPr lang="ru-RU" dirty="0" err="1" smtClean="0"/>
              <a:t>микрогрупп</a:t>
            </a:r>
            <a:endParaRPr lang="ru-RU" dirty="0" smtClean="0"/>
          </a:p>
          <a:p>
            <a:r>
              <a:rPr lang="ru-RU" dirty="0" smtClean="0"/>
              <a:t>Использование </a:t>
            </a:r>
            <a:r>
              <a:rPr lang="ru-RU" dirty="0" smtClean="0"/>
              <a:t>специальных способов организации совместной деятельности детей разного возраста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905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Принцип</a:t>
            </a:r>
            <a:r>
              <a:rPr lang="ru-RU" b="1" dirty="0" smtClean="0"/>
              <a:t> </a:t>
            </a:r>
            <a:r>
              <a:rPr lang="ru-RU" b="1" i="1" dirty="0" smtClean="0"/>
              <a:t>развития и обогащения социальных связей  сельских детей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800600"/>
          </a:xfrm>
        </p:spPr>
        <p:txBody>
          <a:bodyPr/>
          <a:lstStyle/>
          <a:p>
            <a:r>
              <a:rPr lang="ru-RU" dirty="0" smtClean="0"/>
              <a:t>Развитие  </a:t>
            </a:r>
            <a:r>
              <a:rPr lang="ru-RU" dirty="0" smtClean="0"/>
              <a:t>деятельности разновозрастных объединений </a:t>
            </a:r>
            <a:endParaRPr lang="ru-RU" dirty="0" smtClean="0"/>
          </a:p>
          <a:p>
            <a:r>
              <a:rPr lang="ru-RU" dirty="0" smtClean="0"/>
              <a:t>Развитие взаимодействия с другими школами, организациями, жителями</a:t>
            </a:r>
          </a:p>
          <a:p>
            <a:r>
              <a:rPr lang="ru-RU" dirty="0" smtClean="0"/>
              <a:t>Создание </a:t>
            </a:r>
            <a:r>
              <a:rPr lang="ru-RU" dirty="0" smtClean="0"/>
              <a:t>семейных клубов, творческих и спортивных коллективов детей и </a:t>
            </a:r>
            <a:r>
              <a:rPr lang="ru-RU" dirty="0" smtClean="0"/>
              <a:t>родителей</a:t>
            </a:r>
          </a:p>
          <a:p>
            <a:r>
              <a:rPr lang="ru-RU" dirty="0" smtClean="0"/>
              <a:t>Реализация </a:t>
            </a:r>
            <a:r>
              <a:rPr lang="ru-RU" dirty="0" smtClean="0"/>
              <a:t>программ ДО для детей нескольких школ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</TotalTime>
  <Words>423</Words>
  <Application>Microsoft Office PowerPoint</Application>
  <PresentationFormat>Экран (4:3)</PresentationFormat>
  <Paragraphs>61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Повышение доступности дополнительного образования  в условиях сельской местности Основные идеи, принципы, модели</vt:lpstr>
      <vt:lpstr>Препятствуют развитию ДО на селе</vt:lpstr>
      <vt:lpstr>Главные идеи</vt:lpstr>
      <vt:lpstr>Главные подходы</vt:lpstr>
      <vt:lpstr>Принципы, обеспечивающие доступность дополнительного образования сельских школьников </vt:lpstr>
      <vt:lpstr>Принцип профессиональной направленности</vt:lpstr>
      <vt:lpstr>Принцип создания здоровой духовно-нравственной среды</vt:lpstr>
      <vt:lpstr>Принцип регулирования взаимодействия детей разного возраста</vt:lpstr>
      <vt:lpstr>Принцип развития и обогащения социальных связей  сельских детей</vt:lpstr>
      <vt:lpstr>Варианты моделей организации дополнительного образования на селе</vt:lpstr>
      <vt:lpstr>Школа полного дня</vt:lpstr>
      <vt:lpstr>Школа-комплекс</vt:lpstr>
      <vt:lpstr>Центр образования </vt:lpstr>
      <vt:lpstr>Модель на основе взаимодействия образовательной организации и социума</vt:lpstr>
      <vt:lpstr>Модели на основе сетевого взаимодействия организаций  различного подчинения</vt:lpstr>
      <vt:lpstr>Организация дополнительного образования за счет использования ресурсов самой школы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Повышение доступности дополнительного образования  в условиях сельской местности Основные идеи, принципы, модели</dc:title>
  <dc:creator>школа</dc:creator>
  <cp:lastModifiedBy>школа</cp:lastModifiedBy>
  <cp:revision>5</cp:revision>
  <dcterms:created xsi:type="dcterms:W3CDTF">2019-03-20T20:21:20Z</dcterms:created>
  <dcterms:modified xsi:type="dcterms:W3CDTF">2019-03-20T21:03:46Z</dcterms:modified>
</cp:coreProperties>
</file>