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67" r:id="rId5"/>
    <p:sldId id="268" r:id="rId6"/>
    <p:sldId id="259" r:id="rId7"/>
    <p:sldId id="262" r:id="rId8"/>
    <p:sldId id="263" r:id="rId9"/>
    <p:sldId id="261" r:id="rId10"/>
    <p:sldId id="273" r:id="rId11"/>
    <p:sldId id="272" r:id="rId12"/>
    <p:sldId id="264" r:id="rId13"/>
    <p:sldId id="270" r:id="rId14"/>
    <p:sldId id="274" r:id="rId15"/>
    <p:sldId id="275" r:id="rId16"/>
    <p:sldId id="283" r:id="rId17"/>
    <p:sldId id="279" r:id="rId18"/>
    <p:sldId id="280" r:id="rId19"/>
    <p:sldId id="281" r:id="rId20"/>
    <p:sldId id="282" r:id="rId21"/>
    <p:sldId id="284" r:id="rId22"/>
    <p:sldId id="260" r:id="rId23"/>
    <p:sldId id="276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95" autoAdjust="0"/>
  </p:normalViewPr>
  <p:slideViewPr>
    <p:cSldViewPr snapToGrid="0">
      <p:cViewPr>
        <p:scale>
          <a:sx n="71" d="100"/>
          <a:sy n="71" d="100"/>
        </p:scale>
        <p:origin x="-120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7F348-2834-434D-9A1E-534F9A4177A9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</dgm:pt>
    <dgm:pt modelId="{1964672A-2472-439D-BA14-17D87D5B8ED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1"/>
              </a:solidFill>
            </a:rPr>
            <a:t>Предварительное </a:t>
          </a:r>
          <a:r>
            <a:rPr lang="ru-RU" sz="2400" b="1" dirty="0" err="1" smtClean="0">
              <a:solidFill>
                <a:schemeClr val="accent1"/>
              </a:solidFill>
            </a:rPr>
            <a:t>проф-тестирование</a:t>
          </a:r>
          <a:endParaRPr lang="ru-RU" sz="2400" b="1" dirty="0" smtClean="0">
            <a:solidFill>
              <a:schemeClr val="accent1"/>
            </a:solidFill>
          </a:endParaRP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024693BD-2EBF-48B0-8EC0-DFC21183DFF9}" type="parTrans" cxnId="{F1D8931A-9A31-4784-AEE0-A2E12C9A9E9C}">
      <dgm:prSet/>
      <dgm:spPr/>
      <dgm:t>
        <a:bodyPr/>
        <a:lstStyle/>
        <a:p>
          <a:endParaRPr lang="ru-RU"/>
        </a:p>
      </dgm:t>
    </dgm:pt>
    <dgm:pt modelId="{72AC869F-63CA-45BE-A848-CAC7D44C2EB2}" type="sibTrans" cxnId="{F1D8931A-9A31-4784-AEE0-A2E12C9A9E9C}">
      <dgm:prSet/>
      <dgm:spPr/>
      <dgm:t>
        <a:bodyPr/>
        <a:lstStyle/>
        <a:p>
          <a:endParaRPr lang="ru-RU"/>
        </a:p>
      </dgm:t>
    </dgm:pt>
    <dgm:pt modelId="{F9669B7F-A71F-4870-88F5-66F254A9900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1"/>
              </a:solidFill>
            </a:rPr>
            <a:t>Дифференцирование групп</a:t>
          </a:r>
        </a:p>
        <a:p>
          <a:pPr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/>
        </a:p>
      </dgm:t>
    </dgm:pt>
    <dgm:pt modelId="{013A4A52-7854-4B64-8FCB-8EB7848EA44A}" type="parTrans" cxnId="{16D6392B-6767-4DE3-83FC-844C00877460}">
      <dgm:prSet/>
      <dgm:spPr/>
      <dgm:t>
        <a:bodyPr/>
        <a:lstStyle/>
        <a:p>
          <a:endParaRPr lang="ru-RU"/>
        </a:p>
      </dgm:t>
    </dgm:pt>
    <dgm:pt modelId="{D441D261-3236-43E4-A819-793796D78513}" type="sibTrans" cxnId="{16D6392B-6767-4DE3-83FC-844C00877460}">
      <dgm:prSet/>
      <dgm:spPr/>
      <dgm:t>
        <a:bodyPr/>
        <a:lstStyle/>
        <a:p>
          <a:endParaRPr lang="ru-RU"/>
        </a:p>
      </dgm:t>
    </dgm:pt>
    <dgm:pt modelId="{91C25CF6-E245-40EE-AD35-5A576D6CFC1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1"/>
              </a:solidFill>
            </a:rPr>
            <a:t>Проектная деятельность</a:t>
          </a:r>
        </a:p>
        <a:p>
          <a:pPr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accent1"/>
            </a:solidFill>
          </a:endParaRPr>
        </a:p>
      </dgm:t>
    </dgm:pt>
    <dgm:pt modelId="{5A68F377-EB78-4C40-AC2C-DA688E4720E4}" type="parTrans" cxnId="{B137A1E0-4A00-4E25-AD58-0F568A6CEF2F}">
      <dgm:prSet/>
      <dgm:spPr/>
      <dgm:t>
        <a:bodyPr/>
        <a:lstStyle/>
        <a:p>
          <a:endParaRPr lang="ru-RU"/>
        </a:p>
      </dgm:t>
    </dgm:pt>
    <dgm:pt modelId="{9D827468-13E3-4D10-B782-C7A66AD68BE9}" type="sibTrans" cxnId="{B137A1E0-4A00-4E25-AD58-0F568A6CEF2F}">
      <dgm:prSet/>
      <dgm:spPr/>
      <dgm:t>
        <a:bodyPr/>
        <a:lstStyle/>
        <a:p>
          <a:endParaRPr lang="ru-RU"/>
        </a:p>
      </dgm:t>
    </dgm:pt>
    <dgm:pt modelId="{E16066DA-D3A4-454E-870A-121F7429CEBF}" type="pres">
      <dgm:prSet presAssocID="{F8D7F348-2834-434D-9A1E-534F9A4177A9}" presName="linear" presStyleCnt="0">
        <dgm:presLayoutVars>
          <dgm:dir/>
          <dgm:resizeHandles val="exact"/>
        </dgm:presLayoutVars>
      </dgm:prSet>
      <dgm:spPr/>
    </dgm:pt>
    <dgm:pt modelId="{7DA14DF1-27B2-45F0-B967-F5ED22333495}" type="pres">
      <dgm:prSet presAssocID="{1964672A-2472-439D-BA14-17D87D5B8ED9}" presName="comp" presStyleCnt="0"/>
      <dgm:spPr/>
    </dgm:pt>
    <dgm:pt modelId="{D5E6674D-DFF7-4139-9B54-D400940CA047}" type="pres">
      <dgm:prSet presAssocID="{1964672A-2472-439D-BA14-17D87D5B8ED9}" presName="box" presStyleLbl="node1" presStyleIdx="0" presStyleCnt="3"/>
      <dgm:spPr/>
      <dgm:t>
        <a:bodyPr/>
        <a:lstStyle/>
        <a:p>
          <a:endParaRPr lang="ru-RU"/>
        </a:p>
      </dgm:t>
    </dgm:pt>
    <dgm:pt modelId="{D8154CCD-91CE-4856-965D-EAA54F5362C6}" type="pres">
      <dgm:prSet presAssocID="{1964672A-2472-439D-BA14-17D87D5B8ED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3F443E-C81B-4F6B-B74B-EF1599C96794}" type="pres">
      <dgm:prSet presAssocID="{1964672A-2472-439D-BA14-17D87D5B8ED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5F171-2F63-414C-A2F0-01234C93EFE4}" type="pres">
      <dgm:prSet presAssocID="{72AC869F-63CA-45BE-A848-CAC7D44C2EB2}" presName="spacer" presStyleCnt="0"/>
      <dgm:spPr/>
    </dgm:pt>
    <dgm:pt modelId="{EB8E3ECD-186F-4BBB-A4F8-884335CD8692}" type="pres">
      <dgm:prSet presAssocID="{F9669B7F-A71F-4870-88F5-66F254A99003}" presName="comp" presStyleCnt="0"/>
      <dgm:spPr/>
    </dgm:pt>
    <dgm:pt modelId="{28FC1BEE-3454-4EB5-A987-C2FAFA0B5CDC}" type="pres">
      <dgm:prSet presAssocID="{F9669B7F-A71F-4870-88F5-66F254A99003}" presName="box" presStyleLbl="node1" presStyleIdx="1" presStyleCnt="3"/>
      <dgm:spPr/>
      <dgm:t>
        <a:bodyPr/>
        <a:lstStyle/>
        <a:p>
          <a:endParaRPr lang="ru-RU"/>
        </a:p>
      </dgm:t>
    </dgm:pt>
    <dgm:pt modelId="{604DE06F-7104-4498-8BE0-15EE2D1C7D0F}" type="pres">
      <dgm:prSet presAssocID="{F9669B7F-A71F-4870-88F5-66F254A99003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916D03-DCAE-4213-9236-C78AA05D357A}" type="pres">
      <dgm:prSet presAssocID="{F9669B7F-A71F-4870-88F5-66F254A9900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4214A-25A1-4495-8F23-9626ED3F53FD}" type="pres">
      <dgm:prSet presAssocID="{D441D261-3236-43E4-A819-793796D78513}" presName="spacer" presStyleCnt="0"/>
      <dgm:spPr/>
    </dgm:pt>
    <dgm:pt modelId="{000CAA51-66EA-418E-ADEE-16FBD7481254}" type="pres">
      <dgm:prSet presAssocID="{91C25CF6-E245-40EE-AD35-5A576D6CFC19}" presName="comp" presStyleCnt="0"/>
      <dgm:spPr/>
    </dgm:pt>
    <dgm:pt modelId="{858A3020-2852-4D6A-95D0-2BCBB9DD804C}" type="pres">
      <dgm:prSet presAssocID="{91C25CF6-E245-40EE-AD35-5A576D6CFC19}" presName="box" presStyleLbl="node1" presStyleIdx="2" presStyleCnt="3"/>
      <dgm:spPr/>
      <dgm:t>
        <a:bodyPr/>
        <a:lstStyle/>
        <a:p>
          <a:endParaRPr lang="ru-RU"/>
        </a:p>
      </dgm:t>
    </dgm:pt>
    <dgm:pt modelId="{0E649786-1190-4593-BD2E-17BEA2E72870}" type="pres">
      <dgm:prSet presAssocID="{91C25CF6-E245-40EE-AD35-5A576D6CFC19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5F9DB3-FC6C-4CD5-9F2C-96881E1071BB}" type="pres">
      <dgm:prSet presAssocID="{91C25CF6-E245-40EE-AD35-5A576D6CFC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8931A-9A31-4784-AEE0-A2E12C9A9E9C}" srcId="{F8D7F348-2834-434D-9A1E-534F9A4177A9}" destId="{1964672A-2472-439D-BA14-17D87D5B8ED9}" srcOrd="0" destOrd="0" parTransId="{024693BD-2EBF-48B0-8EC0-DFC21183DFF9}" sibTransId="{72AC869F-63CA-45BE-A848-CAC7D44C2EB2}"/>
    <dgm:cxn modelId="{16D6392B-6767-4DE3-83FC-844C00877460}" srcId="{F8D7F348-2834-434D-9A1E-534F9A4177A9}" destId="{F9669B7F-A71F-4870-88F5-66F254A99003}" srcOrd="1" destOrd="0" parTransId="{013A4A52-7854-4B64-8FCB-8EB7848EA44A}" sibTransId="{D441D261-3236-43E4-A819-793796D78513}"/>
    <dgm:cxn modelId="{325064F5-CDA7-439D-852A-7E890BBD3728}" type="presOf" srcId="{F9669B7F-A71F-4870-88F5-66F254A99003}" destId="{28FC1BEE-3454-4EB5-A987-C2FAFA0B5CDC}" srcOrd="0" destOrd="0" presId="urn:microsoft.com/office/officeart/2005/8/layout/vList4#1"/>
    <dgm:cxn modelId="{17C78BEB-61EF-4420-97D5-A4F5CED01535}" type="presOf" srcId="{F8D7F348-2834-434D-9A1E-534F9A4177A9}" destId="{E16066DA-D3A4-454E-870A-121F7429CEBF}" srcOrd="0" destOrd="0" presId="urn:microsoft.com/office/officeart/2005/8/layout/vList4#1"/>
    <dgm:cxn modelId="{0E09766B-DC06-49D4-990C-3B249CD3AAFD}" type="presOf" srcId="{1964672A-2472-439D-BA14-17D87D5B8ED9}" destId="{453F443E-C81B-4F6B-B74B-EF1599C96794}" srcOrd="1" destOrd="0" presId="urn:microsoft.com/office/officeart/2005/8/layout/vList4#1"/>
    <dgm:cxn modelId="{353866B3-D366-4EF0-8FF1-EFB1F18E769E}" type="presOf" srcId="{91C25CF6-E245-40EE-AD35-5A576D6CFC19}" destId="{858A3020-2852-4D6A-95D0-2BCBB9DD804C}" srcOrd="0" destOrd="0" presId="urn:microsoft.com/office/officeart/2005/8/layout/vList4#1"/>
    <dgm:cxn modelId="{C4EFC6E2-BACD-466A-A7B2-27C505D52FE9}" type="presOf" srcId="{F9669B7F-A71F-4870-88F5-66F254A99003}" destId="{29916D03-DCAE-4213-9236-C78AA05D357A}" srcOrd="1" destOrd="0" presId="urn:microsoft.com/office/officeart/2005/8/layout/vList4#1"/>
    <dgm:cxn modelId="{34F96357-0039-4453-8957-26E6933A8795}" type="presOf" srcId="{91C25CF6-E245-40EE-AD35-5A576D6CFC19}" destId="{1D5F9DB3-FC6C-4CD5-9F2C-96881E1071BB}" srcOrd="1" destOrd="0" presId="urn:microsoft.com/office/officeart/2005/8/layout/vList4#1"/>
    <dgm:cxn modelId="{B137A1E0-4A00-4E25-AD58-0F568A6CEF2F}" srcId="{F8D7F348-2834-434D-9A1E-534F9A4177A9}" destId="{91C25CF6-E245-40EE-AD35-5A576D6CFC19}" srcOrd="2" destOrd="0" parTransId="{5A68F377-EB78-4C40-AC2C-DA688E4720E4}" sibTransId="{9D827468-13E3-4D10-B782-C7A66AD68BE9}"/>
    <dgm:cxn modelId="{F8D851CE-90E1-4BE5-9E6C-EFEE840F9EB1}" type="presOf" srcId="{1964672A-2472-439D-BA14-17D87D5B8ED9}" destId="{D5E6674D-DFF7-4139-9B54-D400940CA047}" srcOrd="0" destOrd="0" presId="urn:microsoft.com/office/officeart/2005/8/layout/vList4#1"/>
    <dgm:cxn modelId="{B46BB209-8A44-40D0-A6DB-C410E568A970}" type="presParOf" srcId="{E16066DA-D3A4-454E-870A-121F7429CEBF}" destId="{7DA14DF1-27B2-45F0-B967-F5ED22333495}" srcOrd="0" destOrd="0" presId="urn:microsoft.com/office/officeart/2005/8/layout/vList4#1"/>
    <dgm:cxn modelId="{32E6C295-D91F-4378-8885-20DE65C0FE0E}" type="presParOf" srcId="{7DA14DF1-27B2-45F0-B967-F5ED22333495}" destId="{D5E6674D-DFF7-4139-9B54-D400940CA047}" srcOrd="0" destOrd="0" presId="urn:microsoft.com/office/officeart/2005/8/layout/vList4#1"/>
    <dgm:cxn modelId="{893366B8-215F-4D58-A877-B5B9ECF0E5E0}" type="presParOf" srcId="{7DA14DF1-27B2-45F0-B967-F5ED22333495}" destId="{D8154CCD-91CE-4856-965D-EAA54F5362C6}" srcOrd="1" destOrd="0" presId="urn:microsoft.com/office/officeart/2005/8/layout/vList4#1"/>
    <dgm:cxn modelId="{B9216BF8-EB42-4ACD-9CAF-39F756812A7C}" type="presParOf" srcId="{7DA14DF1-27B2-45F0-B967-F5ED22333495}" destId="{453F443E-C81B-4F6B-B74B-EF1599C96794}" srcOrd="2" destOrd="0" presId="urn:microsoft.com/office/officeart/2005/8/layout/vList4#1"/>
    <dgm:cxn modelId="{3839D9EE-F592-4EA1-B755-29D4E2F2DA9D}" type="presParOf" srcId="{E16066DA-D3A4-454E-870A-121F7429CEBF}" destId="{1F55F171-2F63-414C-A2F0-01234C93EFE4}" srcOrd="1" destOrd="0" presId="urn:microsoft.com/office/officeart/2005/8/layout/vList4#1"/>
    <dgm:cxn modelId="{5D7DBB43-6240-45EE-BDC4-3EEF8D58C616}" type="presParOf" srcId="{E16066DA-D3A4-454E-870A-121F7429CEBF}" destId="{EB8E3ECD-186F-4BBB-A4F8-884335CD8692}" srcOrd="2" destOrd="0" presId="urn:microsoft.com/office/officeart/2005/8/layout/vList4#1"/>
    <dgm:cxn modelId="{A49F287E-029D-4CB3-8332-BD515E03F50C}" type="presParOf" srcId="{EB8E3ECD-186F-4BBB-A4F8-884335CD8692}" destId="{28FC1BEE-3454-4EB5-A987-C2FAFA0B5CDC}" srcOrd="0" destOrd="0" presId="urn:microsoft.com/office/officeart/2005/8/layout/vList4#1"/>
    <dgm:cxn modelId="{FB082613-E147-4473-9EAB-2CB2E0BEE6E4}" type="presParOf" srcId="{EB8E3ECD-186F-4BBB-A4F8-884335CD8692}" destId="{604DE06F-7104-4498-8BE0-15EE2D1C7D0F}" srcOrd="1" destOrd="0" presId="urn:microsoft.com/office/officeart/2005/8/layout/vList4#1"/>
    <dgm:cxn modelId="{882BD946-44B7-4BF6-AB22-424106E43177}" type="presParOf" srcId="{EB8E3ECD-186F-4BBB-A4F8-884335CD8692}" destId="{29916D03-DCAE-4213-9236-C78AA05D357A}" srcOrd="2" destOrd="0" presId="urn:microsoft.com/office/officeart/2005/8/layout/vList4#1"/>
    <dgm:cxn modelId="{088F542F-1644-4BE4-8CD0-905FCD16B9A5}" type="presParOf" srcId="{E16066DA-D3A4-454E-870A-121F7429CEBF}" destId="{9144214A-25A1-4495-8F23-9626ED3F53FD}" srcOrd="3" destOrd="0" presId="urn:microsoft.com/office/officeart/2005/8/layout/vList4#1"/>
    <dgm:cxn modelId="{02F3E365-D760-497E-B22D-EB091CA1D523}" type="presParOf" srcId="{E16066DA-D3A4-454E-870A-121F7429CEBF}" destId="{000CAA51-66EA-418E-ADEE-16FBD7481254}" srcOrd="4" destOrd="0" presId="urn:microsoft.com/office/officeart/2005/8/layout/vList4#1"/>
    <dgm:cxn modelId="{F1B755E5-FD45-4B85-B1B0-F4CF9E4F3814}" type="presParOf" srcId="{000CAA51-66EA-418E-ADEE-16FBD7481254}" destId="{858A3020-2852-4D6A-95D0-2BCBB9DD804C}" srcOrd="0" destOrd="0" presId="urn:microsoft.com/office/officeart/2005/8/layout/vList4#1"/>
    <dgm:cxn modelId="{14EB9598-DA93-48E3-9BBD-A23F27AD41EC}" type="presParOf" srcId="{000CAA51-66EA-418E-ADEE-16FBD7481254}" destId="{0E649786-1190-4593-BD2E-17BEA2E72870}" srcOrd="1" destOrd="0" presId="urn:microsoft.com/office/officeart/2005/8/layout/vList4#1"/>
    <dgm:cxn modelId="{CD7A67DA-9FB7-4C20-9215-195717752C6C}" type="presParOf" srcId="{000CAA51-66EA-418E-ADEE-16FBD7481254}" destId="{1D5F9DB3-FC6C-4CD5-9F2C-96881E1071BB}" srcOrd="2" destOrd="0" presId="urn:microsoft.com/office/officeart/2005/8/layout/vList4#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29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5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3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6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7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2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5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9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0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4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5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6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5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4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2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8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91113B-E9DE-444B-97BA-088EC266CBD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512121-DFA6-4B29-9252-7751CC82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9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72.gi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1583" y="492588"/>
            <a:ext cx="4960550" cy="1827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Проект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Проф-экспресс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362" y="5919573"/>
            <a:ext cx="3225925" cy="5407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Якутск 2018 г.</a:t>
            </a:r>
            <a:endParaRPr lang="ru-RU" sz="18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571486" cy="2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63619" y="2745002"/>
            <a:ext cx="6801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Verdana" pitchFamily="32" charset="0"/>
              </a:rPr>
              <a:t>Руководитель проекта - Петрова Мария </a:t>
            </a:r>
            <a:r>
              <a:rPr lang="ru-RU" b="1" dirty="0" err="1" smtClean="0">
                <a:solidFill>
                  <a:srgbClr val="0070C0"/>
                </a:solidFill>
                <a:latin typeface="Verdana" pitchFamily="32" charset="0"/>
              </a:rPr>
              <a:t>Петровна,к.п.н.,председатель</a:t>
            </a:r>
            <a:r>
              <a:rPr lang="ru-RU" b="1" dirty="0" smtClean="0">
                <a:solidFill>
                  <a:srgbClr val="0070C0"/>
                </a:solidFill>
                <a:latin typeface="Verdana" pitchFamily="32" charset="0"/>
              </a:rPr>
              <a:t> движения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5350" y="3074396"/>
            <a:ext cx="8900771" cy="284517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Picture 2" descr="ÐÐ°ÑÑÐ¸Ð½ÐºÐ¸ Ð¿Ð¾ Ð·Ð°Ð¿ÑÐ¾ÑÑ Ñ Ð²ÑÐ±Ð¸ÑÐ°Ñ Ð±ÑÐ´ÑÑÐµÐµ Ð¿ÑÐ¾ÑÐµÑÑÐ¸Ð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252" y="177799"/>
            <a:ext cx="3549383" cy="198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0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1" y="266027"/>
            <a:ext cx="8077200" cy="117852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РАБОЧАЯ ТЕТРАДЬ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7399" y="1430866"/>
            <a:ext cx="8042621" cy="3031067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2" name="AutoShape 2" descr="blob:https://web.whatsapp.com/27bef6a7-bb71-45a5-8cfb-f217c02160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blob:https://web.whatsapp.com/27bef6a7-bb71-45a5-8cfb-f217c02160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blob:https://web.whatsapp.com/7076eaae-2554-4519-acc1-c09242a8f8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357" y="625080"/>
            <a:ext cx="3935403" cy="5653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9" name="Picture 9" descr="\\SERVER-PC\docs\ФОТО ВСЕ ТУТ\фото 2018\ПРОФ-ЭКСПРЕСС\Прием печатной продукции\WhatsApp Image 2018-08-22 at 12.34.2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55136" y="1899782"/>
            <a:ext cx="2994261" cy="2245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850" name="Picture 10" descr="\\SERVER-PC\docs\ФОТО ВСЕ ТУТ\фото 2018\ПРОФ-ЭКСПРЕСС\Прием печатной продукции\WhatsApp Image 2018-08-22 at 12.34.23 (1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32043" y="1876345"/>
            <a:ext cx="3011080" cy="2258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851" name="Picture 11" descr="\\SERVER-PC\docs\ФОТО ВСЕ ТУТ\фото 2018\ПРОФ-ЭКСПРЕСС\Прием печатной продукции\WhatsApp Image 2018-08-22 at 12.34.22 (1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9753">
            <a:off x="7541625" y="3309258"/>
            <a:ext cx="3259908" cy="2444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52" name="Picture 12" descr="\\SERVER-PC\docs\ФОТО ВСЕ ТУТ\фото 2018\ПРОФ-ЭКСПРЕСС\Прием печатной продукции\WhatsApp Image 2018-08-22 at 12.34.22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75427">
            <a:off x="10018622" y="4354515"/>
            <a:ext cx="1882860" cy="141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08668" y="319726"/>
            <a:ext cx="7543800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Практические занятия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\\SERVER-PC\docs\ФОТО ВСЕ ТУТ\фото 2018\ПРОФ-ЭКСПРЕСС\2 смена\Экскурсия в ГРЭС-1\IMG_34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65" y="1058334"/>
            <a:ext cx="3149600" cy="2362200"/>
          </a:xfrm>
          <a:prstGeom prst="rect">
            <a:avLst/>
          </a:prstGeom>
          <a:noFill/>
        </p:spPr>
      </p:pic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633413" y="3589867"/>
            <a:ext cx="1703388" cy="491066"/>
          </a:xfrm>
        </p:spPr>
        <p:txBody>
          <a:bodyPr/>
          <a:lstStyle/>
          <a:p>
            <a:r>
              <a:rPr lang="ru-RU" dirty="0" smtClean="0"/>
              <a:t>ГРЭС-2</a:t>
            </a:r>
            <a:endParaRPr lang="ru-RU" dirty="0"/>
          </a:p>
        </p:txBody>
      </p:sp>
      <p:pic>
        <p:nvPicPr>
          <p:cNvPr id="34819" name="Picture 3" descr="\\SERVER-PC\docs\ФОТО ВСЕ ТУТ\фото 2018\ПРОФ-ЭКСПРЕСС\2 смена\ФОТО Синет Проф-экспресс\IMG_77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699" y="1100665"/>
            <a:ext cx="3526367" cy="2350911"/>
          </a:xfrm>
          <a:prstGeom prst="rect">
            <a:avLst/>
          </a:prstGeom>
          <a:noFill/>
        </p:spPr>
      </p:pic>
      <p:sp>
        <p:nvSpPr>
          <p:cNvPr id="24" name="Подзаголовок 22"/>
          <p:cNvSpPr txBox="1">
            <a:spLocks/>
          </p:cNvSpPr>
          <p:nvPr/>
        </p:nvSpPr>
        <p:spPr>
          <a:xfrm>
            <a:off x="5933547" y="3987801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20" name="Picture 4" descr="\\SERVER-PC\docs\ФОТО ВСЕ ТУТ\фото 2018\ПРОФ-ЭКСПРЕСС\2 смена\ФОТО Синет Проф-экспресс\IMG_78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033" y="2311399"/>
            <a:ext cx="3035300" cy="2023533"/>
          </a:xfrm>
          <a:prstGeom prst="rect">
            <a:avLst/>
          </a:prstGeom>
          <a:noFill/>
        </p:spPr>
      </p:pic>
      <p:pic>
        <p:nvPicPr>
          <p:cNvPr id="34821" name="Picture 5" descr="\\SERVER-PC\docs\ФОТО ВСЕ ТУТ\фото 2018\ПРОФ-ЭКСПРЕСС\3 смена\IMG_374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4542367"/>
            <a:ext cx="2353733" cy="1765300"/>
          </a:xfrm>
          <a:prstGeom prst="rect">
            <a:avLst/>
          </a:prstGeom>
          <a:noFill/>
        </p:spPr>
      </p:pic>
      <p:pic>
        <p:nvPicPr>
          <p:cNvPr id="34822" name="Picture 6" descr="\\SERVER-PC\docs\ФОТО ВСЕ ТУТ\фото 2018\ПРОФ-ЭКСПРЕСС\3 смена\IMG_369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199" y="4552950"/>
            <a:ext cx="2463800" cy="1847850"/>
          </a:xfrm>
          <a:prstGeom prst="rect">
            <a:avLst/>
          </a:prstGeom>
          <a:noFill/>
        </p:spPr>
      </p:pic>
      <p:pic>
        <p:nvPicPr>
          <p:cNvPr id="34823" name="Picture 7" descr="\\SERVER-PC\docs\ФОТО ВСЕ ТУТ\фото 2018\ПРОФ-ЭКСПРЕСС\17.08.2018\WhatsApp Image 2018-08-17 at 15.43.03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424" y="4555067"/>
            <a:ext cx="2562577" cy="1921933"/>
          </a:xfrm>
          <a:prstGeom prst="rect">
            <a:avLst/>
          </a:prstGeom>
          <a:noFill/>
        </p:spPr>
      </p:pic>
      <p:sp>
        <p:nvSpPr>
          <p:cNvPr id="26" name="Подзаголовок 22"/>
          <p:cNvSpPr txBox="1">
            <a:spLocks/>
          </p:cNvSpPr>
          <p:nvPr/>
        </p:nvSpPr>
        <p:spPr>
          <a:xfrm>
            <a:off x="4299479" y="3776135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Водоканал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2"/>
          <p:cNvSpPr txBox="1">
            <a:spLocks/>
          </p:cNvSpPr>
          <p:nvPr/>
        </p:nvSpPr>
        <p:spPr>
          <a:xfrm>
            <a:off x="2352147" y="3674536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Сахабулт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2"/>
          <p:cNvSpPr txBox="1">
            <a:spLocks/>
          </p:cNvSpPr>
          <p:nvPr/>
        </p:nvSpPr>
        <p:spPr>
          <a:xfrm>
            <a:off x="9887481" y="4605868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err="1" smtClean="0">
                <a:solidFill>
                  <a:schemeClr val="bg2">
                    <a:lumMod val="75000"/>
                  </a:schemeClr>
                </a:solidFill>
              </a:rPr>
              <a:t>Майтона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2"/>
          <p:cNvSpPr txBox="1">
            <a:spLocks/>
          </p:cNvSpPr>
          <p:nvPr/>
        </p:nvSpPr>
        <p:spPr>
          <a:xfrm>
            <a:off x="6263745" y="3750734"/>
            <a:ext cx="2016653" cy="6011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Технопарк «Якутия»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одзаголовок 22"/>
          <p:cNvSpPr txBox="1">
            <a:spLocks/>
          </p:cNvSpPr>
          <p:nvPr/>
        </p:nvSpPr>
        <p:spPr>
          <a:xfrm>
            <a:off x="9498014" y="5511801"/>
            <a:ext cx="2075920" cy="855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«Виктория - мебель»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http://bereginya.yaguo.ru/wp-content/uploads/2016/03/cropped-new_header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337" y="3238710"/>
            <a:ext cx="6285104" cy="1396690"/>
          </a:xfrm>
          <a:prstGeom prst="rect">
            <a:avLst/>
          </a:prstGeom>
          <a:noFill/>
        </p:spPr>
      </p:pic>
      <p:sp>
        <p:nvSpPr>
          <p:cNvPr id="1029" name="AutoShape 5" descr="ÐÐ°ÑÑÐ¸Ð½ÐºÐ¸ Ð¿Ð¾ Ð·Ð°Ð¿ÑÐ¾ÑÑ ÐºÐ¾Ð¼Ð¸ÑÑÐ¸Ñ Ð¿Ð¾ Ð´ÐµÐ»Ð°Ð¼ Ð½ÐµÑÐ¾Ð²ÐµÑÑÐµÐ½Ð½Ð¾Ð»ÐµÑÐ½Ð¸Ñ ÑÐºÑÑÑÐº ÑÐ°Ð¹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ÐÐ°ÑÑÐ¸Ð½ÐºÐ¸ Ð¿Ð¾ Ð·Ð°Ð¿ÑÐ¾ÑÑ ÐºÐ¾Ð¼Ð¸ÑÑÐ¸Ñ Ð¿Ð¾ Ð´ÐµÐ»Ð°Ð¼ Ð½ÐµÑÐ¾Ð²ÐµÑÑÐµÐ½Ð½Ð¾Ð»ÐµÑÐ½Ð¸Ñ ÑÐºÑÑÑÐº ÑÐ°Ð¹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ÐÐ°ÑÑÐ¸Ð½ÐºÐ¸ Ð¿Ð¾ Ð·Ð°Ð¿ÑÐ¾ÑÑ ÐºÐ¾Ð¼Ð¸ÑÑÐ¸Ñ Ð¿Ð¾ Ð´ÐµÐ»Ð°Ð¼ Ð½ÐµÑÐ¾Ð²ÐµÑÑÐµÐ½Ð½Ð¾Ð»ÐµÑÐ½Ð¸Ñ ÑÐºÑÑÑÐº ÑÐ°Ð¹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ÐÐ°ÑÑÐ¸Ð½ÐºÐ¸ Ð¿Ð¾ Ð·Ð°Ð¿ÑÐ¾ÑÑ ÐºÐ¾Ð¼Ð¸ÑÑÐ¸Ñ Ð¿Ð¾ Ð´ÐµÐ»Ð°Ð¼ Ð½ÐµÑÐ¾Ð²ÐµÑÑÐµÐ½Ð½Ð¾Ð»ÐµÑÐ½Ð¸Ñ ÑÐºÑÑÑÐº ÑÐ°Ð¹Ñ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8314" y="570824"/>
            <a:ext cx="1783958" cy="178395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20806" y="472538"/>
            <a:ext cx="6039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Партнеры проекта: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333452" cy="20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54" y="2528744"/>
            <a:ext cx="1160737" cy="1688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098" y="2789977"/>
            <a:ext cx="2944794" cy="1119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79" y="4565057"/>
            <a:ext cx="19050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806" y="1121378"/>
            <a:ext cx="2480564" cy="2480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585" y="5261916"/>
            <a:ext cx="5476875" cy="952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620" y="1117476"/>
            <a:ext cx="1905000" cy="1905000"/>
          </a:xfrm>
          <a:prstGeom prst="rect">
            <a:avLst/>
          </a:prstGeom>
        </p:spPr>
      </p:pic>
      <p:pic>
        <p:nvPicPr>
          <p:cNvPr id="13314" name="Picture 2" descr="https://www.victoria-mebel.ru/upload/s1/images/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54067" y="4856161"/>
            <a:ext cx="2331509" cy="1621921"/>
          </a:xfrm>
          <a:prstGeom prst="rect">
            <a:avLst/>
          </a:prstGeom>
          <a:noFill/>
        </p:spPr>
      </p:pic>
      <p:sp>
        <p:nvSpPr>
          <p:cNvPr id="2" name="AutoShape 2" descr="ÐÐ°ÑÑÐ¸Ð½ÐºÐ¸ Ð¿Ð¾ Ð·Ð°Ð¿ÑÐ¾ÑÑ Ð³ÑÑÑ ÑÐºÑÑÑÐº Ð¾ÑÐ¸ÑÐ¸Ð°Ð»ÑÐ½ÑÐ¹ ÑÐ°Ð¹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ÐÐ°ÑÑÐ¸Ð½ÐºÐ¸ Ð¿Ð¾ Ð·Ð°Ð¿ÑÐ¾ÑÑ Ð³ÑÑÑ ÑÐºÑÑÑÐº Ð¾ÑÐ¸ÑÐ¸Ð°Ð»ÑÐ½ÑÐ¹ ÑÐ°Ð¹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ÐÐ°ÑÑÐ¸Ð½ÐºÐ¸ Ð¿Ð¾ Ð·Ð°Ð¿ÑÐ¾ÑÑ Ð³ÑÑÑ ÑÐºÑÑÑÐº Ð¾ÑÐ¸ÑÐ¸Ð°Ð»ÑÐ½ÑÐ¹ ÑÐ°Ð¹Ñ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642" y="1529316"/>
            <a:ext cx="1952624" cy="1302385"/>
          </a:xfrm>
          <a:prstGeom prst="rect">
            <a:avLst/>
          </a:prstGeom>
          <a:noFill/>
        </p:spPr>
      </p:pic>
      <p:pic>
        <p:nvPicPr>
          <p:cNvPr id="13322" name="Picture 10" descr="ÐÐ°ÑÑÐ¸Ð½ÐºÐ¸ Ð¿Ð¾ Ð·Ð°Ð¿ÑÐ¾ÑÑ Ð²Ð¾Ð´Ð¾ÐºÐ°Ð½Ð°Ð» ÑÐºÑÑÑÐº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3775" y="3801534"/>
            <a:ext cx="32861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176946" y="334786"/>
            <a:ext cx="6146249" cy="9819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проходит курс?</a:t>
            </a:r>
            <a:endParaRPr lang="ru-RU" b="1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3295412" y="1587174"/>
            <a:ext cx="7393382" cy="622300"/>
            <a:chOff x="1180" y="1962"/>
            <a:chExt cx="4299" cy="392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gray">
            <a:xfrm rot="3419336">
              <a:off x="1230" y="2002"/>
              <a:ext cx="302" cy="40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gray">
            <a:xfrm>
              <a:off x="1731" y="1962"/>
              <a:ext cx="37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>
                  <a:solidFill>
                    <a:srgbClr val="FF0000"/>
                  </a:solidFill>
                </a:rPr>
                <a:t>Старт. </a:t>
              </a:r>
              <a:r>
                <a:rPr lang="ru-RU" sz="2000" dirty="0">
                  <a:solidFill>
                    <a:srgbClr val="0070C0"/>
                  </a:solidFill>
                </a:rPr>
                <a:t>Получение маршрутных листов, купонов.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3206478" y="2496031"/>
            <a:ext cx="8518853" cy="2246314"/>
            <a:chOff x="1167" y="2572"/>
            <a:chExt cx="3699" cy="1415"/>
          </a:xfrm>
        </p:grpSpPr>
        <p:sp>
          <p:nvSpPr>
            <p:cNvPr id="18" name="Rectangle 14"/>
            <p:cNvSpPr>
              <a:spLocks noChangeArrowheads="1"/>
            </p:cNvSpPr>
            <p:nvPr/>
          </p:nvSpPr>
          <p:spPr bwMode="gray">
            <a:xfrm rot="3419336">
              <a:off x="1176" y="2965"/>
              <a:ext cx="302" cy="319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1622" y="2572"/>
              <a:ext cx="3244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>
                  <a:solidFill>
                    <a:srgbClr val="FF0000"/>
                  </a:solidFill>
                </a:rPr>
                <a:t>Выстраивание маршрута </a:t>
              </a:r>
              <a:r>
                <a:rPr lang="ru-RU" sz="2000" b="1" dirty="0">
                  <a:solidFill>
                    <a:srgbClr val="0070C0"/>
                  </a:solidFill>
                </a:rPr>
                <a:t>по </a:t>
              </a:r>
              <a:r>
                <a:rPr lang="en-US" sz="2000" b="1" dirty="0">
                  <a:solidFill>
                    <a:srgbClr val="0070C0"/>
                  </a:solidFill>
                </a:rPr>
                <a:t>SKILLS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ам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:</a:t>
              </a:r>
            </a:p>
            <a:p>
              <a:r>
                <a:rPr lang="ru-RU" sz="2000" b="1" dirty="0" smtClean="0">
                  <a:solidFill>
                    <a:srgbClr val="0070C0"/>
                  </a:solidFill>
                </a:rPr>
                <a:t>Системный </a:t>
              </a:r>
              <a:r>
                <a:rPr lang="ru-RU" sz="2000" b="1" dirty="0">
                  <a:solidFill>
                    <a:srgbClr val="0070C0"/>
                  </a:solidFill>
                </a:rPr>
                <a:t>курс по развитию SOFT SKILLS </a:t>
              </a:r>
              <a:endParaRPr lang="ru-RU" sz="2000" b="1" dirty="0" smtClean="0">
                <a:solidFill>
                  <a:srgbClr val="0070C0"/>
                </a:solidFill>
              </a:endParaRPr>
            </a:p>
            <a:p>
              <a:r>
                <a:rPr lang="ru-RU" sz="2000" dirty="0" smtClean="0">
                  <a:solidFill>
                    <a:srgbClr val="0070C0"/>
                  </a:solidFill>
                </a:rPr>
                <a:t>(</a:t>
              </a:r>
              <a:r>
                <a:rPr lang="ru-RU" sz="2000" dirty="0">
                  <a:solidFill>
                    <a:srgbClr val="0070C0"/>
                  </a:solidFill>
                </a:rPr>
                <a:t>беседы, тесты, анкетирование, тренинги, </a:t>
              </a:r>
              <a:r>
                <a:rPr lang="ru-RU" sz="2000" dirty="0" smtClean="0">
                  <a:solidFill>
                    <a:srgbClr val="0070C0"/>
                  </a:solidFill>
                </a:rPr>
                <a:t>консультации</a:t>
              </a:r>
            </a:p>
            <a:p>
              <a:r>
                <a:rPr lang="ru-RU" sz="2000" dirty="0" smtClean="0">
                  <a:solidFill>
                    <a:srgbClr val="0070C0"/>
                  </a:solidFill>
                </a:rPr>
                <a:t> </a:t>
              </a:r>
              <a:r>
                <a:rPr lang="ru-RU" sz="2000" dirty="0">
                  <a:solidFill>
                    <a:srgbClr val="0070C0"/>
                  </a:solidFill>
                </a:rPr>
                <a:t>психолога, работа с родителями)</a:t>
              </a:r>
            </a:p>
            <a:p>
              <a:r>
                <a:rPr lang="ru-RU" sz="2000" b="1" dirty="0">
                  <a:solidFill>
                    <a:srgbClr val="0070C0"/>
                  </a:solidFill>
                </a:rPr>
                <a:t>Обучение </a:t>
              </a:r>
              <a:r>
                <a:rPr lang="en-US" sz="2000" b="1" dirty="0">
                  <a:solidFill>
                    <a:srgbClr val="0070C0"/>
                  </a:solidFill>
                </a:rPr>
                <a:t>HARD SKILLS </a:t>
              </a:r>
              <a:r>
                <a:rPr lang="ru-RU" sz="2000" dirty="0">
                  <a:solidFill>
                    <a:srgbClr val="0070C0"/>
                  </a:solidFill>
                </a:rPr>
                <a:t>по </a:t>
              </a:r>
              <a:r>
                <a:rPr lang="ru-RU" sz="2000" dirty="0" smtClean="0">
                  <a:solidFill>
                    <a:srgbClr val="0070C0"/>
                  </a:solidFill>
                </a:rPr>
                <a:t>9 </a:t>
              </a:r>
              <a:r>
                <a:rPr lang="ru-RU" sz="2000" dirty="0">
                  <a:solidFill>
                    <a:srgbClr val="0070C0"/>
                  </a:solidFill>
                </a:rPr>
                <a:t>профессиям </a:t>
              </a:r>
              <a:endParaRPr lang="ru-RU" sz="2000" dirty="0" smtClean="0">
                <a:solidFill>
                  <a:srgbClr val="0070C0"/>
                </a:solidFill>
              </a:endParaRPr>
            </a:p>
            <a:p>
              <a:r>
                <a:rPr lang="ru-RU" sz="2000" dirty="0" smtClean="0">
                  <a:solidFill>
                    <a:srgbClr val="0070C0"/>
                  </a:solidFill>
                </a:rPr>
                <a:t>(</a:t>
              </a:r>
              <a:r>
                <a:rPr lang="ru-RU" sz="2000" dirty="0">
                  <a:solidFill>
                    <a:srgbClr val="0070C0"/>
                  </a:solidFill>
                </a:rPr>
                <a:t>занятия, </a:t>
              </a:r>
              <a:r>
                <a:rPr lang="ru-RU" sz="2000" dirty="0" smtClean="0">
                  <a:solidFill>
                    <a:srgbClr val="0070C0"/>
                  </a:solidFill>
                </a:rPr>
                <a:t>пробы, </a:t>
              </a:r>
              <a:r>
                <a:rPr lang="ru-RU" sz="2000" dirty="0">
                  <a:solidFill>
                    <a:srgbClr val="0070C0"/>
                  </a:solidFill>
                </a:rPr>
                <a:t>экскурсии, беседы)</a:t>
              </a:r>
            </a:p>
            <a:p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55" y="2962"/>
              <a:ext cx="2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3219852" y="5002451"/>
            <a:ext cx="8972148" cy="1016000"/>
            <a:chOff x="1155" y="3193"/>
            <a:chExt cx="5217" cy="64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gray">
            <a:xfrm rot="3419336">
              <a:off x="1222" y="3230"/>
              <a:ext cx="302" cy="435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gray">
            <a:xfrm>
              <a:off x="1857" y="3193"/>
              <a:ext cx="451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 smtClean="0">
                  <a:solidFill>
                    <a:srgbClr val="FF0000"/>
                  </a:solidFill>
                </a:rPr>
                <a:t>Рекомендации </a:t>
              </a:r>
              <a:r>
                <a:rPr lang="ru-RU" sz="2000" b="1" dirty="0">
                  <a:solidFill>
                    <a:srgbClr val="FF0000"/>
                  </a:solidFill>
                </a:rPr>
                <a:t>детям и родителям.</a:t>
              </a:r>
              <a:r>
                <a:rPr lang="ru-RU" sz="2000" b="1" dirty="0">
                  <a:solidFill>
                    <a:srgbClr val="0070C0"/>
                  </a:solidFill>
                </a:rPr>
                <a:t> </a:t>
              </a:r>
              <a:r>
                <a:rPr lang="ru-RU" sz="2000" dirty="0">
                  <a:solidFill>
                    <a:srgbClr val="0070C0"/>
                  </a:solidFill>
                </a:rPr>
                <a:t>Запись на </a:t>
              </a:r>
              <a:r>
                <a:rPr lang="ru-RU" sz="2000" dirty="0" smtClean="0">
                  <a:solidFill>
                    <a:srgbClr val="0070C0"/>
                  </a:solidFill>
                </a:rPr>
                <a:t>дополнительные общеобразовательные программы, в том числе через </a:t>
              </a:r>
              <a:r>
                <a:rPr lang="ru-RU" sz="2000" dirty="0">
                  <a:solidFill>
                    <a:srgbClr val="0070C0"/>
                  </a:solidFill>
                </a:rPr>
                <a:t>Навигатор </a:t>
              </a:r>
              <a:r>
                <a:rPr lang="ru-RU" sz="2000" dirty="0" err="1">
                  <a:solidFill>
                    <a:srgbClr val="0070C0"/>
                  </a:solidFill>
                </a:rPr>
                <a:t>детямякутии.рф</a:t>
              </a:r>
              <a:r>
                <a:rPr lang="ru-RU" sz="20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gray">
            <a:xfrm>
              <a:off x="1340" y="3292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25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571486" cy="2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134612" y="233186"/>
            <a:ext cx="6146249" cy="9819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анкетирование</a:t>
            </a:r>
            <a:endParaRPr lang="ru-RU" b="1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36413" y="1080967"/>
            <a:ext cx="4963316" cy="3038206"/>
            <a:chOff x="1340" y="3186"/>
            <a:chExt cx="2886" cy="397"/>
          </a:xfrm>
        </p:grpSpPr>
        <p:sp>
          <p:nvSpPr>
            <p:cNvPr id="23" name="Text Box 20"/>
            <p:cNvSpPr txBox="1">
              <a:spLocks noChangeArrowheads="1"/>
            </p:cNvSpPr>
            <p:nvPr/>
          </p:nvSpPr>
          <p:spPr bwMode="gray">
            <a:xfrm>
              <a:off x="1370" y="3186"/>
              <a:ext cx="28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AutoNum type="arabicPeriod"/>
              </a:pPr>
              <a:r>
                <a:rPr lang="ru-RU" sz="2000" b="1" dirty="0" smtClean="0">
                  <a:solidFill>
                    <a:srgbClr val="FF0000"/>
                  </a:solidFill>
                </a:rPr>
                <a:t>Сколько тебе лет?</a:t>
              </a:r>
            </a:p>
            <a:p>
              <a:pPr marL="914400" lvl="1" indent="-457200"/>
              <a:r>
                <a:rPr lang="ru-RU" sz="2000" b="1" dirty="0" smtClean="0">
                  <a:solidFill>
                    <a:srgbClr val="FF0000"/>
                  </a:solidFill>
                </a:rPr>
                <a:t>а) 9-12 лет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– 48%</a:t>
              </a:r>
            </a:p>
            <a:p>
              <a:pPr marL="914400" lvl="1" indent="-457200"/>
              <a:r>
                <a:rPr lang="ru-RU" sz="2000" b="1" dirty="0" smtClean="0">
                  <a:solidFill>
                    <a:srgbClr val="FF0000"/>
                  </a:solidFill>
                </a:rPr>
                <a:t>б) 13-15 лет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–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38%</a:t>
              </a:r>
            </a:p>
            <a:p>
              <a:pPr marL="914400" lvl="1" indent="-457200"/>
              <a:r>
                <a:rPr lang="ru-RU" sz="2000" b="1" dirty="0" smtClean="0">
                  <a:solidFill>
                    <a:srgbClr val="FF0000"/>
                  </a:solidFill>
                </a:rPr>
                <a:t>в) 16 и старше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– 14%</a:t>
              </a:r>
              <a:endParaRPr lang="ru-RU" sz="2000" b="1" dirty="0" smtClean="0">
                <a:solidFill>
                  <a:srgbClr val="FF0000"/>
                </a:solidFill>
              </a:endParaRPr>
            </a:p>
            <a:p>
              <a:pPr marL="457200" indent="-457200">
                <a:buAutoNum type="arabicPeriod"/>
              </a:pPr>
              <a:endParaRPr lang="ru-RU" sz="20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gray">
            <a:xfrm>
              <a:off x="1340" y="3292"/>
              <a:ext cx="1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571486" cy="2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\\SERVER-PC\docs\ФОТО ВСЕ ТУТ\фото 2018\ПРОФ-ЭКСПРЕСС\Прием печатной продукции\WhatsApp Image 2018-08-22 at 13.33.3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41867" y="2912532"/>
            <a:ext cx="3251199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939" name="Picture 3" descr="\\SERVER-PC\docs\ФОТО ВСЕ ТУТ\фото 2018\ПРОФ-ЭКСПРЕСС\Прием печатной продукции\WhatsApp Image 2018-08-22 at 13.33.38 (2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620178" y="2990718"/>
            <a:ext cx="2247105" cy="2996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941" name="Picture 5" descr="\\SERVER-PC\docs\ФОТО ВСЕ ТУТ\фото 2018\ПРОФ-ЭКСПРЕСС\Прием печатной продукции\WhatsApp Image 2018-08-22 at 13.33.38 (1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23290" y="3827779"/>
            <a:ext cx="3039776" cy="2279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7280412" y="1168399"/>
            <a:ext cx="47676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/>
            <a:r>
              <a:rPr lang="ru-RU" sz="2000" b="1" dirty="0" smtClean="0">
                <a:solidFill>
                  <a:srgbClr val="FF0000"/>
                </a:solidFill>
              </a:rPr>
              <a:t>2. Какое направление тебе больше всего понравилось?</a:t>
            </a:r>
          </a:p>
          <a:p>
            <a:pPr marL="93663" lvl="1"/>
            <a:r>
              <a:rPr lang="ru-RU" sz="2000" b="1" dirty="0" smtClean="0">
                <a:solidFill>
                  <a:srgbClr val="0070C0"/>
                </a:solidFill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</a:rPr>
              <a:t>D</a:t>
            </a:r>
            <a:r>
              <a:rPr lang="ru-RU" sz="2000" b="1" dirty="0" smtClean="0">
                <a:solidFill>
                  <a:srgbClr val="0070C0"/>
                </a:solidFill>
              </a:rPr>
              <a:t> моделирование – 19%</a:t>
            </a:r>
          </a:p>
          <a:p>
            <a:pPr marL="93663" lvl="1"/>
            <a:r>
              <a:rPr lang="ru-RU" sz="2000" b="1" dirty="0" smtClean="0">
                <a:solidFill>
                  <a:srgbClr val="0070C0"/>
                </a:solidFill>
              </a:rPr>
              <a:t>столярное дело – 11%</a:t>
            </a:r>
          </a:p>
          <a:p>
            <a:pPr marL="93663" lvl="1"/>
            <a:r>
              <a:rPr lang="ru-RU" sz="2000" b="1" dirty="0" smtClean="0">
                <a:solidFill>
                  <a:srgbClr val="0070C0"/>
                </a:solidFill>
              </a:rPr>
              <a:t>другие – 70%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gray">
          <a:xfrm>
            <a:off x="4156212" y="2827865"/>
            <a:ext cx="374557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3. Определился ли ты со своей будущей профессией?</a:t>
            </a:r>
          </a:p>
          <a:p>
            <a:pPr marL="0" lvl="1"/>
            <a:r>
              <a:rPr lang="ru-RU" sz="2000" b="1" dirty="0" smtClean="0">
                <a:solidFill>
                  <a:srgbClr val="FF0000"/>
                </a:solidFill>
              </a:rPr>
              <a:t>а) да </a:t>
            </a:r>
            <a:r>
              <a:rPr lang="ru-RU" sz="2000" b="1" dirty="0" smtClean="0">
                <a:solidFill>
                  <a:srgbClr val="0070C0"/>
                </a:solidFill>
              </a:rPr>
              <a:t>– 38%</a:t>
            </a:r>
          </a:p>
          <a:p>
            <a:pPr marL="0" lvl="1"/>
            <a:r>
              <a:rPr lang="ru-RU" sz="2000" b="1" dirty="0" smtClean="0">
                <a:solidFill>
                  <a:srgbClr val="FF0000"/>
                </a:solidFill>
              </a:rPr>
              <a:t>б) нет </a:t>
            </a:r>
            <a:r>
              <a:rPr lang="ru-RU" sz="2000" b="1" dirty="0" smtClean="0">
                <a:solidFill>
                  <a:srgbClr val="0070C0"/>
                </a:solidFill>
              </a:rPr>
              <a:t>–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24%</a:t>
            </a:r>
          </a:p>
          <a:p>
            <a:pPr marL="0" lvl="1"/>
            <a:r>
              <a:rPr lang="ru-RU" sz="2000" b="1" dirty="0" smtClean="0">
                <a:solidFill>
                  <a:srgbClr val="FF0000"/>
                </a:solidFill>
              </a:rPr>
              <a:t>в) затрудняюсь </a:t>
            </a:r>
            <a:r>
              <a:rPr lang="ru-RU" sz="2000" b="1" dirty="0" smtClean="0">
                <a:solidFill>
                  <a:srgbClr val="0070C0"/>
                </a:solidFill>
              </a:rPr>
              <a:t>– 38%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gray">
          <a:xfrm>
            <a:off x="7755467" y="2861731"/>
            <a:ext cx="443653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/>
            <a:r>
              <a:rPr lang="ru-RU" sz="2000" b="1" dirty="0" smtClean="0">
                <a:solidFill>
                  <a:srgbClr val="FF0000"/>
                </a:solidFill>
              </a:rPr>
              <a:t>4. В каких кружках можно заниматься для быстрого и успешного профессионального старта?</a:t>
            </a:r>
          </a:p>
          <a:p>
            <a:pPr marL="0" lvl="1"/>
            <a:r>
              <a:rPr lang="ru-RU" sz="2000" b="1" dirty="0" smtClean="0">
                <a:solidFill>
                  <a:srgbClr val="0070C0"/>
                </a:solidFill>
              </a:rPr>
              <a:t>мобильная робототехника – 11%</a:t>
            </a:r>
          </a:p>
          <a:p>
            <a:pPr marL="0" lvl="1"/>
            <a:r>
              <a:rPr lang="ru-RU" sz="2000" b="1" dirty="0" smtClean="0">
                <a:solidFill>
                  <a:srgbClr val="0070C0"/>
                </a:solidFill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</a:rPr>
              <a:t>D</a:t>
            </a:r>
            <a:r>
              <a:rPr lang="ru-RU" sz="2000" b="1" dirty="0" smtClean="0">
                <a:solidFill>
                  <a:srgbClr val="0070C0"/>
                </a:solidFill>
              </a:rPr>
              <a:t> моделирование –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11%</a:t>
            </a:r>
          </a:p>
          <a:p>
            <a:pPr marL="0" lvl="1"/>
            <a:r>
              <a:rPr lang="ru-RU" sz="2000" b="1" dirty="0" smtClean="0">
                <a:solidFill>
                  <a:srgbClr val="0070C0"/>
                </a:solidFill>
              </a:rPr>
              <a:t>другие – 22%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не ответили – 56%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gray">
          <a:xfrm>
            <a:off x="4682066" y="5361789"/>
            <a:ext cx="61552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5. Курсы принесли тебе пользу?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а) большую </a:t>
            </a:r>
            <a:r>
              <a:rPr lang="ru-RU" sz="2000" b="1" dirty="0" smtClean="0">
                <a:solidFill>
                  <a:srgbClr val="0070C0"/>
                </a:solidFill>
              </a:rPr>
              <a:t>– 23%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б) было интересно </a:t>
            </a:r>
            <a:r>
              <a:rPr lang="ru-RU" sz="2000" b="1" dirty="0" smtClean="0">
                <a:solidFill>
                  <a:srgbClr val="0070C0"/>
                </a:solidFill>
              </a:rPr>
              <a:t>– 44%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в) возможно, пригодятся в жизни </a:t>
            </a:r>
            <a:r>
              <a:rPr lang="ru-RU" sz="2000" b="1" dirty="0" smtClean="0">
                <a:solidFill>
                  <a:srgbClr val="0070C0"/>
                </a:solidFill>
              </a:rPr>
              <a:t>– 24%</a:t>
            </a:r>
          </a:p>
        </p:txBody>
      </p:sp>
    </p:spTree>
    <p:extLst>
      <p:ext uri="{BB962C8B-B14F-4D97-AF65-F5344CB8AC3E}">
        <p14:creationId xmlns:p14="http://schemas.microsoft.com/office/powerpoint/2010/main" val="2354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08668" y="319726"/>
            <a:ext cx="7543800" cy="16135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этап ДЗСОЛ «КЭСКИЛ»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25 июня-30 июля 2018г.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2"/>
          <p:cNvSpPr txBox="1">
            <a:spLocks/>
          </p:cNvSpPr>
          <p:nvPr/>
        </p:nvSpPr>
        <p:spPr>
          <a:xfrm>
            <a:off x="5933547" y="3987801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2"/>
          <p:cNvSpPr txBox="1">
            <a:spLocks/>
          </p:cNvSpPr>
          <p:nvPr/>
        </p:nvSpPr>
        <p:spPr>
          <a:xfrm>
            <a:off x="4487333" y="1751126"/>
            <a:ext cx="5274733" cy="5005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Охвачено 300 детей, в том числе: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Дети-сироты и оставшиеся без попечения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родителей  – </a:t>
            </a:r>
            <a:r>
              <a:rPr lang="ru-RU" sz="2100" b="1" dirty="0" smtClean="0">
                <a:solidFill>
                  <a:schemeClr val="bg2"/>
                </a:solidFill>
              </a:rPr>
              <a:t>13 чел. </a:t>
            </a:r>
            <a:endParaRPr lang="ru-RU" sz="2100" b="1" dirty="0">
              <a:solidFill>
                <a:schemeClr val="bg2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Дети, </a:t>
            </a:r>
            <a:r>
              <a:rPr lang="ru-RU" sz="2100" b="1" dirty="0" err="1">
                <a:solidFill>
                  <a:schemeClr val="tx2">
                    <a:lumMod val="75000"/>
                  </a:schemeClr>
                </a:solidFill>
              </a:rPr>
              <a:t>состояшие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 на учете в инспекции по делам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несовершеннолетних   – </a:t>
            </a:r>
            <a:r>
              <a:rPr lang="ru-RU" sz="2100" b="1" dirty="0" smtClean="0">
                <a:solidFill>
                  <a:schemeClr val="bg2"/>
                </a:solidFill>
              </a:rPr>
              <a:t>49 чел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Дети, попавшие в чрезвычайные ситуации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– </a:t>
            </a:r>
            <a:r>
              <a:rPr lang="ru-RU" sz="2100" b="1" dirty="0" smtClean="0">
                <a:solidFill>
                  <a:schemeClr val="bg2"/>
                </a:solidFill>
              </a:rPr>
              <a:t>18 чел.</a:t>
            </a:r>
            <a:endParaRPr lang="ru-RU" sz="2100" b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866" y="1751126"/>
            <a:ext cx="2755329" cy="207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37313" y="4933454"/>
            <a:ext cx="68188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ru-RU" sz="2100" b="1" dirty="0" smtClean="0">
                <a:solidFill>
                  <a:srgbClr val="146194">
                    <a:lumMod val="75000"/>
                  </a:srgbClr>
                </a:solidFill>
              </a:rPr>
              <a:t>  Проект представлен в качестве лучшей практики 400 педагогам на  Августовском совещании педагогических работников</a:t>
            </a:r>
            <a:endParaRPr lang="ru-RU" sz="2100" b="1" dirty="0">
              <a:solidFill>
                <a:srgbClr val="146194">
                  <a:lumMod val="75000"/>
                </a:srgbClr>
              </a:solidFill>
            </a:endParaRPr>
          </a:p>
        </p:txBody>
      </p:sp>
      <p:pic>
        <p:nvPicPr>
          <p:cNvPr id="2053" name="Picture 5" descr="C:\Users\Константинова Н А\Desktop\САВ\РРЦ\Гранты\Грант президента март 2018\Downloa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867" y="3899129"/>
            <a:ext cx="2791964" cy="2096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08668" y="319726"/>
            <a:ext cx="7543800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ГОРНЫЙ УЛУС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615546" y="3285067"/>
            <a:ext cx="1703388" cy="491066"/>
          </a:xfrm>
        </p:spPr>
        <p:txBody>
          <a:bodyPr/>
          <a:lstStyle/>
          <a:p>
            <a:r>
              <a:rPr lang="ru-RU" dirty="0" smtClean="0"/>
              <a:t>Педагоги</a:t>
            </a:r>
            <a:endParaRPr lang="ru-RU" dirty="0"/>
          </a:p>
        </p:txBody>
      </p:sp>
      <p:sp>
        <p:nvSpPr>
          <p:cNvPr id="24" name="Подзаголовок 22"/>
          <p:cNvSpPr txBox="1">
            <a:spLocks/>
          </p:cNvSpPr>
          <p:nvPr/>
        </p:nvSpPr>
        <p:spPr>
          <a:xfrm>
            <a:off x="5933547" y="3987801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22"/>
          <p:cNvSpPr txBox="1">
            <a:spLocks/>
          </p:cNvSpPr>
          <p:nvPr/>
        </p:nvSpPr>
        <p:spPr>
          <a:xfrm>
            <a:off x="4334933" y="3318935"/>
            <a:ext cx="2726266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Участники проекта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2"/>
          <p:cNvSpPr txBox="1">
            <a:spLocks/>
          </p:cNvSpPr>
          <p:nvPr/>
        </p:nvSpPr>
        <p:spPr>
          <a:xfrm>
            <a:off x="922867" y="5892803"/>
            <a:ext cx="2937933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lang="en-US" sz="21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моделирование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2"/>
          <p:cNvSpPr txBox="1">
            <a:spLocks/>
          </p:cNvSpPr>
          <p:nvPr/>
        </p:nvSpPr>
        <p:spPr>
          <a:xfrm>
            <a:off x="7984067" y="3970866"/>
            <a:ext cx="3310467" cy="50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Мобильная робототехника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2"/>
          <p:cNvSpPr txBox="1">
            <a:spLocks/>
          </p:cNvSpPr>
          <p:nvPr/>
        </p:nvSpPr>
        <p:spPr>
          <a:xfrm>
            <a:off x="4487333" y="4461933"/>
            <a:ext cx="5274733" cy="2294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Участвовало 8 СОШ, 3 УДОД.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15 педагогов.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Охвачено 50 детей в трудной жизненной ситуации.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C:\Users\IRINA\Desktop\Профэкспресс\Фото\3 день\_DSC01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1" y="1094441"/>
            <a:ext cx="3200399" cy="2148291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2" y="1083733"/>
            <a:ext cx="3119669" cy="21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334" y="1955534"/>
            <a:ext cx="3005667" cy="19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C:\Users\IRINA\Desktop\Профэкспресс\Фото\2 день\_DSC02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0" y="3809999"/>
            <a:ext cx="3017589" cy="2006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08668" y="319726"/>
            <a:ext cx="7543800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намский</a:t>
            </a:r>
            <a:r>
              <a:rPr lang="ru-RU" b="1" dirty="0" smtClean="0">
                <a:solidFill>
                  <a:srgbClr val="FF0000"/>
                </a:solidFill>
              </a:rPr>
              <a:t> УЛУС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437746" y="4301068"/>
            <a:ext cx="1703388" cy="491066"/>
          </a:xfrm>
        </p:spPr>
        <p:txBody>
          <a:bodyPr/>
          <a:lstStyle/>
          <a:p>
            <a:r>
              <a:rPr lang="ru-RU" dirty="0" smtClean="0"/>
              <a:t>Участники </a:t>
            </a:r>
            <a:endParaRPr lang="ru-RU" dirty="0"/>
          </a:p>
        </p:txBody>
      </p:sp>
      <p:sp>
        <p:nvSpPr>
          <p:cNvPr id="24" name="Подзаголовок 22"/>
          <p:cNvSpPr txBox="1">
            <a:spLocks/>
          </p:cNvSpPr>
          <p:nvPr/>
        </p:nvSpPr>
        <p:spPr>
          <a:xfrm>
            <a:off x="5933547" y="3987801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22"/>
          <p:cNvSpPr txBox="1">
            <a:spLocks/>
          </p:cNvSpPr>
          <p:nvPr/>
        </p:nvSpPr>
        <p:spPr>
          <a:xfrm>
            <a:off x="4318000" y="3539068"/>
            <a:ext cx="2726266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2"/>
          <p:cNvSpPr txBox="1">
            <a:spLocks/>
          </p:cNvSpPr>
          <p:nvPr/>
        </p:nvSpPr>
        <p:spPr>
          <a:xfrm>
            <a:off x="4072467" y="3691470"/>
            <a:ext cx="2937933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Профориентация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2"/>
          <p:cNvSpPr txBox="1">
            <a:spLocks/>
          </p:cNvSpPr>
          <p:nvPr/>
        </p:nvSpPr>
        <p:spPr>
          <a:xfrm>
            <a:off x="8483600" y="4114798"/>
            <a:ext cx="3310467" cy="423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Экскурсии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2"/>
          <p:cNvSpPr txBox="1">
            <a:spLocks/>
          </p:cNvSpPr>
          <p:nvPr/>
        </p:nvSpPr>
        <p:spPr>
          <a:xfrm>
            <a:off x="3318933" y="4360334"/>
            <a:ext cx="5274733" cy="2294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Участвовало 5 СОШ, 1 УДОД.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27 педагогов.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Охвачено 80 детей в трудной жизненной ситуации.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111\Desktop\САВ\Гранты\Грант президента март 2018\Намцы\Отчет\284ae517-d25e-4147-b838-056ef5495a5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34" y="1052689"/>
            <a:ext cx="2302934" cy="3070578"/>
          </a:xfrm>
          <a:prstGeom prst="rect">
            <a:avLst/>
          </a:prstGeom>
          <a:noFill/>
        </p:spPr>
      </p:pic>
      <p:pic>
        <p:nvPicPr>
          <p:cNvPr id="2051" name="Picture 3" descr="C:\Users\111\Desktop\САВ\Гранты\Грант президента март 2018\Намцы\Отчет\2a3908b0-8582-4a35-8403-78fb608d566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983" y="1049866"/>
            <a:ext cx="3023219" cy="2241550"/>
          </a:xfrm>
          <a:prstGeom prst="rect">
            <a:avLst/>
          </a:prstGeom>
          <a:noFill/>
        </p:spPr>
      </p:pic>
      <p:pic>
        <p:nvPicPr>
          <p:cNvPr id="2052" name="Picture 4" descr="C:\Users\111\Desktop\САВ\Гранты\Грант президента март 2018\Намцы\Отчет\фото\276e45ce-5886-4c34-a00c-0043069a00d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1" y="1914337"/>
            <a:ext cx="2885016" cy="213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08668" y="319726"/>
            <a:ext cx="7543800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Усть-алданский</a:t>
            </a:r>
            <a:r>
              <a:rPr lang="ru-RU" b="1" dirty="0" smtClean="0">
                <a:solidFill>
                  <a:srgbClr val="FF0000"/>
                </a:solidFill>
              </a:rPr>
              <a:t> УЛУС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615546" y="3285067"/>
            <a:ext cx="1703388" cy="491066"/>
          </a:xfrm>
        </p:spPr>
        <p:txBody>
          <a:bodyPr/>
          <a:lstStyle/>
          <a:p>
            <a:r>
              <a:rPr lang="ru-RU" dirty="0" smtClean="0"/>
              <a:t>Педагоги</a:t>
            </a:r>
            <a:endParaRPr lang="ru-RU" dirty="0"/>
          </a:p>
        </p:txBody>
      </p:sp>
      <p:sp>
        <p:nvSpPr>
          <p:cNvPr id="24" name="Подзаголовок 22"/>
          <p:cNvSpPr txBox="1">
            <a:spLocks/>
          </p:cNvSpPr>
          <p:nvPr/>
        </p:nvSpPr>
        <p:spPr>
          <a:xfrm>
            <a:off x="5933547" y="3987801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22"/>
          <p:cNvSpPr txBox="1">
            <a:spLocks/>
          </p:cNvSpPr>
          <p:nvPr/>
        </p:nvSpPr>
        <p:spPr>
          <a:xfrm>
            <a:off x="4267199" y="3589868"/>
            <a:ext cx="2726266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Участники проекта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2"/>
          <p:cNvSpPr txBox="1">
            <a:spLocks/>
          </p:cNvSpPr>
          <p:nvPr/>
        </p:nvSpPr>
        <p:spPr>
          <a:xfrm>
            <a:off x="922867" y="5892803"/>
            <a:ext cx="2937933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Экскурсия в пожарную часть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2"/>
          <p:cNvSpPr txBox="1">
            <a:spLocks/>
          </p:cNvSpPr>
          <p:nvPr/>
        </p:nvSpPr>
        <p:spPr>
          <a:xfrm>
            <a:off x="7984067" y="3970866"/>
            <a:ext cx="3310467" cy="50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Технологии моды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2"/>
          <p:cNvSpPr txBox="1">
            <a:spLocks/>
          </p:cNvSpPr>
          <p:nvPr/>
        </p:nvSpPr>
        <p:spPr>
          <a:xfrm>
            <a:off x="4487333" y="4461933"/>
            <a:ext cx="5274733" cy="2294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Участвовало 3 МБОУ, 2 УДОД.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21 педагог.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Охвачено 50 детей в трудной жизненной ситуации.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111\Desktop\САВ\Гранты\Грант президента март 2018\Усть-Алдан\Аналитический отчет Проф-экспресс в Усть-Алданском районе\Фотографии\Фотографии\Закрытие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267" y="1125571"/>
            <a:ext cx="3183468" cy="2371162"/>
          </a:xfrm>
          <a:prstGeom prst="rect">
            <a:avLst/>
          </a:prstGeom>
          <a:noFill/>
        </p:spPr>
      </p:pic>
      <p:pic>
        <p:nvPicPr>
          <p:cNvPr id="3075" name="Picture 3" descr="C:\Users\111\Desktop\САВ\Гранты\Грант президента март 2018\Усть-Алдан\Аналитический отчет Проф-экспресс в Усть-Алданском районе\Фотографии\Фотографии\Собрание педагогов ДО по результатам Проф-экспресс 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28" y="1109132"/>
            <a:ext cx="3074600" cy="2048933"/>
          </a:xfrm>
          <a:prstGeom prst="rect">
            <a:avLst/>
          </a:prstGeom>
          <a:noFill/>
        </p:spPr>
      </p:pic>
      <p:pic>
        <p:nvPicPr>
          <p:cNvPr id="3076" name="Picture 4" descr="C:\Users\111\Desktop\САВ\Гранты\Грант президента март 2018\Усть-Алдан\Аналитический отчет Проф-экспресс в Усть-Алданском районе\Фотографии\Фотографии\Технологии моды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271" y="1841500"/>
            <a:ext cx="2726796" cy="2042237"/>
          </a:xfrm>
          <a:prstGeom prst="rect">
            <a:avLst/>
          </a:prstGeom>
          <a:noFill/>
        </p:spPr>
      </p:pic>
      <p:pic>
        <p:nvPicPr>
          <p:cNvPr id="3077" name="Picture 5" descr="C:\Users\111\Desktop\САВ\Гранты\Грант президента март 2018\Усть-Алдан\Аналитический отчет Проф-экспресс в Усть-Алданском районе\Фотографии\Фотографии\Экскурсия в пожарную часть 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217" y="3810000"/>
            <a:ext cx="2778912" cy="208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405" y="339545"/>
            <a:ext cx="6134462" cy="981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вопросы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571486" cy="2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051" y="235654"/>
            <a:ext cx="3253083" cy="24398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9208299" y="3982764"/>
            <a:ext cx="2244813" cy="197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Где учиться?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464890" y="1475717"/>
            <a:ext cx="2133602" cy="197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Что я могу?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974912" y="2002021"/>
            <a:ext cx="2133602" cy="197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Как выбрать?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679356" y="2026051"/>
            <a:ext cx="2133602" cy="177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Что я хочу?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206155" y="4148666"/>
            <a:ext cx="2536111" cy="1623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Какие профессии есть?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682474"/>
            <a:ext cx="3352799" cy="260261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6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08668" y="353593"/>
            <a:ext cx="7543800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Хангаласский</a:t>
            </a:r>
            <a:r>
              <a:rPr lang="ru-RU" b="1" dirty="0" smtClean="0">
                <a:solidFill>
                  <a:srgbClr val="FF0000"/>
                </a:solidFill>
              </a:rPr>
              <a:t> УЛУС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615546" y="3285067"/>
            <a:ext cx="1703388" cy="491066"/>
          </a:xfrm>
        </p:spPr>
        <p:txBody>
          <a:bodyPr/>
          <a:lstStyle/>
          <a:p>
            <a:r>
              <a:rPr lang="ru-RU" dirty="0" smtClean="0"/>
              <a:t>Педагоги</a:t>
            </a:r>
            <a:endParaRPr lang="ru-RU" dirty="0"/>
          </a:p>
        </p:txBody>
      </p:sp>
      <p:sp>
        <p:nvSpPr>
          <p:cNvPr id="24" name="Подзаголовок 22"/>
          <p:cNvSpPr txBox="1">
            <a:spLocks/>
          </p:cNvSpPr>
          <p:nvPr/>
        </p:nvSpPr>
        <p:spPr>
          <a:xfrm>
            <a:off x="5933547" y="3987801"/>
            <a:ext cx="1703388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22"/>
          <p:cNvSpPr txBox="1">
            <a:spLocks/>
          </p:cNvSpPr>
          <p:nvPr/>
        </p:nvSpPr>
        <p:spPr>
          <a:xfrm>
            <a:off x="4267199" y="3589868"/>
            <a:ext cx="2726266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Участники проекта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2"/>
          <p:cNvSpPr txBox="1">
            <a:spLocks/>
          </p:cNvSpPr>
          <p:nvPr/>
        </p:nvSpPr>
        <p:spPr>
          <a:xfrm>
            <a:off x="922867" y="5892803"/>
            <a:ext cx="2937933" cy="491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Мобильная робототехника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2"/>
          <p:cNvSpPr txBox="1">
            <a:spLocks/>
          </p:cNvSpPr>
          <p:nvPr/>
        </p:nvSpPr>
        <p:spPr>
          <a:xfrm>
            <a:off x="7984067" y="3970866"/>
            <a:ext cx="3310467" cy="50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2100" dirty="0" smtClean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-моделирование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2"/>
          <p:cNvSpPr txBox="1">
            <a:spLocks/>
          </p:cNvSpPr>
          <p:nvPr/>
        </p:nvSpPr>
        <p:spPr>
          <a:xfrm>
            <a:off x="4487333" y="4461933"/>
            <a:ext cx="5274733" cy="2294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Участвовали технопарк МБНОУ «</a:t>
            </a:r>
            <a:r>
              <a:rPr lang="ru-RU" sz="2100" b="1" dirty="0" err="1" smtClean="0">
                <a:solidFill>
                  <a:schemeClr val="bg2">
                    <a:lumMod val="75000"/>
                  </a:schemeClr>
                </a:solidFill>
              </a:rPr>
              <a:t>Октемский</a:t>
            </a: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 НОЦ», 1 УДОД.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12 педагогов.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Охвачено 54 ребенка в трудной жизненной ситуации.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111\Desktop\САВ\Гранты\Грант президента март 2018\Хангаласский\IMG_0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680" y="1159933"/>
            <a:ext cx="3149600" cy="2099733"/>
          </a:xfrm>
          <a:prstGeom prst="rect">
            <a:avLst/>
          </a:prstGeom>
          <a:noFill/>
        </p:spPr>
      </p:pic>
      <p:pic>
        <p:nvPicPr>
          <p:cNvPr id="4099" name="Picture 3" descr="C:\Users\111\Desktop\САВ\Гранты\Грант президента март 2018\Хангаласский\IMG_01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369" y="2032000"/>
            <a:ext cx="2749368" cy="1832912"/>
          </a:xfrm>
          <a:prstGeom prst="rect">
            <a:avLst/>
          </a:prstGeom>
          <a:noFill/>
        </p:spPr>
      </p:pic>
      <p:pic>
        <p:nvPicPr>
          <p:cNvPr id="4100" name="Picture 4" descr="C:\Users\111\Desktop\САВ\Гранты\Грант президента март 2018\Хангаласский\IMG_01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3869266"/>
            <a:ext cx="2861734" cy="1907823"/>
          </a:xfrm>
          <a:prstGeom prst="rect">
            <a:avLst/>
          </a:prstGeom>
          <a:noFill/>
        </p:spPr>
      </p:pic>
      <p:pic>
        <p:nvPicPr>
          <p:cNvPr id="4101" name="Picture 5" descr="C:\Users\111\Desktop\САВ\Гранты\Грант президента март 2018\Хангаласский\IMG-20181027-WA00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672" y="1143000"/>
            <a:ext cx="3572793" cy="2380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817524" y="319726"/>
            <a:ext cx="5737077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ИТОГИ ПРОЕКТА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474720" y="3734869"/>
            <a:ext cx="8595360" cy="22337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2"/>
                </a:solidFill>
              </a:rPr>
              <a:t>            </a:t>
            </a:r>
            <a:r>
              <a:rPr lang="ru-RU" sz="1800" b="1" dirty="0" smtClean="0">
                <a:solidFill>
                  <a:srgbClr val="FF0000"/>
                </a:solidFill>
              </a:rPr>
              <a:t>Полученные навыки: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2"/>
                </a:solidFill>
              </a:rPr>
              <a:t>обучение 10 высокотехнологичным профессиональным направленностям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2"/>
                </a:solidFill>
              </a:rPr>
              <a:t>индивидуальное психологическое сопровождение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2"/>
                </a:solidFill>
              </a:rPr>
              <a:t>Ознакомление со способами записи на кружки, в </a:t>
            </a:r>
            <a:r>
              <a:rPr lang="ru-RU" sz="1800" b="1" dirty="0" err="1" smtClean="0">
                <a:solidFill>
                  <a:schemeClr val="bg2"/>
                </a:solidFill>
              </a:rPr>
              <a:t>т.ч</a:t>
            </a:r>
            <a:r>
              <a:rPr lang="ru-RU" sz="1800" b="1" dirty="0" smtClean="0">
                <a:solidFill>
                  <a:schemeClr val="bg2"/>
                </a:solidFill>
              </a:rPr>
              <a:t>. через Навигатор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2"/>
                </a:solidFill>
              </a:rPr>
              <a:t>Обзор профессиональных образовательных учреждений по выбранной профессии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44582" y="1101640"/>
            <a:ext cx="11140501" cy="26332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bg2"/>
                </a:solidFill>
              </a:rPr>
              <a:t>          535 детей: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20   – Дети-сироты и оставшиеся без попечения родителей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50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– Дети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100" b="1" dirty="0" err="1">
                <a:solidFill>
                  <a:schemeClr val="tx2">
                    <a:lumMod val="50000"/>
                  </a:schemeClr>
                </a:solidFill>
              </a:rPr>
              <a:t>состояшие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 на учете в инспекции по делам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несовершеннолетних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18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  – Дети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, попавшие в чрезвычайные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ситуации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2     – ОВЗ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212 – </a:t>
            </a:r>
            <a:r>
              <a:rPr lang="ru-RU" sz="2100" b="1" dirty="0" err="1" smtClean="0">
                <a:solidFill>
                  <a:schemeClr val="tx2">
                    <a:lumMod val="50000"/>
                  </a:schemeClr>
                </a:solidFill>
              </a:rPr>
              <a:t>тжс</a:t>
            </a:r>
            <a:endParaRPr lang="ru-RU" sz="2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233 – дети и подростки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3590" y="5613904"/>
            <a:ext cx="10698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 учета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Комиссии по делам несовершеннолетних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сняты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детей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052" y="1184005"/>
            <a:ext cx="12062669" cy="558035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17524" y="319726"/>
            <a:ext cx="5737077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Преимущества ПРОЕКТА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83678" y="540407"/>
            <a:ext cx="8534400" cy="6311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Группа профессионалов </a:t>
            </a:r>
            <a:r>
              <a:rPr lang="ru-RU" b="1" dirty="0" smtClean="0">
                <a:solidFill>
                  <a:schemeClr val="tx1"/>
                </a:solidFill>
              </a:rPr>
              <a:t>– наставников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    Интенсивность курсов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Практикоориентированность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Мобильность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Наличие партнеров 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</a:t>
            </a:r>
            <a:r>
              <a:rPr lang="ru-RU" b="1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</a:rPr>
              <a:t>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3" descr="C:\Users\Пользователь\Desktop\big-tick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542" y="1115256"/>
            <a:ext cx="908957" cy="883708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Desktop\big-tick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992" y="2083016"/>
            <a:ext cx="908957" cy="883708"/>
          </a:xfrm>
          <a:prstGeom prst="rect">
            <a:avLst/>
          </a:prstGeom>
          <a:noFill/>
        </p:spPr>
      </p:pic>
      <p:pic>
        <p:nvPicPr>
          <p:cNvPr id="15" name="Picture 3" descr="C:\Users\Пользователь\Desktop\big-tick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0060" y="3260325"/>
            <a:ext cx="908957" cy="883708"/>
          </a:xfrm>
          <a:prstGeom prst="rect">
            <a:avLst/>
          </a:prstGeom>
          <a:noFill/>
        </p:spPr>
      </p:pic>
      <p:pic>
        <p:nvPicPr>
          <p:cNvPr id="16" name="Picture 3" descr="C:\Users\Пользователь\Desktop\big-tick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045" y="4287686"/>
            <a:ext cx="908957" cy="883708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big-tick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0060" y="5349617"/>
            <a:ext cx="908957" cy="883708"/>
          </a:xfrm>
          <a:prstGeom prst="rect">
            <a:avLst/>
          </a:prstGeom>
          <a:noFill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817524" y="319726"/>
            <a:ext cx="5737077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Предложения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</p:nvPr>
        </p:nvGraphicFramePr>
        <p:xfrm>
          <a:off x="1109133" y="1761067"/>
          <a:ext cx="8390467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8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668682" y="2617667"/>
            <a:ext cx="3380317" cy="797169"/>
          </a:xfrm>
          <a:prstGeom prst="roundRect">
            <a:avLst/>
          </a:prstGeom>
          <a:solidFill>
            <a:schemeClr val="accent4">
              <a:lumMod val="75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75" y="148604"/>
            <a:ext cx="2150761" cy="19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Влад\Публичный отчет\22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2529848"/>
            <a:ext cx="1146052" cy="93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948614" y="2840377"/>
            <a:ext cx="1827744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4083"/>
            <a:r>
              <a:rPr lang="en-US" sz="1662" b="1" dirty="0" smtClean="0">
                <a:solidFill>
                  <a:prstClr val="black"/>
                </a:solidFill>
              </a:rPr>
              <a:t>vosp06@mail.ru </a:t>
            </a:r>
            <a:endParaRPr lang="ru-RU" sz="1662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83546" y="2647406"/>
            <a:ext cx="4202235" cy="797169"/>
          </a:xfrm>
          <a:prstGeom prst="roundRect">
            <a:avLst/>
          </a:prstGeom>
          <a:solidFill>
            <a:schemeClr val="accent4">
              <a:lumMod val="75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44083"/>
            <a:r>
              <a:rPr lang="en-US" sz="1662" b="1" dirty="0" smtClean="0">
                <a:solidFill>
                  <a:prstClr val="black"/>
                </a:solidFill>
                <a:latin typeface="Calibri"/>
              </a:rPr>
              <a:t>                 </a:t>
            </a:r>
            <a:r>
              <a:rPr lang="ru-RU" sz="1662" b="1" dirty="0" smtClean="0">
                <a:solidFill>
                  <a:prstClr val="black"/>
                </a:solidFill>
                <a:latin typeface="Calibri"/>
              </a:rPr>
              <a:t>Телефоны </a:t>
            </a:r>
            <a:r>
              <a:rPr lang="ru-RU" sz="1662" b="1" dirty="0">
                <a:solidFill>
                  <a:prstClr val="black"/>
                </a:solidFill>
                <a:latin typeface="Calibri"/>
              </a:rPr>
              <a:t>(факс):  </a:t>
            </a:r>
          </a:p>
          <a:p>
            <a:pPr defTabSz="844083"/>
            <a:r>
              <a:rPr lang="en-US" sz="1662" b="1" smtClean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ru-RU" sz="1662" b="1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62" b="1" dirty="0">
                <a:solidFill>
                  <a:prstClr val="black"/>
                </a:solidFill>
                <a:latin typeface="Calibri"/>
              </a:rPr>
              <a:t>(4112) 42-81-30</a:t>
            </a:r>
          </a:p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4519615" y="4419276"/>
            <a:ext cx="4656136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/>
            <a:endParaRPr lang="ru-RU" sz="1662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7" descr="C:\Users\design\Desktop\te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938" y="2627452"/>
            <a:ext cx="1010710" cy="86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86933" y="658392"/>
            <a:ext cx="7730067" cy="1145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Приглашаем к сотрудничеству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8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405" y="339545"/>
            <a:ext cx="8534400" cy="981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проблемы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571486" cy="2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3471333" y="1227667"/>
            <a:ext cx="8221134" cy="52323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1. Обновление состава «профессий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    будущего»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2. Дефицит времени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3. Избыток информации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4. Эпизодичность осуществления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профориентационной</a:t>
            </a:r>
            <a:r>
              <a:rPr lang="ru-RU" sz="2800" b="1" dirty="0" smtClean="0">
                <a:solidFill>
                  <a:srgbClr val="0070C0"/>
                </a:solidFill>
              </a:rPr>
              <a:t> работы</a:t>
            </a:r>
          </a:p>
          <a:p>
            <a:pPr marL="627063" indent="-35560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800" b="1" dirty="0">
                <a:solidFill>
                  <a:srgbClr val="0070C0"/>
                </a:solidFill>
              </a:rPr>
              <a:t>5</a:t>
            </a:r>
            <a:r>
              <a:rPr lang="ru-RU" sz="2800" b="1" dirty="0" smtClean="0">
                <a:solidFill>
                  <a:srgbClr val="0070C0"/>
                </a:solidFill>
              </a:rPr>
              <a:t>. Социализация детей, находящихся в    трудной жизненной ситуации</a:t>
            </a:r>
          </a:p>
          <a:p>
            <a:pPr marL="627063" indent="-35560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6. Увеличение разрыва между «продвинутыми» детьми и детьми ТЖС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601" y="216902"/>
            <a:ext cx="5843010" cy="260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60" y="2128431"/>
            <a:ext cx="8534400" cy="981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571486" cy="2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1016000" y="3115734"/>
            <a:ext cx="10744200" cy="3403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sz="3600" b="1" dirty="0" smtClean="0">
                <a:solidFill>
                  <a:srgbClr val="0070C0"/>
                </a:solidFill>
              </a:rPr>
              <a:t>Содействие профессиональной ориентации детей, в том числе находящихся в трудной жизненной ситуации, посредством экспресс-проб профессий различных направленностей с психологическим и </a:t>
            </a:r>
            <a:r>
              <a:rPr lang="ru-RU" sz="3600" b="1" dirty="0" err="1" smtClean="0">
                <a:solidFill>
                  <a:srgbClr val="0070C0"/>
                </a:solidFill>
              </a:rPr>
              <a:t>тьюторским</a:t>
            </a:r>
            <a:r>
              <a:rPr lang="ru-RU" sz="3600" b="1" dirty="0" smtClean="0">
                <a:solidFill>
                  <a:srgbClr val="0070C0"/>
                </a:solidFill>
              </a:rPr>
              <a:t> сопровождением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405" y="339545"/>
            <a:ext cx="8534400" cy="981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571486" cy="2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3471333" y="1159933"/>
            <a:ext cx="8221134" cy="5435600"/>
          </a:xfrm>
        </p:spPr>
        <p:txBody>
          <a:bodyPr>
            <a:noAutofit/>
          </a:bodyPr>
          <a:lstStyle/>
          <a:p>
            <a:pPr marL="627063" lvl="0" indent="-35560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1. Создание благоприятных условий для ранних профессиональных проб детям, находящимся в трудной жизненной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ситуации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627063" lvl="0" indent="-35560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2. Обеспечение психологического комфорта детей и выдача рекомендаций по выбору профессии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627063" lvl="0" indent="-35560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3. Выстраивание образовательной траектории и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профориентационное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тьюторство</a:t>
            </a:r>
            <a:r>
              <a:rPr lang="ru-RU" sz="2400" b="1" i="1" dirty="0" smtClean="0">
                <a:solidFill>
                  <a:srgbClr val="0070C0"/>
                </a:solidFill>
              </a:rPr>
              <a:t> детей, находящихся в трудной жизненной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ситуации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627063" indent="-35560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4. Обобщение, распространение лучших практик организации интенсивных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экспресс-курсов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профессионального ориентирования для педагогов дополнительного образования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194" name="AutoShape 2" descr="ÐÐ°ÑÑÐ¸Ð½ÐºÐ¸ Ð¿Ð¾ Ð·Ð°Ð¿ÑÐ¾ÑÑ Ð¿ÑÐ¸ÑÐ¾Ð»Ð¾Ð³Ð¸ÑÐµÑÐºÐ¾Ðµ  ÑÐ¾Ð¿ÑÐ¾Ð²Ð¾Ð¶Ð´ÐµÐ½Ð¸Ðµ Ð¿Ð¾Ð´ÑÐ¾ÑÑÐºÐ¾Ð² ÑÑÑÑÐ¾Ñ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ÐÐ°ÑÑÐ¸Ð½ÐºÐ¸ Ð¿Ð¾ Ð·Ð°Ð¿ÑÐ¾ÑÑ Ð¿ÑÐ¸ÑÐ¾Ð»Ð¾Ð³Ð¸ÑÐµÑÐºÐ¾Ðµ  ÑÐ¾Ð¿ÑÐ¾Ð²Ð¾Ð¶Ð´ÐµÐ½Ð¸Ðµ Ð¿Ð¾Ð´ÑÐ¾ÑÑÐºÐ¾Ð² ÑÑÑÑÐ¾Ñ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ÐÐ°ÑÑÐ¸Ð½ÐºÐ¸ Ð¿Ð¾ Ð·Ð°Ð¿ÑÐ¾ÑÑ Ð¿ÑÐ¸ÑÐ¾Ð»Ð¾Ð³Ð¸ÑÐµÑÐºÐ¾Ðµ  ÑÐ¾Ð¿ÑÐ¾Ð²Ð¾Ð¶Ð´ÐµÐ½Ð¸Ðµ Ð¿Ð¾Ð´ÑÐ¾ÑÑÐºÐ¾Ð² ÑÑÑÑÐ¾Ñ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6" descr="\\SERVER-PC\docs\ФОТО ВСЕ ТУТ\фото 2018\ПРОФ-ЭКСПРЕСС\24.07\P11000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74" y="3441256"/>
            <a:ext cx="2723693" cy="204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5478" y="1357934"/>
            <a:ext cx="9940122" cy="333163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 этап.   </a:t>
            </a:r>
            <a:r>
              <a:rPr lang="ru-RU" sz="2400" dirty="0" smtClean="0">
                <a:solidFill>
                  <a:srgbClr val="0070C0"/>
                </a:solidFill>
              </a:rPr>
              <a:t>Образовательный процесс на базе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ДЗСОЛ «</a:t>
            </a:r>
            <a:r>
              <a:rPr lang="ru-RU" sz="2400" dirty="0" err="1" smtClean="0">
                <a:solidFill>
                  <a:srgbClr val="0070C0"/>
                </a:solidFill>
              </a:rPr>
              <a:t>Кэскил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3 смены с 25 июня по 30 июля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2018 г.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</a:rPr>
              <a:t> этап.  </a:t>
            </a:r>
            <a:r>
              <a:rPr lang="ru-RU" sz="2400" dirty="0" err="1" smtClean="0">
                <a:solidFill>
                  <a:srgbClr val="0070C0"/>
                </a:solidFill>
              </a:rPr>
              <a:t>Вебинар</a:t>
            </a:r>
            <a:r>
              <a:rPr lang="ru-RU" sz="2400" dirty="0" smtClean="0">
                <a:solidFill>
                  <a:srgbClr val="0070C0"/>
                </a:solidFill>
              </a:rPr>
              <a:t> для педагогических работников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22-24 </a:t>
            </a:r>
            <a:r>
              <a:rPr lang="ru-RU" sz="2400" dirty="0">
                <a:solidFill>
                  <a:srgbClr val="0070C0"/>
                </a:solidFill>
              </a:rPr>
              <a:t>августа 2018.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III</a:t>
            </a:r>
            <a:r>
              <a:rPr lang="ru-RU" sz="2400" b="1" dirty="0" smtClean="0">
                <a:solidFill>
                  <a:srgbClr val="FF0000"/>
                </a:solidFill>
              </a:rPr>
              <a:t> этап.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Образовательный процесс в 4 МР РС(Я)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сентябрь </a:t>
            </a:r>
            <a:r>
              <a:rPr lang="ru-RU" sz="2400" dirty="0">
                <a:solidFill>
                  <a:srgbClr val="0070C0"/>
                </a:solidFill>
              </a:rPr>
              <a:t>– ноябрь 2018 г.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IV</a:t>
            </a:r>
            <a:r>
              <a:rPr lang="ru-RU" sz="2400" b="1" dirty="0" smtClean="0">
                <a:solidFill>
                  <a:srgbClr val="FF0000"/>
                </a:solidFill>
              </a:rPr>
              <a:t> этап. </a:t>
            </a:r>
            <a:r>
              <a:rPr lang="ru-RU" sz="2400" dirty="0" smtClean="0">
                <a:solidFill>
                  <a:srgbClr val="0070C0"/>
                </a:solidFill>
              </a:rPr>
              <a:t>Трансляция опыта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58224" y="157012"/>
            <a:ext cx="4434992" cy="9819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Этапы и Сроки Реализации проекта: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197" y="2588971"/>
            <a:ext cx="2754071" cy="18360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 descr="\\SERVER-PC\docs\ФОТО ВСЕ ТУТ\фото 2018\ПРОФ-ЭКСПРЕСС\3 смена\пл.Ленина\P11005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042" y="4792133"/>
            <a:ext cx="2751293" cy="206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\\SERVER-PC\docs\ФОТО ВСЕ ТУТ\фото 2018\ПРОФ-ЭКСПРЕСС\2 смена\Открытие смены\IMG_33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65" y="4825999"/>
            <a:ext cx="2562576" cy="192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\\SERVER-PC\docs\ФОТО ВСЕ ТУТ\фото 2018\ПРОФ-ЭКСПРЕСС\3 смена\IMG_38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3802" y="4576234"/>
            <a:ext cx="2751665" cy="206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\\SERVER-PC\docs\ФОТО ВСЕ ТУТ\фото 2018\ПРОФ-ЭКСПРЕСС\1 смена\P10709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7285" y="389466"/>
            <a:ext cx="2579582" cy="193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9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561" y="1058888"/>
            <a:ext cx="11263356" cy="419677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Мобильная </a:t>
            </a:r>
            <a:r>
              <a:rPr lang="ru-RU" b="1" dirty="0" smtClean="0">
                <a:solidFill>
                  <a:srgbClr val="FF0000"/>
                </a:solidFill>
              </a:rPr>
              <a:t>робототехника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проведение </a:t>
            </a:r>
            <a:r>
              <a:rPr lang="ru-RU" dirty="0">
                <a:solidFill>
                  <a:srgbClr val="0070C0"/>
                </a:solidFill>
              </a:rPr>
              <a:t>подготовительных работ по созданию мобильных роботов и обеспечению их </a:t>
            </a:r>
            <a:r>
              <a:rPr lang="ru-RU" dirty="0" smtClean="0">
                <a:solidFill>
                  <a:srgbClr val="0070C0"/>
                </a:solidFill>
              </a:rPr>
              <a:t>работы); </a:t>
            </a:r>
          </a:p>
          <a:p>
            <a:r>
              <a:rPr lang="ru-RU" b="1" dirty="0">
                <a:solidFill>
                  <a:srgbClr val="FF0000"/>
                </a:solidFill>
              </a:rPr>
              <a:t>3Д </a:t>
            </a:r>
            <a:r>
              <a:rPr lang="ru-RU" b="1" dirty="0" smtClean="0">
                <a:solidFill>
                  <a:srgbClr val="FF0000"/>
                </a:solidFill>
              </a:rPr>
              <a:t>моделирование </a:t>
            </a:r>
            <a:r>
              <a:rPr lang="ru-RU" dirty="0" smtClean="0">
                <a:solidFill>
                  <a:srgbClr val="0070C0"/>
                </a:solidFill>
              </a:rPr>
              <a:t>(понимают </a:t>
            </a:r>
            <a:r>
              <a:rPr lang="ru-RU" dirty="0">
                <a:solidFill>
                  <a:srgbClr val="0070C0"/>
                </a:solidFill>
              </a:rPr>
              <a:t>принципы создания и редактирования трехмерных </a:t>
            </a:r>
            <a:r>
              <a:rPr lang="ru-RU" dirty="0" smtClean="0">
                <a:solidFill>
                  <a:srgbClr val="0070C0"/>
                </a:solidFill>
              </a:rPr>
              <a:t>моделей, понимают </a:t>
            </a:r>
            <a:r>
              <a:rPr lang="ru-RU" dirty="0">
                <a:solidFill>
                  <a:srgbClr val="0070C0"/>
                </a:solidFill>
              </a:rPr>
              <a:t>технологию создания 3D </a:t>
            </a:r>
            <a:r>
              <a:rPr lang="ru-RU" dirty="0" smtClean="0">
                <a:solidFill>
                  <a:srgbClr val="0070C0"/>
                </a:solidFill>
              </a:rPr>
              <a:t>моделей); </a:t>
            </a:r>
          </a:p>
          <a:p>
            <a:r>
              <a:rPr lang="ru-RU" b="1" dirty="0">
                <a:solidFill>
                  <a:srgbClr val="FF0000"/>
                </a:solidFill>
              </a:rPr>
              <a:t>Интернет </a:t>
            </a:r>
            <a:r>
              <a:rPr lang="ru-RU" b="1" dirty="0" smtClean="0">
                <a:solidFill>
                  <a:srgbClr val="FF0000"/>
                </a:solidFill>
              </a:rPr>
              <a:t>вещей </a:t>
            </a:r>
            <a:r>
              <a:rPr lang="ru-RU" dirty="0" smtClean="0">
                <a:solidFill>
                  <a:srgbClr val="0070C0"/>
                </a:solidFill>
              </a:rPr>
              <a:t>(проектирование </a:t>
            </a:r>
            <a:r>
              <a:rPr lang="ru-RU" dirty="0">
                <a:solidFill>
                  <a:srgbClr val="0070C0"/>
                </a:solidFill>
              </a:rPr>
              <a:t>и построение информационно-инженерных </a:t>
            </a:r>
            <a:r>
              <a:rPr lang="ru-RU" dirty="0" smtClean="0">
                <a:solidFill>
                  <a:srgbClr val="0070C0"/>
                </a:solidFill>
              </a:rPr>
              <a:t>систем( </a:t>
            </a:r>
            <a:r>
              <a:rPr lang="ru-RU" dirty="0">
                <a:solidFill>
                  <a:srgbClr val="0070C0"/>
                </a:solidFill>
              </a:rPr>
              <a:t>ИИС</a:t>
            </a:r>
            <a:r>
              <a:rPr lang="ru-RU" dirty="0" smtClean="0">
                <a:solidFill>
                  <a:srgbClr val="0070C0"/>
                </a:solidFill>
              </a:rPr>
              <a:t>), настройки </a:t>
            </a:r>
            <a:r>
              <a:rPr lang="ru-RU" dirty="0">
                <a:solidFill>
                  <a:srgbClr val="0070C0"/>
                </a:solidFill>
              </a:rPr>
              <a:t>сетевого взаимодействия создаваемых ИИС и </a:t>
            </a:r>
            <a:r>
              <a:rPr lang="ru-RU" dirty="0" smtClean="0">
                <a:solidFill>
                  <a:srgbClr val="0070C0"/>
                </a:solidFill>
              </a:rPr>
              <a:t>формирование сервисов, контроль </a:t>
            </a:r>
            <a:r>
              <a:rPr lang="ru-RU" dirty="0">
                <a:solidFill>
                  <a:srgbClr val="0070C0"/>
                </a:solidFill>
              </a:rPr>
              <a:t>корректной работы систем, поиск и </a:t>
            </a:r>
            <a:r>
              <a:rPr lang="ru-RU" dirty="0" smtClean="0">
                <a:solidFill>
                  <a:srgbClr val="0070C0"/>
                </a:solidFill>
              </a:rPr>
              <a:t>исправление неисправностей); </a:t>
            </a:r>
          </a:p>
          <a:p>
            <a:r>
              <a:rPr lang="ru-RU" b="1" dirty="0">
                <a:solidFill>
                  <a:srgbClr val="FF0000"/>
                </a:solidFill>
              </a:rPr>
              <a:t>Электроника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(производство, внедрение и эксплуатация электронных средств и электронных систем различного назначения</a:t>
            </a:r>
            <a:r>
              <a:rPr lang="ru-RU" dirty="0" smtClean="0">
                <a:solidFill>
                  <a:srgbClr val="0070C0"/>
                </a:solidFill>
              </a:rPr>
              <a:t>);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Нейротехнологии</a:t>
            </a:r>
            <a:r>
              <a:rPr lang="ru-RU" dirty="0" smtClean="0">
                <a:solidFill>
                  <a:srgbClr val="0070C0"/>
                </a:solidFill>
              </a:rPr>
              <a:t> (основы </a:t>
            </a:r>
            <a:r>
              <a:rPr lang="ru-RU" dirty="0" err="1" smtClean="0">
                <a:solidFill>
                  <a:srgbClr val="0070C0"/>
                </a:solidFill>
              </a:rPr>
              <a:t>нейротехнологий</a:t>
            </a:r>
            <a:r>
              <a:rPr lang="ru-RU" dirty="0" smtClean="0">
                <a:solidFill>
                  <a:srgbClr val="0070C0"/>
                </a:solidFill>
              </a:rPr>
              <a:t>, понятие, история создания, направления развития)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25" y="0"/>
            <a:ext cx="8534400" cy="10588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Обучение </a:t>
            </a:r>
            <a:r>
              <a:rPr lang="en-US" b="1" dirty="0">
                <a:solidFill>
                  <a:srgbClr val="FF0000"/>
                </a:solidFill>
              </a:rPr>
              <a:t>HARD SKILLS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467" y="4774584"/>
            <a:ext cx="2184400" cy="186226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7" name="Picture 1" descr="\\SERVER-PC\docs\ФОТО ВСЕ ТУТ\фото 2018\ПРОФ-ЭКСПРЕСС\1 смена\P10709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3904" y="4766735"/>
            <a:ext cx="2435569" cy="182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\\SERVER-PC\docs\ФОТО ВСЕ ТУТ\фото 2018\ПРОФ-ЭКСПРЕСС\1 смена\P10709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238" y="4783414"/>
            <a:ext cx="2424629" cy="1820585"/>
          </a:xfrm>
          <a:prstGeom prst="rect">
            <a:avLst/>
          </a:prstGeom>
          <a:noFill/>
        </p:spPr>
      </p:pic>
      <p:pic>
        <p:nvPicPr>
          <p:cNvPr id="11" name="Picture 9" descr="\\SERVER-PC\docs\ФОТО ВСЕ ТУТ\фото 2018\ПРОФ-ЭКСПРЕСС\1 смена\P10800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18" y="4794182"/>
            <a:ext cx="2444115" cy="1835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3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25" y="0"/>
            <a:ext cx="8534400" cy="10588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Обучение </a:t>
            </a:r>
            <a:r>
              <a:rPr lang="en-US" b="1" dirty="0">
                <a:solidFill>
                  <a:srgbClr val="FF0000"/>
                </a:solidFill>
              </a:rPr>
              <a:t>HARD SKILLS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07" y="991312"/>
            <a:ext cx="11263356" cy="404216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Столярное </a:t>
            </a:r>
            <a:r>
              <a:rPr lang="ru-RU" b="1" dirty="0">
                <a:solidFill>
                  <a:srgbClr val="FF0000"/>
                </a:solidFill>
              </a:rPr>
              <a:t>дело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процесс соединения между собой двух или нескольких деревянных деталей, </a:t>
            </a:r>
            <a:r>
              <a:rPr lang="ru-RU" dirty="0" smtClean="0">
                <a:solidFill>
                  <a:srgbClr val="0070C0"/>
                </a:solidFill>
              </a:rPr>
              <a:t>посредством применения </a:t>
            </a:r>
            <a:r>
              <a:rPr lang="ru-RU" dirty="0">
                <a:solidFill>
                  <a:srgbClr val="0070C0"/>
                </a:solidFill>
              </a:rPr>
              <a:t>различных видов сочленений. Обычные виды соединений, применяемые для тонкой </a:t>
            </a:r>
            <a:r>
              <a:rPr lang="ru-RU" dirty="0" smtClean="0">
                <a:solidFill>
                  <a:srgbClr val="0070C0"/>
                </a:solidFill>
              </a:rPr>
              <a:t>деревообработки, включают </a:t>
            </a:r>
            <a:r>
              <a:rPr lang="ru-RU" dirty="0">
                <a:solidFill>
                  <a:srgbClr val="0070C0"/>
                </a:solidFill>
              </a:rPr>
              <a:t>в себя: соединение «ласточкин хвост», шиповое соединение, соединение на </a:t>
            </a:r>
            <a:r>
              <a:rPr lang="ru-RU" dirty="0" err="1">
                <a:solidFill>
                  <a:srgbClr val="0070C0"/>
                </a:solidFill>
              </a:rPr>
              <a:t>шкантах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нахлесточное</a:t>
            </a:r>
            <a:r>
              <a:rPr lang="ru-RU" dirty="0" smtClean="0">
                <a:solidFill>
                  <a:srgbClr val="0070C0"/>
                </a:solidFill>
              </a:rPr>
              <a:t> соединение</a:t>
            </a:r>
            <a:r>
              <a:rPr lang="ru-RU" dirty="0">
                <a:solidFill>
                  <a:srgbClr val="0070C0"/>
                </a:solidFill>
              </a:rPr>
              <a:t>, шлицевое соединение и т.д</a:t>
            </a:r>
            <a:r>
              <a:rPr lang="ru-RU" dirty="0" smtClean="0">
                <a:solidFill>
                  <a:srgbClr val="0070C0"/>
                </a:solidFill>
              </a:rPr>
              <a:t>.);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Кровельные работы по металлу </a:t>
            </a:r>
            <a:r>
              <a:rPr lang="ru-RU" dirty="0" smtClean="0">
                <a:solidFill>
                  <a:srgbClr val="0070C0"/>
                </a:solidFill>
              </a:rPr>
              <a:t>(виды кровли, устройство: технология, виды, материалы. Правила монтажа. Техника безопасности. Виды кровли и их утепление в условиях севера);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Технологии </a:t>
            </a:r>
            <a:r>
              <a:rPr lang="ru-RU" b="1" dirty="0">
                <a:solidFill>
                  <a:srgbClr val="FF0000"/>
                </a:solidFill>
              </a:rPr>
              <a:t>моды 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техническая квалификация </a:t>
            </a:r>
            <a:r>
              <a:rPr lang="ru-RU" dirty="0">
                <a:solidFill>
                  <a:srgbClr val="0070C0"/>
                </a:solidFill>
              </a:rPr>
              <a:t>основывается на владении основами дизайна, различными системами </a:t>
            </a:r>
            <a:r>
              <a:rPr lang="ru-RU" dirty="0" smtClean="0">
                <a:solidFill>
                  <a:srgbClr val="0070C0"/>
                </a:solidFill>
              </a:rPr>
              <a:t>конструирования одежды </a:t>
            </a:r>
            <a:r>
              <a:rPr lang="ru-RU" dirty="0">
                <a:solidFill>
                  <a:srgbClr val="0070C0"/>
                </a:solidFill>
              </a:rPr>
              <a:t>и техниками кроя, технологическими приемами изготовления одежды и ее </a:t>
            </a:r>
            <a:r>
              <a:rPr lang="ru-RU" dirty="0" smtClean="0">
                <a:solidFill>
                  <a:srgbClr val="0070C0"/>
                </a:solidFill>
              </a:rPr>
              <a:t>окончательной отделкой);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Мультимедийная</a:t>
            </a:r>
            <a:r>
              <a:rPr lang="ru-RU" b="1" dirty="0" smtClean="0">
                <a:solidFill>
                  <a:srgbClr val="FF0000"/>
                </a:solidFill>
              </a:rPr>
              <a:t> журналистика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навыки работы в социальных сетях, базовая комплектация знаний при работе с социальными сетями, составление </a:t>
            </a:r>
            <a:r>
              <a:rPr lang="ru-RU" dirty="0" err="1" smtClean="0">
                <a:solidFill>
                  <a:srgbClr val="0070C0"/>
                </a:solidFill>
              </a:rPr>
              <a:t>контент-плана</a:t>
            </a:r>
            <a:r>
              <a:rPr lang="ru-RU" dirty="0" smtClean="0">
                <a:solidFill>
                  <a:srgbClr val="0070C0"/>
                </a:solidFill>
              </a:rPr>
              <a:t>, визуализация рекламных макетов, составление </a:t>
            </a:r>
            <a:r>
              <a:rPr lang="en-US" dirty="0" smtClean="0">
                <a:solidFill>
                  <a:srgbClr val="0070C0"/>
                </a:solidFill>
              </a:rPr>
              <a:t>PR</a:t>
            </a:r>
            <a:r>
              <a:rPr lang="ru-RU" dirty="0" smtClean="0">
                <a:solidFill>
                  <a:srgbClr val="0070C0"/>
                </a:solidFill>
              </a:rPr>
              <a:t>-кампаний. Специалисты по работе в социальных сетях занимаются продвижением товаров и услуг компаний в социальных </a:t>
            </a:r>
            <a:r>
              <a:rPr lang="ru-RU" dirty="0" err="1" smtClean="0">
                <a:solidFill>
                  <a:srgbClr val="0070C0"/>
                </a:solidFill>
              </a:rPr>
              <a:t>медиа</a:t>
            </a:r>
            <a:r>
              <a:rPr lang="ru-RU" dirty="0" smtClean="0">
                <a:solidFill>
                  <a:srgbClr val="0070C0"/>
                </a:solidFill>
              </a:rPr>
              <a:t>, которые объединяют миллиарды людей по всему миру (SMM-специалисты, SMO-специалисты);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Экология (</a:t>
            </a:r>
            <a:r>
              <a:rPr lang="ru-RU" b="1" dirty="0" err="1" smtClean="0">
                <a:solidFill>
                  <a:srgbClr val="FF0000"/>
                </a:solidFill>
              </a:rPr>
              <a:t>Агротехнологии</a:t>
            </a:r>
            <a:r>
              <a:rPr lang="ru-RU" dirty="0" smtClean="0">
                <a:solidFill>
                  <a:schemeClr val="bg1"/>
                </a:solidFill>
              </a:rPr>
              <a:t> )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знание законов, стандартов и нормативов, касающихся экологии, проведение экологической экспертизы, глубокое понимание физических, химических и биологических процессов, происходящих в природе, владение экологическим мониторингом, умение моделировать на компьютере природные и техногенные катастрофы и прочие события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AutoShape 2" descr="ÐÐ°ÑÑÐ¸Ð½ÐºÐ¸ Ð¿Ð¾ Ð·Ð°Ð¿ÑÐ¾ÑÑ ÑÐµÑÐ½Ð¾Ð»Ð¾Ð³Ð¸Ñ Ð¼Ð¾Ð´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Ð°ÑÑÐ¸Ð½ÐºÐ¸ Ð¿Ð¾ Ð·Ð°Ð¿ÑÐ¾ÑÑ ÑÐµÑÐ½Ð¾Ð»Ð¾Ð³Ð¸Ñ Ð¼Ð¾Ð´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whatsapp.com/6db85049-e1f8-42f8-bd41-2a3504ffd0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blob:https://web.whatsapp.com/6db85049-e1f8-42f8-bd41-2a3504ffd0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\\SERVER-PC\docs\ФОТО ВСЕ ТУТ\фото 2018\ПРОФ-ЭКСПРЕСС\3 смена\IMG_37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934" y="4751917"/>
            <a:ext cx="2582333" cy="1936750"/>
          </a:xfrm>
          <a:prstGeom prst="rect">
            <a:avLst/>
          </a:prstGeom>
          <a:noFill/>
        </p:spPr>
      </p:pic>
      <p:pic>
        <p:nvPicPr>
          <p:cNvPr id="3083" name="Picture 11" descr="\\SERVER-PC\docs\ФОТО ВСЕ ТУТ\фото 2018\ПРОФ-ЭКСПРЕСС\3 смена\IMG_37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" y="4732866"/>
            <a:ext cx="2596445" cy="1947334"/>
          </a:xfrm>
          <a:prstGeom prst="rect">
            <a:avLst/>
          </a:prstGeom>
          <a:noFill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131" y="4777255"/>
            <a:ext cx="2615670" cy="19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 descr="\\SERVER-PC\docs\ФОТО ВСЕ ТУТ\фото 2018\ПРОФ-ЭКСПРЕСС\из ватсап\06759b1b-cef3-49eb-87c4-444f8faee8d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732" y="4749801"/>
            <a:ext cx="2565401" cy="192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1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0" y="257560"/>
            <a:ext cx="8077200" cy="11785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Системный курс по развитию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SOFT </a:t>
            </a:r>
            <a:r>
              <a:rPr lang="ru-RU" b="1" dirty="0">
                <a:solidFill>
                  <a:srgbClr val="FF0000"/>
                </a:solidFill>
              </a:rPr>
              <a:t>SKILLS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7399" y="1430866"/>
            <a:ext cx="8042621" cy="303106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Коммуникативные навыки </a:t>
            </a:r>
            <a:r>
              <a:rPr lang="ru-RU" dirty="0" smtClean="0">
                <a:solidFill>
                  <a:srgbClr val="0070C0"/>
                </a:solidFill>
              </a:rPr>
              <a:t>(научить детей умению </a:t>
            </a:r>
            <a:r>
              <a:rPr lang="ru-RU" dirty="0">
                <a:solidFill>
                  <a:srgbClr val="0070C0"/>
                </a:solidFill>
              </a:rPr>
              <a:t>договориться, решить конфликт, убедить и, что не менее важно, выслушать </a:t>
            </a:r>
            <a:r>
              <a:rPr lang="ru-RU" dirty="0" smtClean="0">
                <a:solidFill>
                  <a:srgbClr val="0070C0"/>
                </a:solidFill>
              </a:rPr>
              <a:t>собеседника).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Личностные </a:t>
            </a:r>
            <a:r>
              <a:rPr lang="ru-RU" b="1" dirty="0" smtClean="0">
                <a:solidFill>
                  <a:srgbClr val="0070C0"/>
                </a:solidFill>
              </a:rPr>
              <a:t>качества </a:t>
            </a:r>
            <a:r>
              <a:rPr lang="ru-RU" dirty="0" smtClean="0">
                <a:solidFill>
                  <a:srgbClr val="0070C0"/>
                </a:solidFill>
              </a:rPr>
              <a:t>(развить у детей </a:t>
            </a:r>
            <a:r>
              <a:rPr lang="ru-RU" dirty="0">
                <a:solidFill>
                  <a:srgbClr val="0070C0"/>
                </a:solidFill>
              </a:rPr>
              <a:t>ответственность, пунктуальность, настойчивость, креативность, умение критически мыслить, </a:t>
            </a:r>
            <a:r>
              <a:rPr lang="ru-RU" dirty="0" smtClean="0">
                <a:solidFill>
                  <a:srgbClr val="0070C0"/>
                </a:solidFill>
              </a:rPr>
              <a:t>тайм-менеджмент).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Управленческие </a:t>
            </a:r>
            <a:r>
              <a:rPr lang="ru-RU" b="1" dirty="0" smtClean="0">
                <a:solidFill>
                  <a:srgbClr val="0070C0"/>
                </a:solidFill>
              </a:rPr>
              <a:t>навыки </a:t>
            </a:r>
            <a:r>
              <a:rPr lang="ru-RU" dirty="0" smtClean="0">
                <a:solidFill>
                  <a:srgbClr val="0070C0"/>
                </a:solidFill>
              </a:rPr>
              <a:t>(направить детей на целеустремленность</a:t>
            </a:r>
            <a:r>
              <a:rPr lang="ru-RU" dirty="0">
                <a:solidFill>
                  <a:srgbClr val="0070C0"/>
                </a:solidFill>
              </a:rPr>
              <a:t>, мотивирование, делегирование, лидерство, </a:t>
            </a:r>
            <a:r>
              <a:rPr lang="ru-RU" dirty="0" err="1" smtClean="0">
                <a:solidFill>
                  <a:srgbClr val="0070C0"/>
                </a:solidFill>
              </a:rPr>
              <a:t>амбициозность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14" y="4260459"/>
            <a:ext cx="3332860" cy="23515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078" y="4300383"/>
            <a:ext cx="3991324" cy="22950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2" descr="http://old.sakha.gov.ru/sites/default/files/story/img/2015_03/13/23435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33" y="273864"/>
            <a:ext cx="2571486" cy="2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\\SERVER-PC\docs\ФОТО ВСЕ ТУТ\фото 2018\ПРОФ-ЭКСПРЕСС\2 смена\Закрытие 2 смены\20180728_1618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733" y="2698752"/>
            <a:ext cx="2201333" cy="165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 descr="\\SERVER-PC\docs\ФОТО ВСЕ ТУТ\фото 2018\ПРОФ-ЭКСПРЕСС\1 смена\20180626_1715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267" y="4311652"/>
            <a:ext cx="3132666" cy="221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62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2282</TotalTime>
  <Words>1160</Words>
  <Application>Microsoft Office PowerPoint</Application>
  <PresentationFormat>Произвольный</PresentationFormat>
  <Paragraphs>176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Сектор</vt:lpstr>
      <vt:lpstr>Проект  Проф-экспресс</vt:lpstr>
      <vt:lpstr>вопросы</vt:lpstr>
      <vt:lpstr>проблемы</vt:lpstr>
      <vt:lpstr>цель</vt:lpstr>
      <vt:lpstr>задачи</vt:lpstr>
      <vt:lpstr>Презентация PowerPoint</vt:lpstr>
      <vt:lpstr>Обучение HARD SKILLS </vt:lpstr>
      <vt:lpstr>Обучение HARD SKILLS </vt:lpstr>
      <vt:lpstr>Системный курс по развитию  SOFT SKILLS</vt:lpstr>
      <vt:lpstr>РАБОЧАЯ 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Проф-экспресс  «Я выбираю будущее»</dc:title>
  <dc:creator>Пользователь</dc:creator>
  <cp:lastModifiedBy>Наталья Николаевна Новикова</cp:lastModifiedBy>
  <cp:revision>185</cp:revision>
  <dcterms:created xsi:type="dcterms:W3CDTF">2018-03-26T02:04:56Z</dcterms:created>
  <dcterms:modified xsi:type="dcterms:W3CDTF">2019-03-26T07:32:11Z</dcterms:modified>
</cp:coreProperties>
</file>