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57" r:id="rId3"/>
    <p:sldId id="269" r:id="rId4"/>
    <p:sldId id="276" r:id="rId5"/>
    <p:sldId id="258" r:id="rId6"/>
    <p:sldId id="266" r:id="rId7"/>
    <p:sldId id="259" r:id="rId8"/>
    <p:sldId id="277" r:id="rId9"/>
    <p:sldId id="278" r:id="rId10"/>
    <p:sldId id="279" r:id="rId11"/>
    <p:sldId id="280" r:id="rId12"/>
    <p:sldId id="281" r:id="rId13"/>
    <p:sldId id="282" r:id="rId14"/>
    <p:sldId id="270" r:id="rId15"/>
    <p:sldId id="273" r:id="rId16"/>
    <p:sldId id="295" r:id="rId17"/>
    <p:sldId id="271" r:id="rId18"/>
    <p:sldId id="285" r:id="rId19"/>
    <p:sldId id="264" r:id="rId20"/>
    <p:sldId id="26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60" r:id="rId31"/>
    <p:sldId id="261" r:id="rId32"/>
    <p:sldId id="284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BD92BB-7A10-4E9C-A255-567CE1A52D1A}" type="doc">
      <dgm:prSet loTypeId="urn:microsoft.com/office/officeart/2005/8/layout/arrow2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3D9BC73-7C44-49C8-ACCB-234A38B97069}">
      <dgm:prSet phldrT="[Текст]"/>
      <dgm:spPr/>
      <dgm:t>
        <a:bodyPr/>
        <a:lstStyle/>
        <a:p>
          <a:r>
            <a:rPr lang="ru-RU" dirty="0" smtClean="0"/>
            <a:t>Развитие личности, социализация</a:t>
          </a:r>
          <a:endParaRPr lang="ru-RU" dirty="0"/>
        </a:p>
      </dgm:t>
    </dgm:pt>
    <dgm:pt modelId="{6DB7A26F-3468-4D22-9002-79E085D1C9B6}" type="parTrans" cxnId="{ACA8C38C-BB60-4983-9576-D866BB4EE191}">
      <dgm:prSet/>
      <dgm:spPr/>
      <dgm:t>
        <a:bodyPr/>
        <a:lstStyle/>
        <a:p>
          <a:endParaRPr lang="ru-RU"/>
        </a:p>
      </dgm:t>
    </dgm:pt>
    <dgm:pt modelId="{E42D6396-77C1-44F6-B1A4-43B1F16004CB}" type="sibTrans" cxnId="{ACA8C38C-BB60-4983-9576-D866BB4EE191}">
      <dgm:prSet/>
      <dgm:spPr/>
      <dgm:t>
        <a:bodyPr/>
        <a:lstStyle/>
        <a:p>
          <a:endParaRPr lang="ru-RU"/>
        </a:p>
      </dgm:t>
    </dgm:pt>
    <dgm:pt modelId="{2FFBF5F1-3B28-4761-8A4C-5A99336ED084}">
      <dgm:prSet phldrT="[Текст]"/>
      <dgm:spPr/>
      <dgm:t>
        <a:bodyPr/>
        <a:lstStyle/>
        <a:p>
          <a:r>
            <a:rPr lang="ru-RU" dirty="0" smtClean="0"/>
            <a:t>Усвоение знаний, норм, духовно-нравственных ценностей, традиций </a:t>
          </a:r>
          <a:endParaRPr lang="ru-RU" dirty="0"/>
        </a:p>
      </dgm:t>
    </dgm:pt>
    <dgm:pt modelId="{E956C26C-FFF4-4155-BFA2-5C0229313C8A}" type="parTrans" cxnId="{BEACB6EB-85CD-4619-B3AD-A39F6F6E9C5E}">
      <dgm:prSet/>
      <dgm:spPr/>
      <dgm:t>
        <a:bodyPr/>
        <a:lstStyle/>
        <a:p>
          <a:endParaRPr lang="ru-RU"/>
        </a:p>
      </dgm:t>
    </dgm:pt>
    <dgm:pt modelId="{3BF13935-A5A9-4542-884E-259E52EB2155}" type="sibTrans" cxnId="{BEACB6EB-85CD-4619-B3AD-A39F6F6E9C5E}">
      <dgm:prSet/>
      <dgm:spPr/>
      <dgm:t>
        <a:bodyPr/>
        <a:lstStyle/>
        <a:p>
          <a:endParaRPr lang="ru-RU"/>
        </a:p>
      </dgm:t>
    </dgm:pt>
    <dgm:pt modelId="{8A2648C5-F69C-418F-BCBF-A41E7A4AD62B}">
      <dgm:prSet phldrT="[Текст]"/>
      <dgm:spPr/>
      <dgm:t>
        <a:bodyPr/>
        <a:lstStyle/>
        <a:p>
          <a:r>
            <a:rPr lang="ru-RU" dirty="0" smtClean="0"/>
            <a:t>Формирование и развитие позитивного отношения к нормам, ценностям, традициям</a:t>
          </a:r>
          <a:endParaRPr lang="ru-RU" dirty="0"/>
        </a:p>
      </dgm:t>
    </dgm:pt>
    <dgm:pt modelId="{711348E1-1577-4CEE-8A12-C8A0A903C078}" type="parTrans" cxnId="{21B4A508-CBD4-49ED-83CB-F951B8F2DA5D}">
      <dgm:prSet/>
      <dgm:spPr/>
      <dgm:t>
        <a:bodyPr/>
        <a:lstStyle/>
        <a:p>
          <a:endParaRPr lang="ru-RU"/>
        </a:p>
      </dgm:t>
    </dgm:pt>
    <dgm:pt modelId="{2935CBD6-48DE-4D5B-B008-060760BC7CD0}" type="sibTrans" cxnId="{21B4A508-CBD4-49ED-83CB-F951B8F2DA5D}">
      <dgm:prSet/>
      <dgm:spPr/>
      <dgm:t>
        <a:bodyPr/>
        <a:lstStyle/>
        <a:p>
          <a:endParaRPr lang="ru-RU"/>
        </a:p>
      </dgm:t>
    </dgm:pt>
    <dgm:pt modelId="{19F21D71-BBBA-43AF-8A61-D8F8236DE8FE}">
      <dgm:prSet phldrT="[Текст]"/>
      <dgm:spPr/>
      <dgm:t>
        <a:bodyPr/>
        <a:lstStyle/>
        <a:p>
          <a:r>
            <a:rPr lang="ru-RU" dirty="0" smtClean="0"/>
            <a:t>Приобретение опыта поведения, общения в соответствии с ценностями, традициями; применение полученных знаний и сформированных отношений на практике</a:t>
          </a:r>
          <a:endParaRPr lang="ru-RU" dirty="0"/>
        </a:p>
      </dgm:t>
    </dgm:pt>
    <dgm:pt modelId="{416AE6CB-C5A9-4A03-BCF1-0D9764D9AD22}" type="parTrans" cxnId="{F60CAFA6-A334-4652-8B9A-546A885DEE88}">
      <dgm:prSet/>
      <dgm:spPr/>
      <dgm:t>
        <a:bodyPr/>
        <a:lstStyle/>
        <a:p>
          <a:endParaRPr lang="ru-RU"/>
        </a:p>
      </dgm:t>
    </dgm:pt>
    <dgm:pt modelId="{5024C1A3-B359-416A-8B6B-52753CFB13FD}" type="sibTrans" cxnId="{F60CAFA6-A334-4652-8B9A-546A885DEE88}">
      <dgm:prSet/>
      <dgm:spPr/>
      <dgm:t>
        <a:bodyPr/>
        <a:lstStyle/>
        <a:p>
          <a:endParaRPr lang="ru-RU"/>
        </a:p>
      </dgm:t>
    </dgm:pt>
    <dgm:pt modelId="{2D2D9C6C-ED68-4893-96D6-D7B7D18CDDD3}" type="pres">
      <dgm:prSet presAssocID="{24BD92BB-7A10-4E9C-A255-567CE1A52D1A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A8C363-55D7-4C8B-9DCB-C1DA3620BA1C}" type="pres">
      <dgm:prSet presAssocID="{24BD92BB-7A10-4E9C-A255-567CE1A52D1A}" presName="arrow" presStyleLbl="bgShp" presStyleIdx="0" presStyleCnt="1"/>
      <dgm:spPr/>
      <dgm:t>
        <a:bodyPr/>
        <a:lstStyle/>
        <a:p>
          <a:endParaRPr lang="ru-RU"/>
        </a:p>
      </dgm:t>
    </dgm:pt>
    <dgm:pt modelId="{A286B4A5-7C2D-4605-909C-8ACDC8320CC2}" type="pres">
      <dgm:prSet presAssocID="{24BD92BB-7A10-4E9C-A255-567CE1A52D1A}" presName="arrowDiagram4" presStyleCnt="0"/>
      <dgm:spPr/>
      <dgm:t>
        <a:bodyPr/>
        <a:lstStyle/>
        <a:p>
          <a:endParaRPr lang="ru-RU"/>
        </a:p>
      </dgm:t>
    </dgm:pt>
    <dgm:pt modelId="{A0780500-7093-4292-88EB-02390E3EEC71}" type="pres">
      <dgm:prSet presAssocID="{33D9BC73-7C44-49C8-ACCB-234A38B97069}" presName="bullet4a" presStyleLbl="node1" presStyleIdx="0" presStyleCnt="4"/>
      <dgm:spPr/>
      <dgm:t>
        <a:bodyPr/>
        <a:lstStyle/>
        <a:p>
          <a:endParaRPr lang="ru-RU"/>
        </a:p>
      </dgm:t>
    </dgm:pt>
    <dgm:pt modelId="{0542D416-D32B-4A1C-BE8F-A6B20EFC24A3}" type="pres">
      <dgm:prSet presAssocID="{33D9BC73-7C44-49C8-ACCB-234A38B97069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167BA2-6786-4900-954E-24900EF87033}" type="pres">
      <dgm:prSet presAssocID="{2FFBF5F1-3B28-4761-8A4C-5A99336ED084}" presName="bullet4b" presStyleLbl="node1" presStyleIdx="1" presStyleCnt="4"/>
      <dgm:spPr/>
      <dgm:t>
        <a:bodyPr/>
        <a:lstStyle/>
        <a:p>
          <a:endParaRPr lang="ru-RU"/>
        </a:p>
      </dgm:t>
    </dgm:pt>
    <dgm:pt modelId="{FD87AA20-42ED-4509-965E-F210F4A4DD87}" type="pres">
      <dgm:prSet presAssocID="{2FFBF5F1-3B28-4761-8A4C-5A99336ED084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37EAA-B463-482B-AA8F-0312051705F2}" type="pres">
      <dgm:prSet presAssocID="{8A2648C5-F69C-418F-BCBF-A41E7A4AD62B}" presName="bullet4c" presStyleLbl="node1" presStyleIdx="2" presStyleCnt="4"/>
      <dgm:spPr/>
      <dgm:t>
        <a:bodyPr/>
        <a:lstStyle/>
        <a:p>
          <a:endParaRPr lang="ru-RU"/>
        </a:p>
      </dgm:t>
    </dgm:pt>
    <dgm:pt modelId="{6D7832E9-7BC4-46ED-AE1F-214F6793A1E5}" type="pres">
      <dgm:prSet presAssocID="{8A2648C5-F69C-418F-BCBF-A41E7A4AD62B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F43A8-07F9-4583-98F9-04CCD7BC28E6}" type="pres">
      <dgm:prSet presAssocID="{19F21D71-BBBA-43AF-8A61-D8F8236DE8FE}" presName="bullet4d" presStyleLbl="node1" presStyleIdx="3" presStyleCnt="4"/>
      <dgm:spPr/>
      <dgm:t>
        <a:bodyPr/>
        <a:lstStyle/>
        <a:p>
          <a:endParaRPr lang="ru-RU"/>
        </a:p>
      </dgm:t>
    </dgm:pt>
    <dgm:pt modelId="{6593D34D-FAA2-4CF4-AB0A-FDBC3EC03939}" type="pres">
      <dgm:prSet presAssocID="{19F21D71-BBBA-43AF-8A61-D8F8236DE8FE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ACB6EB-85CD-4619-B3AD-A39F6F6E9C5E}" srcId="{24BD92BB-7A10-4E9C-A255-567CE1A52D1A}" destId="{2FFBF5F1-3B28-4761-8A4C-5A99336ED084}" srcOrd="1" destOrd="0" parTransId="{E956C26C-FFF4-4155-BFA2-5C0229313C8A}" sibTransId="{3BF13935-A5A9-4542-884E-259E52EB2155}"/>
    <dgm:cxn modelId="{61A115AE-2149-4D46-B3E5-6AC899A79460}" type="presOf" srcId="{8A2648C5-F69C-418F-BCBF-A41E7A4AD62B}" destId="{6D7832E9-7BC4-46ED-AE1F-214F6793A1E5}" srcOrd="0" destOrd="0" presId="urn:microsoft.com/office/officeart/2005/8/layout/arrow2"/>
    <dgm:cxn modelId="{CE0CAAEB-73AE-48F3-B44D-6A513F0CDC95}" type="presOf" srcId="{24BD92BB-7A10-4E9C-A255-567CE1A52D1A}" destId="{2D2D9C6C-ED68-4893-96D6-D7B7D18CDDD3}" srcOrd="0" destOrd="0" presId="urn:microsoft.com/office/officeart/2005/8/layout/arrow2"/>
    <dgm:cxn modelId="{80579FF4-E922-40AC-B875-6D3CDEEB3043}" type="presOf" srcId="{33D9BC73-7C44-49C8-ACCB-234A38B97069}" destId="{0542D416-D32B-4A1C-BE8F-A6B20EFC24A3}" srcOrd="0" destOrd="0" presId="urn:microsoft.com/office/officeart/2005/8/layout/arrow2"/>
    <dgm:cxn modelId="{D6CBC175-DB16-49D6-AF5E-5BFB196E3EC0}" type="presOf" srcId="{2FFBF5F1-3B28-4761-8A4C-5A99336ED084}" destId="{FD87AA20-42ED-4509-965E-F210F4A4DD87}" srcOrd="0" destOrd="0" presId="urn:microsoft.com/office/officeart/2005/8/layout/arrow2"/>
    <dgm:cxn modelId="{BF7C64CE-E028-441B-9C7B-67D9ACC60D0F}" type="presOf" srcId="{19F21D71-BBBA-43AF-8A61-D8F8236DE8FE}" destId="{6593D34D-FAA2-4CF4-AB0A-FDBC3EC03939}" srcOrd="0" destOrd="0" presId="urn:microsoft.com/office/officeart/2005/8/layout/arrow2"/>
    <dgm:cxn modelId="{F60CAFA6-A334-4652-8B9A-546A885DEE88}" srcId="{24BD92BB-7A10-4E9C-A255-567CE1A52D1A}" destId="{19F21D71-BBBA-43AF-8A61-D8F8236DE8FE}" srcOrd="3" destOrd="0" parTransId="{416AE6CB-C5A9-4A03-BCF1-0D9764D9AD22}" sibTransId="{5024C1A3-B359-416A-8B6B-52753CFB13FD}"/>
    <dgm:cxn modelId="{ACA8C38C-BB60-4983-9576-D866BB4EE191}" srcId="{24BD92BB-7A10-4E9C-A255-567CE1A52D1A}" destId="{33D9BC73-7C44-49C8-ACCB-234A38B97069}" srcOrd="0" destOrd="0" parTransId="{6DB7A26F-3468-4D22-9002-79E085D1C9B6}" sibTransId="{E42D6396-77C1-44F6-B1A4-43B1F16004CB}"/>
    <dgm:cxn modelId="{21B4A508-CBD4-49ED-83CB-F951B8F2DA5D}" srcId="{24BD92BB-7A10-4E9C-A255-567CE1A52D1A}" destId="{8A2648C5-F69C-418F-BCBF-A41E7A4AD62B}" srcOrd="2" destOrd="0" parTransId="{711348E1-1577-4CEE-8A12-C8A0A903C078}" sibTransId="{2935CBD6-48DE-4D5B-B008-060760BC7CD0}"/>
    <dgm:cxn modelId="{9BCE2534-1B82-4A47-85A5-BD4246BB8CE8}" type="presParOf" srcId="{2D2D9C6C-ED68-4893-96D6-D7B7D18CDDD3}" destId="{8DA8C363-55D7-4C8B-9DCB-C1DA3620BA1C}" srcOrd="0" destOrd="0" presId="urn:microsoft.com/office/officeart/2005/8/layout/arrow2"/>
    <dgm:cxn modelId="{89ED4027-6CA2-4AA6-ADC6-3C7E1409A3E9}" type="presParOf" srcId="{2D2D9C6C-ED68-4893-96D6-D7B7D18CDDD3}" destId="{A286B4A5-7C2D-4605-909C-8ACDC8320CC2}" srcOrd="1" destOrd="0" presId="urn:microsoft.com/office/officeart/2005/8/layout/arrow2"/>
    <dgm:cxn modelId="{2FC0FC0A-209D-4EB7-B4F1-06B221D6881F}" type="presParOf" srcId="{A286B4A5-7C2D-4605-909C-8ACDC8320CC2}" destId="{A0780500-7093-4292-88EB-02390E3EEC71}" srcOrd="0" destOrd="0" presId="urn:microsoft.com/office/officeart/2005/8/layout/arrow2"/>
    <dgm:cxn modelId="{0CFAEBC9-78A1-4551-9BC3-4256DEE0D073}" type="presParOf" srcId="{A286B4A5-7C2D-4605-909C-8ACDC8320CC2}" destId="{0542D416-D32B-4A1C-BE8F-A6B20EFC24A3}" srcOrd="1" destOrd="0" presId="urn:microsoft.com/office/officeart/2005/8/layout/arrow2"/>
    <dgm:cxn modelId="{EB174334-E269-4DB2-8BD2-379B9D4D03AF}" type="presParOf" srcId="{A286B4A5-7C2D-4605-909C-8ACDC8320CC2}" destId="{00167BA2-6786-4900-954E-24900EF87033}" srcOrd="2" destOrd="0" presId="urn:microsoft.com/office/officeart/2005/8/layout/arrow2"/>
    <dgm:cxn modelId="{5E398353-D200-47E0-9C89-25DFDD7D91AD}" type="presParOf" srcId="{A286B4A5-7C2D-4605-909C-8ACDC8320CC2}" destId="{FD87AA20-42ED-4509-965E-F210F4A4DD87}" srcOrd="3" destOrd="0" presId="urn:microsoft.com/office/officeart/2005/8/layout/arrow2"/>
    <dgm:cxn modelId="{A51330F3-B828-4C05-8678-D7DF0D207A36}" type="presParOf" srcId="{A286B4A5-7C2D-4605-909C-8ACDC8320CC2}" destId="{A8D37EAA-B463-482B-AA8F-0312051705F2}" srcOrd="4" destOrd="0" presId="urn:microsoft.com/office/officeart/2005/8/layout/arrow2"/>
    <dgm:cxn modelId="{8F10A185-A711-4116-94B3-F86084A4493B}" type="presParOf" srcId="{A286B4A5-7C2D-4605-909C-8ACDC8320CC2}" destId="{6D7832E9-7BC4-46ED-AE1F-214F6793A1E5}" srcOrd="5" destOrd="0" presId="urn:microsoft.com/office/officeart/2005/8/layout/arrow2"/>
    <dgm:cxn modelId="{EBE6A3DB-E1C7-4EFD-99CE-48CB20EDDF73}" type="presParOf" srcId="{A286B4A5-7C2D-4605-909C-8ACDC8320CC2}" destId="{DF3F43A8-07F9-4583-98F9-04CCD7BC28E6}" srcOrd="6" destOrd="0" presId="urn:microsoft.com/office/officeart/2005/8/layout/arrow2"/>
    <dgm:cxn modelId="{0CF94F62-F573-47DF-ABD8-12FCC4C37F40}" type="presParOf" srcId="{A286B4A5-7C2D-4605-909C-8ACDC8320CC2}" destId="{6593D34D-FAA2-4CF4-AB0A-FDBC3EC03939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8C363-55D7-4C8B-9DCB-C1DA3620BA1C}">
      <dsp:nvSpPr>
        <dsp:cNvPr id="0" name=""/>
        <dsp:cNvSpPr/>
      </dsp:nvSpPr>
      <dsp:spPr>
        <a:xfrm>
          <a:off x="462279" y="0"/>
          <a:ext cx="6962140" cy="435133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80500-7093-4292-88EB-02390E3EEC71}">
      <dsp:nvSpPr>
        <dsp:cNvPr id="0" name=""/>
        <dsp:cNvSpPr/>
      </dsp:nvSpPr>
      <dsp:spPr>
        <a:xfrm>
          <a:off x="1148050" y="3235654"/>
          <a:ext cx="160129" cy="1601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42D416-D32B-4A1C-BE8F-A6B20EFC24A3}">
      <dsp:nvSpPr>
        <dsp:cNvPr id="0" name=""/>
        <dsp:cNvSpPr/>
      </dsp:nvSpPr>
      <dsp:spPr>
        <a:xfrm>
          <a:off x="1228115" y="3315719"/>
          <a:ext cx="1190526" cy="1035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84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Развитие личности, социализация</a:t>
          </a:r>
          <a:endParaRPr lang="ru-RU" sz="1200" kern="1200" dirty="0"/>
        </a:p>
      </dsp:txBody>
      <dsp:txXfrm>
        <a:off x="1228115" y="3315719"/>
        <a:ext cx="1190526" cy="1035618"/>
      </dsp:txXfrm>
    </dsp:sp>
    <dsp:sp modelId="{00167BA2-6786-4900-954E-24900EF87033}">
      <dsp:nvSpPr>
        <dsp:cNvPr id="0" name=""/>
        <dsp:cNvSpPr/>
      </dsp:nvSpPr>
      <dsp:spPr>
        <a:xfrm>
          <a:off x="2279398" y="2223533"/>
          <a:ext cx="278485" cy="2784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7AA20-42ED-4509-965E-F210F4A4DD87}">
      <dsp:nvSpPr>
        <dsp:cNvPr id="0" name=""/>
        <dsp:cNvSpPr/>
      </dsp:nvSpPr>
      <dsp:spPr>
        <a:xfrm>
          <a:off x="2418641" y="2362776"/>
          <a:ext cx="1462049" cy="1988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564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Усвоение знаний, норм, духовно-нравственных ценностей, традиций </a:t>
          </a:r>
          <a:endParaRPr lang="ru-RU" sz="1200" kern="1200" dirty="0"/>
        </a:p>
      </dsp:txBody>
      <dsp:txXfrm>
        <a:off x="2418641" y="2362776"/>
        <a:ext cx="1462049" cy="1988561"/>
      </dsp:txXfrm>
    </dsp:sp>
    <dsp:sp modelId="{A8D37EAA-B463-482B-AA8F-0312051705F2}">
      <dsp:nvSpPr>
        <dsp:cNvPr id="0" name=""/>
        <dsp:cNvSpPr/>
      </dsp:nvSpPr>
      <dsp:spPr>
        <a:xfrm>
          <a:off x="3724042" y="1477714"/>
          <a:ext cx="368993" cy="3689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832E9-7BC4-46ED-AE1F-214F6793A1E5}">
      <dsp:nvSpPr>
        <dsp:cNvPr id="0" name=""/>
        <dsp:cNvSpPr/>
      </dsp:nvSpPr>
      <dsp:spPr>
        <a:xfrm>
          <a:off x="3908539" y="1662211"/>
          <a:ext cx="1462049" cy="2689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52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Формирование и развитие позитивного отношения к нормам, ценностям, традициям</a:t>
          </a:r>
          <a:endParaRPr lang="ru-RU" sz="1200" kern="1200" dirty="0"/>
        </a:p>
      </dsp:txBody>
      <dsp:txXfrm>
        <a:off x="3908539" y="1662211"/>
        <a:ext cx="1462049" cy="2689126"/>
      </dsp:txXfrm>
    </dsp:sp>
    <dsp:sp modelId="{DF3F43A8-07F9-4583-98F9-04CCD7BC28E6}">
      <dsp:nvSpPr>
        <dsp:cNvPr id="0" name=""/>
        <dsp:cNvSpPr/>
      </dsp:nvSpPr>
      <dsp:spPr>
        <a:xfrm>
          <a:off x="5297486" y="984272"/>
          <a:ext cx="494311" cy="49431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3D34D-FAA2-4CF4-AB0A-FDBC3EC03939}">
      <dsp:nvSpPr>
        <dsp:cNvPr id="0" name=""/>
        <dsp:cNvSpPr/>
      </dsp:nvSpPr>
      <dsp:spPr>
        <a:xfrm>
          <a:off x="5544642" y="1231428"/>
          <a:ext cx="1462049" cy="3119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92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Приобретение опыта поведения, общения в соответствии с ценностями, традициями; применение полученных знаний и сформированных отношений на практике</a:t>
          </a:r>
          <a:endParaRPr lang="ru-RU" sz="1200" kern="1200" dirty="0"/>
        </a:p>
      </dsp:txBody>
      <dsp:txXfrm>
        <a:off x="5544642" y="1231428"/>
        <a:ext cx="1462049" cy="3119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EAC4B-70D7-40FA-A84C-89EE05EB0268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1BAE0-6E07-4E46-916D-6C393E60D1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84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FBD1F3-B659-4E92-879B-1430DAA6A360}" type="slidenum">
              <a:rPr lang="ru-RU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075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Развитие самостоятельности подразумевает поэтапную передачу детям прав и обязанностей по мере развития детского коллектива и формирования готовности лидеров-организаторов из числа детей к организации своих товарищей.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1BAE0-6E07-4E46-916D-6C393E60D11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404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школе не всегда отпускают на концерты – необходимо находить точки соприкосновения и сотрудничать с семьей. Надо думать что будет лучше для самого ребенка.  Тесное сотрудничество с классными руководителями</a:t>
            </a:r>
            <a:r>
              <a:rPr lang="ru-RU" baseline="0" dirty="0" smtClean="0"/>
              <a:t> (создание общих проектов – </a:t>
            </a:r>
            <a:r>
              <a:rPr lang="ru-RU" baseline="0" dirty="0" err="1" smtClean="0"/>
              <a:t>лэпбуки</a:t>
            </a:r>
            <a:r>
              <a:rPr lang="ru-RU" baseline="0" dirty="0" smtClean="0"/>
              <a:t>).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1BAE0-6E07-4E46-916D-6C393E60D11A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14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98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9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847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0E727-6D59-4EA6-B46A-F207147ECC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6759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BAAD-5DC5-47D0-885D-57A333780D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2806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CE2BF-92E9-4CBF-A959-C3D1B642FA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3836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A702D-5C86-4038-80F9-28E9707BFF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110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8F9E-D2E0-4DCD-AAC5-034147B8BC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655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BD0B7-3F92-4FE4-BF92-DF54C8BC9F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2854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62B41-F81B-4BE4-A4A9-0E2FFDEB97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7514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4FFE0-C309-4520-B8C0-5125E496C8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11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446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4060B-6D53-465D-9EA1-C64E0B9857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700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2AC0-DD67-45D3-B0BA-3B3D47AFCF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264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89CFE-38D8-4BEF-82BD-3F7ED0EBD8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467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12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5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27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96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00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12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60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95F6F-EB54-4154-A53B-40B0948047C6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B2260-04A4-459C-A893-F6D51C7501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5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10F321-0FBD-40D3-B92E-C22ABD1C9B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685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&#1088;&#1076;&#1096;.&#1088;&#1092;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rao.ru/" TargetMode="External"/><Relationship Id="rId2" Type="http://schemas.openxmlformats.org/officeDocument/2006/relationships/hyperlink" Target="https://&#1080;&#1085;&#1089;&#1090;&#1080;&#1090;&#1091;&#1090;&#1074;&#1086;&#1089;&#1087;&#1080;&#1090;&#1072;&#1085;&#1080;&#1103;.&#1088;&#1092;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emlin.ru/acts/bank/4578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3201621" y="1789967"/>
            <a:ext cx="6686550" cy="1697038"/>
          </a:xfrm>
        </p:spPr>
        <p:txBody>
          <a:bodyPr>
            <a:normAutofit/>
          </a:bodyPr>
          <a:lstStyle/>
          <a:p>
            <a:r>
              <a:rPr lang="ru-RU" altLang="ru-RU" sz="3600" dirty="0" smtClean="0"/>
              <a:t>Воспитание в дополнительном образовании</a:t>
            </a:r>
            <a:endParaRPr lang="ru-RU" altLang="ru-RU" sz="3600" dirty="0"/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68715" y="4976444"/>
            <a:ext cx="6717323" cy="1204548"/>
          </a:xfrm>
        </p:spPr>
        <p:txBody>
          <a:bodyPr>
            <a:normAutofit lnSpcReduction="10000"/>
          </a:bodyPr>
          <a:lstStyle/>
          <a:p>
            <a:endParaRPr lang="ru-RU" altLang="ru-RU" b="1" dirty="0" smtClean="0"/>
          </a:p>
          <a:p>
            <a:pPr algn="r"/>
            <a:r>
              <a:rPr lang="ru-RU" altLang="ru-RU" sz="2000" dirty="0" smtClean="0"/>
              <a:t>Грекова Мария Андреевна,</a:t>
            </a:r>
          </a:p>
          <a:p>
            <a:pPr algn="r"/>
            <a:r>
              <a:rPr lang="ru-RU" altLang="ru-RU" sz="2000" dirty="0" smtClean="0"/>
              <a:t>старший методист регионального модельного центра</a:t>
            </a:r>
          </a:p>
        </p:txBody>
      </p:sp>
    </p:spTree>
    <p:extLst>
      <p:ext uri="{BB962C8B-B14F-4D97-AF65-F5344CB8AC3E}">
        <p14:creationId xmlns:p14="http://schemas.microsoft.com/office/powerpoint/2010/main" val="26783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738188" y="411255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800" dirty="0"/>
              <a:t>Отношения  детей и взрослых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altLang="ru-RU" dirty="0" smtClean="0"/>
              <a:t>Сегодня немало детей доверяют не тем, кто проявляет доброту, заботу о них, а тем, кто смог их чем-то удивить, более ярко и убедительно представить информацию, добиться вершин в каком-либо деле, порой не важно, полезно это или нет для других людей</a:t>
            </a:r>
          </a:p>
          <a:p>
            <a:pPr algn="just"/>
            <a:r>
              <a:rPr lang="ru-RU" altLang="ru-RU" dirty="0" smtClean="0"/>
              <a:t>У детей этого поколения  очень много общего с родителями. Они вместе играют в онлайн-игры, создают блоги. Молодые родители не боятся уступить детям в тех вопросах, где они менее компетентны. Это как бы уравнивает детей и взрослых, а значит, последние больше не так доминируют</a:t>
            </a:r>
          </a:p>
          <a:p>
            <a:endParaRPr lang="ru-RU" altLang="ru-RU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247714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438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На кого ориентируется современный ребенок?</a:t>
            </a:r>
          </a:p>
        </p:txBody>
      </p:sp>
      <p:sp>
        <p:nvSpPr>
          <p:cNvPr id="12291" name="Объект 4"/>
          <p:cNvSpPr>
            <a:spLocks noGrp="1"/>
          </p:cNvSpPr>
          <p:nvPr>
            <p:ph idx="1"/>
          </p:nvPr>
        </p:nvSpPr>
        <p:spPr bwMode="auto">
          <a:xfrm>
            <a:off x="2566988" y="1989139"/>
            <a:ext cx="6348412" cy="3881437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Родители, члены семьи (с большим перевесом) – 1 место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Деятели искусства -2 место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Известные спортсмены – 3 место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err="1" smtClean="0"/>
              <a:t>Блогеры</a:t>
            </a:r>
            <a:r>
              <a:rPr lang="ru-RU" altLang="ru-RU" dirty="0" smtClean="0"/>
              <a:t>, стимеры, программисты, </a:t>
            </a:r>
            <a:r>
              <a:rPr lang="ru-RU" altLang="ru-RU" dirty="0" err="1" smtClean="0"/>
              <a:t>ютуберы</a:t>
            </a:r>
            <a:r>
              <a:rPr lang="ru-RU" altLang="ru-RU" dirty="0" smtClean="0"/>
              <a:t>, геймеры, </a:t>
            </a:r>
            <a:r>
              <a:rPr lang="ru-RU" altLang="ru-RU" dirty="0" err="1" smtClean="0"/>
              <a:t>киберспортсмены</a:t>
            </a:r>
            <a:r>
              <a:rPr lang="ru-RU" altLang="ru-RU" dirty="0" smtClean="0"/>
              <a:t> – 4 место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Герои игр, аниме – 5 место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Политические деятели -6 место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Учителя – 7 место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Литературные персонажи, герои фильмов – 8 место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221337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199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Основа изменений в воспитании 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Нацеленность воспитания на будущее</a:t>
            </a:r>
          </a:p>
          <a:p>
            <a:r>
              <a:rPr lang="ru-RU" altLang="ru-RU" smtClean="0"/>
              <a:t>Полисубъектность воспитания</a:t>
            </a:r>
          </a:p>
          <a:p>
            <a:r>
              <a:rPr lang="ru-RU" altLang="ru-RU" smtClean="0"/>
              <a:t>Воспитательный потенциал информационных технологий</a:t>
            </a:r>
          </a:p>
          <a:p>
            <a:r>
              <a:rPr lang="ru-RU" altLang="ru-RU" smtClean="0"/>
              <a:t>Нормативно-правовые документы</a:t>
            </a:r>
          </a:p>
          <a:p>
            <a:r>
              <a:rPr lang="ru-RU" altLang="ru-RU" smtClean="0"/>
              <a:t>Измененное педагогическое сознание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238921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1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 smtClean="0"/>
              <a:t>Методы воспитания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altLang="ru-RU" dirty="0" smtClean="0"/>
              <a:t>методы формирования сознания личности </a:t>
            </a:r>
            <a:r>
              <a:rPr lang="ru-RU" altLang="ru-RU" sz="1900" dirty="0" smtClean="0">
                <a:solidFill>
                  <a:srgbClr val="0070C0"/>
                </a:solidFill>
              </a:rPr>
              <a:t>(рассказ, объяснение, этическая беседа, дискуссия, диспут, убеждение)</a:t>
            </a:r>
          </a:p>
          <a:p>
            <a:pPr marL="0" indent="0">
              <a:buNone/>
            </a:pPr>
            <a:r>
              <a:rPr lang="ru-RU" altLang="ru-RU" dirty="0" smtClean="0"/>
              <a:t>2) методы организации и формирования опыта общественного поведения </a:t>
            </a:r>
            <a:r>
              <a:rPr lang="ru-RU" altLang="ru-RU" sz="1900" dirty="0" smtClean="0">
                <a:solidFill>
                  <a:srgbClr val="0070C0"/>
                </a:solidFill>
              </a:rPr>
              <a:t>(упражнение, создание воспитывающих ситуаций, педагогическое требование)</a:t>
            </a:r>
          </a:p>
          <a:p>
            <a:pPr marL="0" indent="0">
              <a:buNone/>
            </a:pPr>
            <a:r>
              <a:rPr lang="ru-RU" altLang="ru-RU" dirty="0" smtClean="0"/>
              <a:t>3) методы стимулирования и мотивации деятельности и поведения личности </a:t>
            </a:r>
            <a:r>
              <a:rPr lang="ru-RU" altLang="ru-RU" sz="1900" dirty="0" smtClean="0">
                <a:solidFill>
                  <a:srgbClr val="0070C0"/>
                </a:solidFill>
              </a:rPr>
              <a:t>(соревнования, поощрение и наказание, участие в конкурсном движении)</a:t>
            </a:r>
          </a:p>
          <a:p>
            <a:pPr marL="0" indent="0">
              <a:buNone/>
            </a:pPr>
            <a:r>
              <a:rPr lang="ru-RU" altLang="ru-RU" dirty="0" smtClean="0"/>
              <a:t>4) методы контроля, самоконтроля и самооценки в воспитании </a:t>
            </a:r>
            <a:r>
              <a:rPr lang="ru-RU" altLang="ru-RU" sz="1900" dirty="0" smtClean="0">
                <a:solidFill>
                  <a:srgbClr val="0070C0"/>
                </a:solidFill>
              </a:rPr>
              <a:t>(педагогическое наблюдение, опрос, анализ результатов деятельности воспитуемых)</a:t>
            </a:r>
          </a:p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r>
              <a:rPr lang="ru-RU" altLang="ru-RU" dirty="0" smtClean="0"/>
              <a:t>Роль </a:t>
            </a:r>
            <a:r>
              <a:rPr lang="ru-RU" altLang="ru-RU" b="1" dirty="0" smtClean="0"/>
              <a:t>средства воспитания </a:t>
            </a:r>
            <a:r>
              <a:rPr lang="ru-RU" altLang="ru-RU" dirty="0" smtClean="0"/>
              <a:t>может выполнять любой объект окружающей действительности: предметы и ценности материальной культуры, природные явления, достижения науки и техники, живая  и неживая природа; разнообразные виды деятельности, человек и группы людей, знаковые символы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239715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29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682871" y="391503"/>
            <a:ext cx="10515600" cy="813044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dirty="0" smtClean="0"/>
              <a:t>Направления воспитания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ru-RU" dirty="0" smtClean="0"/>
              <a:t>Интеллектуальное (умственное) </a:t>
            </a:r>
          </a:p>
          <a:p>
            <a:pPr eaLnBrk="1" hangingPunct="1">
              <a:defRPr/>
            </a:pPr>
            <a:r>
              <a:rPr lang="ru-RU" dirty="0" smtClean="0"/>
              <a:t>Духовно-нравственное</a:t>
            </a:r>
          </a:p>
          <a:p>
            <a:pPr eaLnBrk="1" hangingPunct="1">
              <a:defRPr/>
            </a:pPr>
            <a:r>
              <a:rPr lang="ru-RU" dirty="0" smtClean="0"/>
              <a:t>Трудовое</a:t>
            </a:r>
          </a:p>
          <a:p>
            <a:pPr eaLnBrk="1" hangingPunct="1">
              <a:defRPr/>
            </a:pPr>
            <a:r>
              <a:rPr lang="ru-RU" dirty="0" smtClean="0"/>
              <a:t>Эстетическое</a:t>
            </a:r>
          </a:p>
          <a:p>
            <a:pPr eaLnBrk="1" hangingPunct="1">
              <a:defRPr/>
            </a:pPr>
            <a:r>
              <a:rPr lang="ru-RU" dirty="0" smtClean="0"/>
              <a:t>Физическое</a:t>
            </a:r>
          </a:p>
          <a:p>
            <a:pPr eaLnBrk="1" hangingPunct="1">
              <a:defRPr/>
            </a:pPr>
            <a:r>
              <a:rPr lang="ru-RU" dirty="0" smtClean="0"/>
              <a:t>Гражданско-патриотическое</a:t>
            </a:r>
          </a:p>
          <a:p>
            <a:pPr eaLnBrk="1" hangingPunct="1">
              <a:defRPr/>
            </a:pPr>
            <a:r>
              <a:rPr lang="ru-RU" dirty="0" smtClean="0"/>
              <a:t>Экологическое</a:t>
            </a:r>
          </a:p>
          <a:p>
            <a:pPr marL="0" indent="0"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82871" y="984738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9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Критерии реализации субъектной позиции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/>
            <a:r>
              <a:rPr lang="ru-RU" dirty="0" smtClean="0"/>
              <a:t>самостоятельная </a:t>
            </a:r>
            <a:r>
              <a:rPr lang="ru-RU" dirty="0"/>
              <a:t>оценка происходящих </a:t>
            </a:r>
            <a:r>
              <a:rPr lang="ru-RU" dirty="0" smtClean="0"/>
              <a:t>событий</a:t>
            </a:r>
            <a:endParaRPr lang="ru-RU" dirty="0"/>
          </a:p>
          <a:p>
            <a:pPr lvl="0" eaLnBrk="0" fontAlgn="base" hangingPunct="0"/>
            <a:r>
              <a:rPr lang="ru-RU" dirty="0"/>
              <a:t>осознание собственной значимости для других людей, ответственности за результаты </a:t>
            </a:r>
            <a:r>
              <a:rPr lang="ru-RU" dirty="0" smtClean="0"/>
              <a:t>деятельности</a:t>
            </a:r>
            <a:endParaRPr lang="ru-RU" dirty="0"/>
          </a:p>
          <a:p>
            <a:pPr lvl="0" eaLnBrk="0" fontAlgn="base" hangingPunct="0"/>
            <a:r>
              <a:rPr lang="ru-RU" dirty="0"/>
              <a:t>способность к </a:t>
            </a:r>
            <a:r>
              <a:rPr lang="ru-RU" dirty="0" smtClean="0"/>
              <a:t>рефлексии</a:t>
            </a:r>
            <a:endParaRPr lang="ru-RU" dirty="0"/>
          </a:p>
          <a:p>
            <a:pPr lvl="0" eaLnBrk="0" fontAlgn="base" hangingPunct="0"/>
            <a:r>
              <a:rPr lang="ru-RU" dirty="0"/>
              <a:t>направленность на реализацию «САМО...» — саморазвития, самопознания самореализации, </a:t>
            </a:r>
            <a:r>
              <a:rPr lang="ru-RU" dirty="0" smtClean="0"/>
              <a:t>самоуправления </a:t>
            </a:r>
            <a:r>
              <a:rPr lang="ru-RU" sz="1600" dirty="0">
                <a:solidFill>
                  <a:srgbClr val="002060"/>
                </a:solidFill>
              </a:rPr>
              <a:t>(</a:t>
            </a:r>
            <a:r>
              <a:rPr lang="ru-RU" sz="1600" dirty="0" smtClean="0">
                <a:solidFill>
                  <a:srgbClr val="002060"/>
                </a:solidFill>
              </a:rPr>
              <a:t>профессиональные и социальные пробы)</a:t>
            </a:r>
            <a:endParaRPr lang="ru-RU" sz="1600" dirty="0">
              <a:solidFill>
                <a:srgbClr val="002060"/>
              </a:solidFill>
            </a:endParaRPr>
          </a:p>
          <a:p>
            <a:pPr lvl="0" eaLnBrk="0" fontAlgn="base" hangingPunct="0"/>
            <a:r>
              <a:rPr lang="ru-RU" dirty="0"/>
              <a:t>способность самостоятельно вносить коррективы в свою </a:t>
            </a:r>
            <a:r>
              <a:rPr lang="ru-RU" dirty="0" smtClean="0"/>
              <a:t>деятельность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056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altLang="ru-RU" sz="2800" dirty="0"/>
              <a:t>Основные направления развития воспитания</a:t>
            </a:r>
            <a:br>
              <a:rPr lang="ru-RU" altLang="ru-RU" sz="2800" dirty="0"/>
            </a:br>
            <a:r>
              <a:rPr lang="ru-RU" altLang="ru-RU" sz="2800" dirty="0"/>
              <a:t>(практика)</a:t>
            </a:r>
          </a:p>
        </p:txBody>
      </p:sp>
      <p:sp>
        <p:nvSpPr>
          <p:cNvPr id="430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ru-RU" altLang="ru-RU" dirty="0" smtClean="0"/>
              <a:t>Развитие социальных институтов воспитания:</a:t>
            </a:r>
          </a:p>
          <a:p>
            <a:pPr eaLnBrk="1" hangingPunct="1">
              <a:defRPr/>
            </a:pPr>
            <a:r>
              <a:rPr lang="ru-RU" altLang="ru-RU" sz="1800" dirty="0"/>
              <a:t>поддержка семейного воспитания</a:t>
            </a:r>
          </a:p>
          <a:p>
            <a:pPr eaLnBrk="1" hangingPunct="1">
              <a:defRPr/>
            </a:pPr>
            <a:r>
              <a:rPr lang="ru-RU" altLang="ru-RU" sz="1800" dirty="0"/>
              <a:t>развитие воспитания в системе образования</a:t>
            </a:r>
          </a:p>
          <a:p>
            <a:pPr eaLnBrk="1" hangingPunct="1">
              <a:defRPr/>
            </a:pPr>
            <a:r>
              <a:rPr lang="ru-RU" altLang="ru-RU" sz="1800" dirty="0"/>
              <a:t>расширение воспитательных возможностей информационных ресурсов</a:t>
            </a:r>
          </a:p>
          <a:p>
            <a:pPr eaLnBrk="1" hangingPunct="1">
              <a:defRPr/>
            </a:pPr>
            <a:r>
              <a:rPr lang="ru-RU" altLang="ru-RU" sz="1800" dirty="0"/>
              <a:t> поддержка общественных объединений в </a:t>
            </a:r>
            <a:r>
              <a:rPr lang="ru-RU" altLang="ru-RU" sz="1800"/>
              <a:t>сфере воспитания</a:t>
            </a:r>
            <a:endParaRPr lang="ru-RU" altLang="ru-RU" sz="1800" dirty="0"/>
          </a:p>
          <a:p>
            <a:pPr marL="0" indent="0">
              <a:buNone/>
              <a:defRPr/>
            </a:pPr>
            <a:endParaRPr lang="ru-RU" altLang="ru-RU" dirty="0" smtClean="0"/>
          </a:p>
          <a:p>
            <a:pPr marL="0" indent="0">
              <a:buNone/>
              <a:defRPr/>
            </a:pPr>
            <a:r>
              <a:rPr lang="ru-RU" altLang="ru-RU" dirty="0" smtClean="0"/>
              <a:t>Обновление воспитательного процесса с учетом современных достижений науки и на основе отечественных традиций </a:t>
            </a:r>
            <a:r>
              <a:rPr lang="ru-RU" altLang="ru-RU" sz="1800" dirty="0"/>
              <a:t>(гражданское воспитание; патриотическое воспитание; духовное и нравственное воспитание; приобщение детей к культурному наследию; физическое воспитание; трудовое воспитание)</a:t>
            </a:r>
          </a:p>
          <a:p>
            <a:pPr eaLnBrk="1" hangingPunct="1">
              <a:defRPr/>
            </a:pPr>
            <a:endParaRPr lang="ru-RU" altLang="ru-RU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06315" y="1397977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16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Условия успешности воспитательной деятельности в организациях ДОД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воспитывающей среды</a:t>
            </a:r>
          </a:p>
          <a:p>
            <a:r>
              <a:rPr lang="ru-RU" dirty="0" smtClean="0"/>
              <a:t>Разновозрастное взаимодействие</a:t>
            </a:r>
          </a:p>
          <a:p>
            <a:r>
              <a:rPr lang="ru-RU" dirty="0" smtClean="0"/>
              <a:t>Развитие детского самоуправления</a:t>
            </a:r>
          </a:p>
          <a:p>
            <a:r>
              <a:rPr lang="ru-RU" dirty="0" smtClean="0"/>
              <a:t>Использование воспитательного потенциала сети Интернет</a:t>
            </a:r>
          </a:p>
          <a:p>
            <a:r>
              <a:rPr lang="ru-RU" dirty="0" smtClean="0"/>
              <a:t>Взаимодействие с семьей</a:t>
            </a:r>
          </a:p>
          <a:p>
            <a:r>
              <a:rPr lang="ru-RU" dirty="0" smtClean="0"/>
              <a:t>Социальное партнерство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405975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105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1" t="6383" r="9858" b="8511"/>
          <a:stretch/>
        </p:blipFill>
        <p:spPr>
          <a:xfrm>
            <a:off x="222069" y="3370218"/>
            <a:ext cx="1548198" cy="16296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0" t="5149" r="27029" b="10548"/>
          <a:stretch/>
        </p:blipFill>
        <p:spPr>
          <a:xfrm>
            <a:off x="222069" y="1081454"/>
            <a:ext cx="1463040" cy="171123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32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Детские общественные объединения</a:t>
            </a:r>
            <a:endParaRPr lang="ru-RU" sz="2400" dirty="0"/>
          </a:p>
        </p:txBody>
      </p:sp>
      <p:sp>
        <p:nvSpPr>
          <p:cNvPr id="5" name="AutoShape 4" descr="https://xn--d1axz.xn--p1ai/img/svg/logo.svg">
            <a:hlinkClick r:id="rId4"/>
          </p:cNvPr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1770267" y="1825625"/>
            <a:ext cx="958353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ru-RU" dirty="0" smtClean="0"/>
              <a:t>Российское движение школьников</a:t>
            </a:r>
          </a:p>
          <a:p>
            <a:pPr marL="0" indent="0">
              <a:buNone/>
            </a:pPr>
            <a:r>
              <a:rPr lang="ru-RU" sz="2400" dirty="0"/>
              <a:t>Программа развития социальной активности учащихся начальных классов «Орлята России»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Юнармия</a:t>
            </a:r>
            <a:r>
              <a:rPr lang="ru-RU" dirty="0" smtClean="0"/>
              <a:t> (формирование активной гражданской позиции, чувства ответственности </a:t>
            </a:r>
            <a:r>
              <a:rPr lang="ru-RU" dirty="0"/>
              <a:t>за свои действия и поступки, </a:t>
            </a:r>
            <a:r>
              <a:rPr lang="ru-RU" dirty="0" smtClean="0"/>
              <a:t>развитие инициативности и самостоятельности. </a:t>
            </a:r>
            <a:r>
              <a:rPr lang="ru-RU" dirty="0"/>
              <a:t>Юнармейцы реализуют социально значимые проекты, учатся находить пути решения проблем общества, окружающей </a:t>
            </a:r>
            <a:r>
              <a:rPr lang="ru-RU" dirty="0" smtClean="0"/>
              <a:t>среды)</a:t>
            </a:r>
          </a:p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76654" y="905608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13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Детское самоуправление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72662"/>
            <a:ext cx="10515600" cy="51043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«Работа </a:t>
            </a:r>
            <a:r>
              <a:rPr lang="ru-RU" dirty="0"/>
              <a:t>органов самоуправления только в том случае будет актуальной и важной, если вся жизнь воспитательного учреждения так построена, что замирание деятельности того или иного органа сейчас же отражается на работе учреждения и ощущается коллективом как </a:t>
            </a:r>
            <a:r>
              <a:rPr lang="ru-RU" dirty="0" smtClean="0"/>
              <a:t>недостаток»</a:t>
            </a:r>
          </a:p>
          <a:p>
            <a:pPr marL="0" indent="0" algn="r">
              <a:buNone/>
            </a:pPr>
            <a:r>
              <a:rPr lang="ru-RU" dirty="0" err="1" smtClean="0"/>
              <a:t>А.С.Макаренко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/>
              <a:t>Детское </a:t>
            </a:r>
            <a:r>
              <a:rPr lang="ru-RU" b="1" dirty="0"/>
              <a:t>самоуправление </a:t>
            </a:r>
            <a:r>
              <a:rPr lang="ru-RU" dirty="0"/>
              <a:t>– демократическая форма организации коллектива детей, обеспечивающая развитие их самостоятельности в принятии и реализации решений для достижения групповых </a:t>
            </a:r>
            <a:r>
              <a:rPr lang="ru-RU" dirty="0" smtClean="0"/>
              <a:t>целей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76654" y="905608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48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Нормативно-правовые документы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 bwMode="auto">
          <a:xfrm>
            <a:off x="838200" y="1362808"/>
            <a:ext cx="10515600" cy="481415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altLang="ru-RU" dirty="0"/>
              <a:t>Федеральный закон от 29.12.2012 N 273-ФЗ «Об образовании в Российской Федерации»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/>
              <a:t>Федеральный закон от 31 июля 2020 г. № 304-ФЗ “О внесении изменений в Федеральный закон «Об образовании в Российской Федерации» по вопросам воспитания обучающихся”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/>
              <a:t>Стратегия развития воспитания в Российской Федерации на период до 2025 года (утверждена распоряжением Правительства РФ от 29 мая 2015 г. № 996-р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/>
              <a:t>Указ президента о национальных целях развития России до 2030 </a:t>
            </a:r>
            <a:r>
              <a:rPr lang="ru-RU" altLang="ru-RU" dirty="0" smtClean="0"/>
              <a:t>года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dirty="0" smtClean="0"/>
              <a:t>Концепция развития ДОД до </a:t>
            </a:r>
            <a:r>
              <a:rPr lang="ru-RU" altLang="ru-RU" dirty="0"/>
              <a:t>2030 года, </a:t>
            </a:r>
            <a:r>
              <a:rPr lang="ru-RU" altLang="ru-RU" dirty="0" smtClean="0"/>
              <a:t>утверждена </a:t>
            </a:r>
            <a:r>
              <a:rPr lang="ru-RU" altLang="ru-RU" dirty="0"/>
              <a:t>распоряжением Правительства Российской Федерации от 31 марта 2022 г.  № 678-р </a:t>
            </a:r>
          </a:p>
          <a:p>
            <a:endParaRPr lang="ru-RU" alt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195754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35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992313" y="2349500"/>
            <a:ext cx="8229600" cy="1143000"/>
          </a:xfrm>
        </p:spPr>
        <p:txBody>
          <a:bodyPr/>
          <a:lstStyle/>
          <a:p>
            <a:r>
              <a:rPr lang="ru-RU" altLang="ru-RU" smtClean="0">
                <a:solidFill>
                  <a:srgbClr val="002060"/>
                </a:solidFill>
              </a:rPr>
              <a:t>Рабочая программа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4069001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 smtClean="0">
                <a:solidFill>
                  <a:srgbClr val="002060"/>
                </a:solidFill>
              </a:rPr>
              <a:t>Полезные ссылки</a:t>
            </a:r>
            <a:endParaRPr lang="ru-RU" altLang="ru-RU" sz="2800" dirty="0">
              <a:solidFill>
                <a:srgbClr val="002060"/>
              </a:solidFill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Сайт Института изучения детства, семьи и воспитания российской академии образования </a:t>
            </a:r>
            <a:r>
              <a:rPr lang="en-US" altLang="ru-RU" dirty="0" smtClean="0">
                <a:hlinkClick r:id="rId2"/>
              </a:rPr>
              <a:t>https://</a:t>
            </a:r>
            <a:r>
              <a:rPr lang="ru-RU" altLang="ru-RU" dirty="0" err="1" smtClean="0">
                <a:hlinkClick r:id="rId2"/>
              </a:rPr>
              <a:t>институтвоспитания.рф</a:t>
            </a:r>
            <a:r>
              <a:rPr lang="ru-RU" altLang="ru-RU" dirty="0" smtClean="0">
                <a:hlinkClick r:id="rId2"/>
              </a:rPr>
              <a:t>/</a:t>
            </a:r>
            <a:endParaRPr lang="ru-RU" altLang="ru-RU" dirty="0" smtClean="0"/>
          </a:p>
          <a:p>
            <a:endParaRPr lang="ru-RU" altLang="ru-RU" dirty="0" smtClean="0"/>
          </a:p>
          <a:p>
            <a:r>
              <a:rPr lang="ru-RU" altLang="ru-RU" dirty="0" smtClean="0"/>
              <a:t>Сайт ФГБНУ Институт стратегии развития образования Российской академии образования </a:t>
            </a:r>
            <a:r>
              <a:rPr lang="en-US" altLang="ru-RU" dirty="0">
                <a:hlinkClick r:id="rId3"/>
              </a:rPr>
              <a:t>https://www.instrao.ru</a:t>
            </a:r>
            <a:r>
              <a:rPr lang="en-US" altLang="ru-RU" dirty="0" smtClean="0">
                <a:hlinkClick r:id="rId3"/>
              </a:rPr>
              <a:t>/</a:t>
            </a:r>
            <a:endParaRPr lang="ru-RU" altLang="ru-RU" dirty="0" smtClean="0"/>
          </a:p>
          <a:p>
            <a:endParaRPr lang="ru-RU" altLang="ru-RU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248508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464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992313" y="457200"/>
            <a:ext cx="8229600" cy="1143000"/>
          </a:xfrm>
        </p:spPr>
        <p:txBody>
          <a:bodyPr/>
          <a:lstStyle/>
          <a:p>
            <a:r>
              <a:rPr lang="ru-RU" altLang="ru-RU" sz="3200">
                <a:solidFill>
                  <a:srgbClr val="002060"/>
                </a:solidFill>
              </a:rPr>
              <a:t>Особенности рабочей программы воспитания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 bwMode="auto">
          <a:xfrm>
            <a:off x="1981200" y="2133601"/>
            <a:ext cx="8229600" cy="39925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Краткость, простота, доступность</a:t>
            </a:r>
          </a:p>
          <a:p>
            <a:r>
              <a:rPr lang="ru-RU" altLang="ru-RU" smtClean="0"/>
              <a:t>Модульность</a:t>
            </a:r>
          </a:p>
          <a:p>
            <a:r>
              <a:rPr lang="ru-RU" altLang="ru-RU" smtClean="0"/>
              <a:t>Гибкость</a:t>
            </a:r>
          </a:p>
          <a:p>
            <a:r>
              <a:rPr lang="ru-RU" altLang="ru-RU" smtClean="0"/>
              <a:t>Практичность </a:t>
            </a:r>
          </a:p>
        </p:txBody>
      </p:sp>
    </p:spTree>
    <p:extLst>
      <p:ext uri="{BB962C8B-B14F-4D97-AF65-F5344CB8AC3E}">
        <p14:creationId xmlns:p14="http://schemas.microsoft.com/office/powerpoint/2010/main" val="1223684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>
                <a:solidFill>
                  <a:srgbClr val="002060"/>
                </a:solidFill>
              </a:rPr>
              <a:t>Разделы программы воспитания 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Пояснительная записка</a:t>
            </a:r>
          </a:p>
          <a:p>
            <a:r>
              <a:rPr lang="ru-RU" altLang="ru-RU" dirty="0" smtClean="0"/>
              <a:t>Ценностно-целевые основы и планируемые результаты воспитания </a:t>
            </a:r>
            <a:r>
              <a:rPr lang="ru-RU" altLang="ru-RU" sz="1800" dirty="0"/>
              <a:t>(цель, задачи, методологические основы и принципы построения Программы, воспитывающая среда, уклад)</a:t>
            </a:r>
          </a:p>
          <a:p>
            <a:r>
              <a:rPr lang="ru-RU" altLang="ru-RU" dirty="0" smtClean="0"/>
              <a:t>Содержание, виды и формы воспитательной работы</a:t>
            </a:r>
          </a:p>
          <a:p>
            <a:r>
              <a:rPr lang="ru-RU" altLang="ru-RU" dirty="0" smtClean="0"/>
              <a:t>Организация воспитательной деятельности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  <a:p>
            <a:pPr>
              <a:buFont typeface="Arial" panose="020B0604020202020204" pitchFamily="34" charset="0"/>
              <a:buNone/>
            </a:pPr>
            <a:r>
              <a:rPr lang="ru-RU" altLang="ru-RU" dirty="0" smtClean="0"/>
              <a:t>Календарный план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2006572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Цель программы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694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2650" y="365126"/>
            <a:ext cx="7886700" cy="615603"/>
          </a:xfrm>
        </p:spPr>
        <p:txBody>
          <a:bodyPr/>
          <a:lstStyle/>
          <a:p>
            <a:r>
              <a:rPr lang="ru-RU" altLang="ru-RU" sz="2800" dirty="0">
                <a:solidFill>
                  <a:srgbClr val="002060"/>
                </a:solidFill>
              </a:rPr>
              <a:t>Задачи воспитания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оддерживать </a:t>
            </a:r>
            <a:r>
              <a:rPr lang="ru-RU" dirty="0"/>
              <a:t>традиции образовательной организации и инициативы </a:t>
            </a:r>
            <a:r>
              <a:rPr lang="ru-RU" dirty="0" smtClean="0"/>
              <a:t>по созданию новых</a:t>
            </a:r>
            <a:endParaRPr lang="ru-RU" dirty="0"/>
          </a:p>
          <a:p>
            <a:r>
              <a:rPr lang="ru-RU" dirty="0" smtClean="0"/>
              <a:t> Реализовывать </a:t>
            </a:r>
            <a:r>
              <a:rPr lang="ru-RU" dirty="0"/>
              <a:t>воспитательный потенциал и возможности учебного</a:t>
            </a:r>
          </a:p>
          <a:p>
            <a:pPr marL="0" indent="0">
              <a:buNone/>
            </a:pPr>
            <a:r>
              <a:rPr lang="ru-RU" dirty="0"/>
              <a:t>занятия, поддерживать использование интерактивных форм работы с</a:t>
            </a:r>
          </a:p>
          <a:p>
            <a:pPr marL="0" indent="0">
              <a:buNone/>
            </a:pPr>
            <a:r>
              <a:rPr lang="ru-RU" dirty="0" smtClean="0"/>
              <a:t>обучающимися</a:t>
            </a:r>
            <a:endParaRPr lang="ru-RU" dirty="0"/>
          </a:p>
          <a:p>
            <a:r>
              <a:rPr lang="ru-RU" dirty="0"/>
              <a:t>И</a:t>
            </a:r>
            <a:r>
              <a:rPr lang="ru-RU" dirty="0" smtClean="0"/>
              <a:t>нициировать </a:t>
            </a:r>
            <a:r>
              <a:rPr lang="ru-RU" dirty="0"/>
              <a:t>и поддерживать деятельность детских </a:t>
            </a:r>
            <a:r>
              <a:rPr lang="ru-RU" dirty="0" smtClean="0"/>
              <a:t>объединений</a:t>
            </a:r>
            <a:endParaRPr lang="ru-RU" dirty="0"/>
          </a:p>
          <a:p>
            <a:r>
              <a:rPr lang="ru-RU" dirty="0"/>
              <a:t>О</a:t>
            </a:r>
            <a:r>
              <a:rPr lang="ru-RU" dirty="0" smtClean="0"/>
              <a:t>рганизовывать </a:t>
            </a:r>
            <a:r>
              <a:rPr lang="ru-RU" dirty="0" err="1"/>
              <a:t>профориентационную</a:t>
            </a:r>
            <a:r>
              <a:rPr lang="ru-RU" dirty="0"/>
              <a:t> работу с </a:t>
            </a:r>
            <a:r>
              <a:rPr lang="ru-RU" dirty="0" smtClean="0"/>
              <a:t>обучающимися</a:t>
            </a:r>
            <a:endParaRPr lang="ru-RU" dirty="0"/>
          </a:p>
          <a:p>
            <a:r>
              <a:rPr lang="ru-RU" dirty="0"/>
              <a:t>О</a:t>
            </a:r>
            <a:r>
              <a:rPr lang="ru-RU" dirty="0" smtClean="0"/>
              <a:t>рганизовать </a:t>
            </a:r>
            <a:r>
              <a:rPr lang="ru-RU" dirty="0"/>
              <a:t>работу с семьями обучающихся, их родителями или</a:t>
            </a:r>
          </a:p>
          <a:p>
            <a:pPr marL="0" indent="0">
              <a:buNone/>
            </a:pPr>
            <a:r>
              <a:rPr lang="ru-RU" dirty="0"/>
              <a:t>законными представителями, направленную на совместное решение</a:t>
            </a:r>
          </a:p>
          <a:p>
            <a:pPr marL="0" indent="0">
              <a:buNone/>
            </a:pPr>
            <a:r>
              <a:rPr lang="ru-RU" dirty="0"/>
              <a:t>проблем личностного развития </a:t>
            </a:r>
            <a:r>
              <a:rPr lang="ru-RU" dirty="0" smtClean="0"/>
              <a:t>обучающихся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546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>
                <a:solidFill>
                  <a:srgbClr val="002060"/>
                </a:solidFill>
              </a:rPr>
              <a:t>Направления формирования личности ребенка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Патриотическое воспитание</a:t>
            </a:r>
          </a:p>
          <a:p>
            <a:r>
              <a:rPr lang="ru-RU" altLang="ru-RU" smtClean="0"/>
              <a:t>Гражданское воспитание</a:t>
            </a:r>
          </a:p>
          <a:p>
            <a:r>
              <a:rPr lang="ru-RU" altLang="ru-RU" smtClean="0"/>
              <a:t>Духовно-нравственное воспитание</a:t>
            </a:r>
          </a:p>
          <a:p>
            <a:r>
              <a:rPr lang="ru-RU" altLang="ru-RU" smtClean="0"/>
              <a:t>Приобщение к культурному наследию</a:t>
            </a:r>
          </a:p>
          <a:p>
            <a:r>
              <a:rPr lang="ru-RU" altLang="ru-RU" smtClean="0"/>
              <a:t>Физическое воспитание</a:t>
            </a:r>
          </a:p>
          <a:p>
            <a:r>
              <a:rPr lang="ru-RU" altLang="ru-RU" smtClean="0"/>
              <a:t>Трудовое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2119524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981200" y="188913"/>
            <a:ext cx="8229600" cy="1143000"/>
          </a:xfrm>
        </p:spPr>
        <p:txBody>
          <a:bodyPr/>
          <a:lstStyle/>
          <a:p>
            <a:r>
              <a:rPr lang="ru-RU" altLang="ru-RU" sz="3200">
                <a:solidFill>
                  <a:srgbClr val="002060"/>
                </a:solidFill>
              </a:rPr>
              <a:t>Тематические модули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Воспитание на учебном занятии</a:t>
            </a:r>
          </a:p>
          <a:p>
            <a:r>
              <a:rPr lang="ru-RU" altLang="ru-RU" smtClean="0"/>
              <a:t>Воспитание в детском объединении</a:t>
            </a:r>
          </a:p>
          <a:p>
            <a:r>
              <a:rPr lang="ru-RU" altLang="ru-RU" smtClean="0"/>
              <a:t>Ключевые культурно-образовательные события</a:t>
            </a:r>
          </a:p>
          <a:p>
            <a:r>
              <a:rPr lang="ru-RU" altLang="ru-RU" smtClean="0"/>
              <a:t>Взаимодействие с родителями</a:t>
            </a:r>
          </a:p>
          <a:p>
            <a:r>
              <a:rPr lang="ru-RU" altLang="ru-RU" smtClean="0"/>
              <a:t>Профессиональное самоопределение и т.д.</a:t>
            </a:r>
          </a:p>
        </p:txBody>
      </p:sp>
    </p:spTree>
    <p:extLst>
      <p:ext uri="{BB962C8B-B14F-4D97-AF65-F5344CB8AC3E}">
        <p14:creationId xmlns:p14="http://schemas.microsoft.com/office/powerpoint/2010/main" val="1330040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817685" y="188641"/>
            <a:ext cx="9221665" cy="1080120"/>
          </a:xfrm>
        </p:spPr>
        <p:txBody>
          <a:bodyPr/>
          <a:lstStyle/>
          <a:p>
            <a:r>
              <a:rPr lang="ru-RU" altLang="ru-RU" sz="2400" dirty="0">
                <a:solidFill>
                  <a:srgbClr val="0070C0"/>
                </a:solidFill>
              </a:rPr>
              <a:t/>
            </a:r>
            <a:br>
              <a:rPr lang="ru-RU" altLang="ru-RU" sz="2400" dirty="0">
                <a:solidFill>
                  <a:srgbClr val="0070C0"/>
                </a:solidFill>
              </a:rPr>
            </a:br>
            <a:r>
              <a:rPr lang="ru-RU" altLang="ru-RU" sz="2400" dirty="0">
                <a:solidFill>
                  <a:srgbClr val="0070C0"/>
                </a:solidFill>
              </a:rPr>
              <a:t>Основные направления самоанализа </a:t>
            </a:r>
            <a:br>
              <a:rPr lang="ru-RU" altLang="ru-RU" sz="2400" dirty="0">
                <a:solidFill>
                  <a:srgbClr val="0070C0"/>
                </a:solidFill>
              </a:rPr>
            </a:br>
            <a:r>
              <a:rPr lang="ru-RU" altLang="ru-RU" sz="2400" dirty="0">
                <a:solidFill>
                  <a:srgbClr val="0070C0"/>
                </a:solidFill>
              </a:rPr>
              <a:t>воспитательной работы</a:t>
            </a:r>
            <a:br>
              <a:rPr lang="ru-RU" altLang="ru-RU" sz="2400" dirty="0">
                <a:solidFill>
                  <a:srgbClr val="0070C0"/>
                </a:solidFill>
              </a:rPr>
            </a:br>
            <a:r>
              <a:rPr lang="ru-RU" altLang="ru-RU" sz="2400" dirty="0">
                <a:solidFill>
                  <a:srgbClr val="0070C0"/>
                </a:solidFill>
              </a:rPr>
              <a:t>Что анализируем?</a:t>
            </a:r>
            <a:r>
              <a:rPr lang="ru-RU" altLang="ru-RU" sz="2400" dirty="0"/>
              <a:t/>
            </a:r>
            <a:br>
              <a:rPr lang="ru-RU" altLang="ru-RU" sz="2400" dirty="0"/>
            </a:br>
            <a:endParaRPr lang="ru-RU" altLang="ru-RU" sz="2400" dirty="0">
              <a:solidFill>
                <a:srgbClr val="002060"/>
              </a:solidFill>
            </a:endParaRPr>
          </a:p>
        </p:txBody>
      </p:sp>
      <p:sp>
        <p:nvSpPr>
          <p:cNvPr id="16387" name="Объект 4"/>
          <p:cNvSpPr>
            <a:spLocks noGrp="1"/>
          </p:cNvSpPr>
          <p:nvPr>
            <p:ph idx="1"/>
          </p:nvPr>
        </p:nvSpPr>
        <p:spPr bwMode="auto">
          <a:xfrm>
            <a:off x="677008" y="1268761"/>
            <a:ext cx="9362342" cy="490820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ru-RU" altLang="ru-RU" dirty="0" smtClean="0"/>
              <a:t>1.Результаты воспитания обучающихся</a:t>
            </a:r>
          </a:p>
          <a:p>
            <a:pPr marL="0" indent="0">
              <a:buNone/>
            </a:pPr>
            <a:r>
              <a:rPr lang="ru-RU" altLang="ru-RU" b="1" dirty="0" smtClean="0"/>
              <a:t>Критерием, </a:t>
            </a:r>
            <a:r>
              <a:rPr lang="ru-RU" altLang="ru-RU" dirty="0" smtClean="0"/>
              <a:t>на основе которого осуществляется данный анализ, является динамика личностного развития обучающихся</a:t>
            </a:r>
            <a:endParaRPr lang="ru-RU" altLang="ru-RU" dirty="0"/>
          </a:p>
          <a:p>
            <a:pPr marL="0" indent="0">
              <a:buNone/>
            </a:pPr>
            <a:r>
              <a:rPr lang="ru-RU" altLang="ru-RU" b="1" dirty="0" smtClean="0"/>
              <a:t>Способом получения информации </a:t>
            </a:r>
            <a:r>
              <a:rPr lang="ru-RU" altLang="ru-RU" dirty="0" smtClean="0"/>
              <a:t>о результатах воспитания, социализации и саморазвития обучающихся является </a:t>
            </a:r>
            <a:r>
              <a:rPr lang="ru-RU" altLang="ru-RU" i="1" dirty="0" smtClean="0"/>
              <a:t>педагогическое наблюдение</a:t>
            </a:r>
          </a:p>
          <a:p>
            <a:pPr marL="0" indent="0">
              <a:buNone/>
            </a:pPr>
            <a:r>
              <a:rPr lang="ru-RU" altLang="ru-RU" dirty="0" smtClean="0"/>
              <a:t>2. Состояние организуемой в ОДО совместной деятельности детей и взрослых</a:t>
            </a:r>
          </a:p>
          <a:p>
            <a:pPr marL="0" indent="0">
              <a:buNone/>
            </a:pPr>
            <a:r>
              <a:rPr lang="ru-RU" altLang="ru-RU" b="1" dirty="0" smtClean="0"/>
              <a:t>Критерием, </a:t>
            </a:r>
            <a:r>
              <a:rPr lang="ru-RU" altLang="ru-RU" dirty="0" smtClean="0"/>
              <a:t>на основе которого осуществляется данный анализ, является наличие в организации интересной, событийно насыщенной и личностно развивающей совместной деятельности детей и взрослых</a:t>
            </a:r>
          </a:p>
          <a:p>
            <a:pPr marL="0" indent="0">
              <a:buNone/>
            </a:pPr>
            <a:r>
              <a:rPr lang="ru-RU" altLang="ru-RU" dirty="0" smtClean="0"/>
              <a:t> </a:t>
            </a:r>
            <a:r>
              <a:rPr lang="ru-RU" altLang="ru-RU" b="1" dirty="0" smtClean="0"/>
              <a:t>Способами получения информации </a:t>
            </a:r>
            <a:r>
              <a:rPr lang="ru-RU" altLang="ru-RU" dirty="0" smtClean="0"/>
              <a:t>о состоянии организуемой в организации совместной деятельности детей и взрослых могут быть </a:t>
            </a:r>
            <a:r>
              <a:rPr lang="ru-RU" altLang="ru-RU" i="1" dirty="0" smtClean="0"/>
              <a:t>беседы</a:t>
            </a:r>
            <a:r>
              <a:rPr lang="ru-RU" altLang="ru-RU" dirty="0" smtClean="0"/>
              <a:t> со обучающимися и их родителями, педагогами, лидерами ученического самоуправления, при необходимости –их </a:t>
            </a:r>
            <a:r>
              <a:rPr lang="ru-RU" altLang="ru-RU" i="1" dirty="0" smtClean="0"/>
              <a:t>анкетирование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2012370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ЦЕЛИ ОЦЕНКИ ВОСПИТАТЕЛЬНОЙ РАБОТЫ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</a:t>
            </a:r>
            <a:r>
              <a:rPr lang="ru-RU" dirty="0" smtClean="0"/>
              <a:t>азвитие комплексной системы организации воспитательной работы в рамках системы образования с участием всех уровней управления образованием, в сотрудничестве с семьями обучающихся, заинтересованными ведомствами и организациями</a:t>
            </a:r>
          </a:p>
          <a:p>
            <a:r>
              <a:rPr lang="ru-RU" dirty="0" smtClean="0"/>
              <a:t>повышение результативности воспитательной работы</a:t>
            </a:r>
          </a:p>
          <a:p>
            <a:r>
              <a:rPr lang="ru-RU" dirty="0" smtClean="0"/>
              <a:t>выявление и распространение лучших практик организации воспитательной работы на уровне организации, муниципальном, региональном и федеральном уровнях</a:t>
            </a:r>
          </a:p>
          <a:p>
            <a:r>
              <a:rPr lang="ru-RU" dirty="0" smtClean="0"/>
              <a:t>профилактика негативных и деструктивных явлений в среде подростков и обучающейся молодежи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195754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33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498"/>
          </a:xfrm>
        </p:spPr>
        <p:txBody>
          <a:bodyPr>
            <a:normAutofit/>
          </a:bodyPr>
          <a:lstStyle/>
          <a:p>
            <a:r>
              <a:rPr lang="ru-RU" altLang="ru-RU" sz="2800" dirty="0"/>
              <a:t>Цели воспитания</a:t>
            </a:r>
          </a:p>
        </p:txBody>
      </p:sp>
      <p:sp>
        <p:nvSpPr>
          <p:cNvPr id="17411" name="Содержимое 1"/>
          <p:cNvSpPr>
            <a:spLocks noGrp="1"/>
          </p:cNvSpPr>
          <p:nvPr>
            <p:ph idx="1"/>
          </p:nvPr>
        </p:nvSpPr>
        <p:spPr bwMode="auto">
          <a:xfrm>
            <a:off x="838200" y="1195754"/>
            <a:ext cx="10515600" cy="4981209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ru-RU" altLang="ru-RU" dirty="0" smtClean="0">
                <a:solidFill>
                  <a:srgbClr val="0070C0"/>
                </a:solidFill>
              </a:rPr>
              <a:t>Идеальная: </a:t>
            </a:r>
          </a:p>
          <a:p>
            <a:pPr marL="0" indent="0">
              <a:buNone/>
            </a:pPr>
            <a:r>
              <a:rPr lang="ru-RU" sz="2000" dirty="0" smtClean="0"/>
              <a:t>создание </a:t>
            </a:r>
            <a:r>
              <a:rPr lang="ru-RU" sz="2000" dirty="0"/>
              <a:t>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</a:t>
            </a:r>
            <a:r>
              <a:rPr lang="ru-RU" sz="2000" dirty="0" smtClean="0"/>
              <a:t>традиций</a:t>
            </a:r>
            <a:r>
              <a:rPr lang="ru-RU" sz="2000" b="1" dirty="0" smtClean="0"/>
              <a:t> </a:t>
            </a:r>
            <a:r>
              <a:rPr lang="ru-RU" sz="2000" b="1" i="1" dirty="0" smtClean="0"/>
              <a:t>(</a:t>
            </a:r>
            <a:r>
              <a:rPr lang="ru-RU" altLang="ru-RU" sz="2000" b="1" i="1" dirty="0"/>
              <a:t>Указ президента о национальных целях развития России до 2030 </a:t>
            </a:r>
            <a:r>
              <a:rPr lang="ru-RU" altLang="ru-RU" sz="2000" b="1" i="1" dirty="0" smtClean="0"/>
              <a:t>года</a:t>
            </a:r>
            <a:r>
              <a:rPr lang="ru-RU" sz="2000" b="1" i="1" dirty="0" smtClean="0"/>
              <a:t>)</a:t>
            </a:r>
          </a:p>
          <a:p>
            <a:pPr marL="0" indent="0">
              <a:buNone/>
            </a:pPr>
            <a:r>
              <a:rPr lang="ru-RU" altLang="ru-RU" sz="2000" b="1" dirty="0"/>
              <a:t>развитие высоконравственной </a:t>
            </a:r>
            <a:r>
              <a:rPr lang="ru-RU" altLang="ru-RU" sz="2000" dirty="0"/>
              <a:t>личности, разделяющей российские традиционные духовные ценности, обладающей актуальными знаниями и умениями, способной реализовать свой потенциал в условиях современного общества, готовой к мирному созиданию и защите </a:t>
            </a:r>
            <a:r>
              <a:rPr lang="ru-RU" altLang="ru-RU" sz="2000" dirty="0" smtClean="0"/>
              <a:t>Родины </a:t>
            </a:r>
            <a:r>
              <a:rPr lang="ru-RU" altLang="ru-RU" sz="2000" b="1" i="1" dirty="0" smtClean="0"/>
              <a:t>(Стратегия </a:t>
            </a:r>
            <a:r>
              <a:rPr lang="ru-RU" altLang="ru-RU" sz="2000" b="1" i="1" dirty="0"/>
              <a:t>развития </a:t>
            </a:r>
            <a:r>
              <a:rPr lang="ru-RU" altLang="ru-RU" sz="2000" b="1" i="1" dirty="0" smtClean="0"/>
              <a:t>воспитания) </a:t>
            </a:r>
            <a:endParaRPr lang="ru-RU" altLang="ru-RU" sz="2000" b="1" i="1" dirty="0"/>
          </a:p>
          <a:p>
            <a:pPr marL="0" indent="0">
              <a:buNone/>
            </a:pPr>
            <a:r>
              <a:rPr lang="ru-RU" altLang="ru-RU" dirty="0">
                <a:solidFill>
                  <a:srgbClr val="0070C0"/>
                </a:solidFill>
              </a:rPr>
              <a:t>Персонифицированная </a:t>
            </a:r>
          </a:p>
          <a:p>
            <a:pPr marL="0" indent="0">
              <a:buNone/>
            </a:pPr>
            <a:r>
              <a:rPr lang="ru-RU" altLang="ru-RU" dirty="0">
                <a:solidFill>
                  <a:srgbClr val="0070C0"/>
                </a:solidFill>
              </a:rPr>
              <a:t>Процессуальная</a:t>
            </a:r>
          </a:p>
          <a:p>
            <a:endParaRPr lang="ru-RU" altLang="ru-RU" sz="36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958362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7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48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ПРЕДМЕТ ОЦЕНКИ В СИСТЕМЕ ВОСПИТАНИЯ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0246"/>
            <a:ext cx="10515600" cy="508671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Качество организации воспитательной работы на уровне образовательной организации, муниципалитета, субъекта Российской Федерации (наличие выстроенного управленческого цикла)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Результаты воспитательной работы: степень сформированности ценностных ориентаций у групп обучающихся в разрезе образовательной организации, муниципалитета, субъекта Российской Федерации, России в целом, в том числе: </a:t>
            </a: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Знания</a:t>
            </a:r>
            <a:r>
              <a:rPr lang="ru-RU" dirty="0" smtClean="0"/>
              <a:t> – уровень знаний, являющихся базой для формирования ценностных ориентаций</a:t>
            </a: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Установки</a:t>
            </a:r>
            <a:r>
              <a:rPr lang="ru-RU" dirty="0" smtClean="0"/>
              <a:t> – уровень принятия ценностных ориентаций</a:t>
            </a:r>
            <a:endParaRPr lang="ru-RU" dirty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Практика</a:t>
            </a:r>
            <a:r>
              <a:rPr lang="ru-RU" dirty="0" smtClean="0"/>
              <a:t> – уровень распространения негативных и позитивных проявлений в практической деятельности и социальных взаимодействиях группы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!  Не оцениваются результаты воспитания отдельных обучающихся, а только групп – от коллектива класса или школы до учащихся определенного возраста в целом по России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!  Система оценки не используется как рейтинг образовательных организаций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!  На уровне ОО - </a:t>
            </a:r>
            <a:r>
              <a:rPr lang="ru-RU" dirty="0" err="1" smtClean="0">
                <a:solidFill>
                  <a:srgbClr val="0070C0"/>
                </a:solidFill>
              </a:rPr>
              <a:t>самообследование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931985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44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29" y="3940516"/>
            <a:ext cx="2288139" cy="204921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697" y="3940516"/>
            <a:ext cx="2748611" cy="237926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046" y="424595"/>
            <a:ext cx="2595563" cy="2000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2028" y="3450269"/>
            <a:ext cx="1063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ШКОЛА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916821" y="3450269"/>
            <a:ext cx="1122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СЕМЬЯ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106626" y="2588526"/>
            <a:ext cx="243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ДОПОЛНИТЕЛЬНОЕ ОБРАЗОВАНИЕ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789485" y="4691200"/>
            <a:ext cx="3947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ТОЛЬКО В СОДРУЖЕСТВЕ МЫ МОЖЕМ ВОСПИТАТЬ ГАРМОНИЧНО РАЗВИТУЮ ЛИЧНОСТЬ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82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ИЗМЕНЕНИЯ В ЗАКОНЕ «ОБ ОБРАЗОВАНИИ В РОССИЙСКОЙ ФЕДЕРАЦИИ»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Воспитание - это «деятельность,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среде».</a:t>
            </a:r>
          </a:p>
          <a:p>
            <a:r>
              <a:rPr lang="ru-RU" dirty="0" smtClean="0"/>
              <a:t>ФЗ от 31.07.2020 г. № 304-ФЗ «О внесении изменений в Федеральный закон «Об образовании в Российской Федерации» по вопросам воспитания обучающихся», принят ГД 22.07.2020, одобрен Советом Федерации 24.07.2020 </a:t>
            </a:r>
            <a:r>
              <a:rPr lang="ru-RU" dirty="0" smtClean="0">
                <a:hlinkClick r:id="rId2"/>
              </a:rPr>
              <a:t>http://www.kremlin.ru/acts/bank/45788</a:t>
            </a:r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38200" y="1195754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59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Основные понятия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altLang="ru-RU" b="1" dirty="0"/>
              <a:t>Воспитание</a:t>
            </a:r>
            <a:r>
              <a:rPr lang="ru-RU" altLang="ru-RU" dirty="0"/>
              <a:t> – процесс управления </a:t>
            </a:r>
            <a:r>
              <a:rPr lang="ru-RU" altLang="ru-RU" u="sng" dirty="0"/>
              <a:t>развитием личности </a:t>
            </a:r>
            <a:r>
              <a:rPr lang="ru-RU" altLang="ru-RU" dirty="0"/>
              <a:t>ребенка через создание благоприятных условий</a:t>
            </a:r>
          </a:p>
          <a:p>
            <a:pPr>
              <a:buNone/>
            </a:pPr>
            <a:r>
              <a:rPr lang="ru-RU" altLang="ru-RU" b="1" dirty="0"/>
              <a:t>Воспитание </a:t>
            </a:r>
            <a:r>
              <a:rPr lang="ru-RU" altLang="ru-RU" dirty="0"/>
              <a:t>– педагогическое </a:t>
            </a:r>
            <a:r>
              <a:rPr lang="ru-RU" altLang="ru-RU" u="sng" dirty="0"/>
              <a:t>сопровождение</a:t>
            </a:r>
            <a:r>
              <a:rPr lang="ru-RU" altLang="ru-RU" dirty="0"/>
              <a:t> развития человека, реализующего субъектную позицию, основанную на гуманистических, нравственных ценностях</a:t>
            </a:r>
          </a:p>
          <a:p>
            <a:pPr>
              <a:buNone/>
            </a:pPr>
            <a:r>
              <a:rPr lang="ru-RU" altLang="ru-RU" b="1" dirty="0"/>
              <a:t>Социализация </a:t>
            </a:r>
            <a:r>
              <a:rPr lang="ru-RU" altLang="ru-RU" dirty="0"/>
              <a:t>– процесс освоения человеком социальных норм, включения в систему социальных отношений и складывания на этой основе его картины мира</a:t>
            </a:r>
          </a:p>
          <a:p>
            <a:pPr>
              <a:buNone/>
            </a:pPr>
            <a:r>
              <a:rPr lang="ru-RU" altLang="ru-RU" b="1" dirty="0" smtClean="0"/>
              <a:t>Социализация</a:t>
            </a:r>
            <a:r>
              <a:rPr lang="ru-RU" altLang="ru-RU" dirty="0" smtClean="0"/>
              <a:t>: </a:t>
            </a:r>
            <a:r>
              <a:rPr lang="ru-RU" altLang="ru-RU" dirty="0" smtClean="0">
                <a:solidFill>
                  <a:srgbClr val="0070C0"/>
                </a:solidFill>
              </a:rPr>
              <a:t>1.стихийная </a:t>
            </a:r>
            <a:r>
              <a:rPr lang="ru-RU" altLang="ru-RU" dirty="0">
                <a:solidFill>
                  <a:srgbClr val="0070C0"/>
                </a:solidFill>
              </a:rPr>
              <a:t>2.управляемая</a:t>
            </a:r>
          </a:p>
          <a:p>
            <a:pPr marL="0" indent="0">
              <a:buNone/>
            </a:pPr>
            <a:r>
              <a:rPr lang="ru-RU" altLang="ru-RU" b="1" dirty="0"/>
              <a:t>Ценность – </a:t>
            </a:r>
            <a:r>
              <a:rPr lang="ru-RU" altLang="ru-RU" dirty="0"/>
              <a:t>это значимость для людей тех или иных объектов или </a:t>
            </a:r>
            <a:r>
              <a:rPr lang="ru-RU" altLang="ru-RU" dirty="0" smtClean="0"/>
              <a:t>явлений</a:t>
            </a:r>
          </a:p>
          <a:p>
            <a:pPr marL="0" indent="0">
              <a:buNone/>
            </a:pPr>
            <a:r>
              <a:rPr lang="ru-RU" altLang="ru-RU" b="1" dirty="0" smtClean="0"/>
              <a:t>Содержание </a:t>
            </a:r>
            <a:r>
              <a:rPr lang="ru-RU" altLang="ru-RU" b="1" dirty="0"/>
              <a:t>воспитания – </a:t>
            </a:r>
            <a:r>
              <a:rPr lang="ru-RU" altLang="ru-RU" dirty="0"/>
              <a:t>это те конкретный социально-значимые ЗНАНИЯ, ОТНОШЕНИЯ, ОПЫТ ДЕЙСТВИЯ, которыми могут овладеть молодые люди в процессе взаимодействия со взрослыми в рамках тех или иных организуемых ими форм воспитания.</a:t>
            </a:r>
          </a:p>
          <a:p>
            <a:pPr marL="0" indent="0">
              <a:buNone/>
            </a:pPr>
            <a:r>
              <a:rPr lang="ru-RU" b="1" dirty="0" smtClean="0"/>
              <a:t>Социальная активность </a:t>
            </a:r>
            <a:r>
              <a:rPr lang="ru-RU" dirty="0" smtClean="0"/>
              <a:t>– это активность, направленная на изменение и преобразование социальных объектов, в результате которой происходит изменение самой личности и всей социальной ситуации</a:t>
            </a:r>
          </a:p>
          <a:p>
            <a:pPr marL="0" indent="0">
              <a:buNone/>
            </a:pPr>
            <a:r>
              <a:rPr lang="ru-RU" b="1" dirty="0" smtClean="0"/>
              <a:t>Ценностные </a:t>
            </a:r>
            <a:r>
              <a:rPr lang="ru-RU" b="1" dirty="0"/>
              <a:t>ориентации </a:t>
            </a:r>
            <a:r>
              <a:rPr lang="ru-RU" dirty="0" smtClean="0"/>
              <a:t>– система устремлений личности, выраженная в предпочтении определенных ценностей и построение на их основе способов поведения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195754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14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289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БАЗОВЫЕ ЦЕННОСТНЫЕ ОРИЕНТАЦИИ (Станченко Сергей Владимирович)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5752"/>
            <a:ext cx="10515600" cy="49196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Ценностные ориентации, связанные с жизнью, здоровьем и безопасностью человека: </a:t>
            </a:r>
            <a:r>
              <a:rPr lang="ru-RU" dirty="0" smtClean="0"/>
              <a:t>включая ценность человеческой жизни, прав и свобод человека, ориентацию на здоровый и экологический образ жизни, безопасный для человека и окружающей среды, уважение закона и правопорядка. </a:t>
            </a:r>
          </a:p>
          <a:p>
            <a:pPr marL="0" indent="0">
              <a:buNone/>
            </a:pPr>
            <a:r>
              <a:rPr lang="ru-RU" b="1" dirty="0" smtClean="0"/>
              <a:t>Ценностные ориентации в области социального взаимодействия: </a:t>
            </a:r>
          </a:p>
          <a:p>
            <a:pPr marL="0" indent="0">
              <a:buNone/>
            </a:pPr>
            <a:r>
              <a:rPr lang="ru-RU" dirty="0" smtClean="0"/>
              <a:t>Ценность семьи и семейных традиций; коллективизм, взаимопомощь, взаимоуважение, отзывчивость, понимание и сопереживание чувствам других людей; уважение к истории, культуре и духовным традициям своего народа и своего края; уважение исторических, культурных и духовно-нравственных достижений и ценностей многонационального народа Российской Федерации, неприятие в межнациональном общении идеологии национализма, ксенофобии, дискриминации; уважение конфессиональных традиций, ориентация на общий духовно-нравственный потенциал основных мировых религий; ориентация на благополучие, процветание, свободу и независимость России, ответственность за свою Родину перед прошлыми, нынешними и будущими поколениями, готовность к мирному созиданию и защите Родины; осознание себя частью мирового сообщества, целостный взгляд на мир в его органическом единстве и разнообразии природы, народов, культур и религий. </a:t>
            </a:r>
          </a:p>
          <a:p>
            <a:pPr marL="0" indent="0">
              <a:buNone/>
            </a:pPr>
            <a:r>
              <a:rPr lang="ru-RU" b="1" dirty="0" smtClean="0"/>
              <a:t>Ценностные ориентации личностного развития: </a:t>
            </a:r>
          </a:p>
          <a:p>
            <a:pPr marL="0" indent="0">
              <a:buNone/>
            </a:pPr>
            <a:r>
              <a:rPr lang="ru-RU" dirty="0" smtClean="0"/>
              <a:t>Ценность образования и труда, творчества и самореализации, ориентация на осознанный выбор профессии, нравственные ценности в поведении и в оценке собственных поступков и поступков других людей, стремление к исполнению нравственного долга перед самим собой, своей семьей и своим Отечеством, ориентация на эстетические ценности.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852854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415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/>
              <a:t>Проблемы современного воспитания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altLang="ru-RU" dirty="0" smtClean="0"/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Имитация воспитательного процесса в образовательных организациях </a:t>
            </a:r>
          </a:p>
          <a:p>
            <a:r>
              <a:rPr lang="ru-RU" altLang="ru-RU" dirty="0" smtClean="0"/>
              <a:t>Плохое владение методиками воспитания, прежде всего молодыми педагогами</a:t>
            </a:r>
          </a:p>
          <a:p>
            <a:r>
              <a:rPr lang="ru-RU" altLang="ru-RU" dirty="0" smtClean="0"/>
              <a:t>Неудовлетворительная подготовка преподавателей вузов к решению вопросов воспитания</a:t>
            </a:r>
          </a:p>
          <a:p>
            <a:endParaRPr lang="ru-RU" altLang="ru-RU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027906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41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Факторы, влияющие на воспитание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/>
              <a:t>Особенности развития современного ребёнка</a:t>
            </a:r>
          </a:p>
          <a:p>
            <a:pPr algn="just">
              <a:defRPr/>
            </a:pPr>
            <a:r>
              <a:rPr lang="ru-RU" dirty="0"/>
              <a:t>Отношение детей к взрослым</a:t>
            </a:r>
          </a:p>
          <a:p>
            <a:pPr algn="just">
              <a:defRPr/>
            </a:pPr>
            <a:r>
              <a:rPr lang="ru-RU" dirty="0"/>
              <a:t>Изменения социально-профессиональной структуры российского общества</a:t>
            </a:r>
          </a:p>
          <a:p>
            <a:pPr marL="0" indent="0"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344429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9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Современный ребёнок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 sz="2900" dirty="0"/>
              <a:t>С самых ранних лет живут в реальном и виртуальном мире одновременно. Пользуются всеми гаджетами, облегчающими общение. Ещё до школы они узнают больше, чем некоторые взрослые за всю жизнь</a:t>
            </a:r>
          </a:p>
          <a:p>
            <a:pPr algn="just">
              <a:defRPr/>
            </a:pPr>
            <a:r>
              <a:rPr lang="ru-RU" sz="2900" dirty="0"/>
              <a:t>Увлекающиеся, любят учиться, но только при условии, что это им интересно</a:t>
            </a:r>
          </a:p>
          <a:p>
            <a:pPr algn="just">
              <a:defRPr/>
            </a:pPr>
            <a:r>
              <a:rPr lang="ru-RU" sz="2900" dirty="0"/>
              <a:t>Живут в огромном потоке информации, что не позволяет им надолго удерживать внимание на одной сложной задаче </a:t>
            </a:r>
          </a:p>
          <a:p>
            <a:pPr algn="just">
              <a:defRPr/>
            </a:pPr>
            <a:r>
              <a:rPr lang="ru-RU" sz="2900" dirty="0"/>
              <a:t>Готовы к диалогу, но не к нравоучениям. Ждут, что им не будут диктовать, что их будут слушать и слышать. Предпочитают живому общению - виртуальное</a:t>
            </a:r>
          </a:p>
          <a:p>
            <a:pPr algn="just">
              <a:defRPr/>
            </a:pPr>
            <a:r>
              <a:rPr lang="ru-RU" sz="2900" dirty="0"/>
              <a:t>Важное место в их мире занимает </a:t>
            </a:r>
            <a:r>
              <a:rPr lang="ru-RU" sz="2900" u="sng" dirty="0"/>
              <a:t>репутация. </a:t>
            </a:r>
            <a:r>
              <a:rPr lang="ru-RU" sz="2900" dirty="0"/>
              <a:t>Если какой-то важный для них человек соврал или был не до конца открытым, они это почувствуют и не скоро простят эту ошибку </a:t>
            </a:r>
          </a:p>
          <a:p>
            <a:pPr marL="0" indent="0" algn="just"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838200" y="1265298"/>
            <a:ext cx="11353800" cy="3517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0325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</TotalTime>
  <Words>2105</Words>
  <Application>Microsoft Office PowerPoint</Application>
  <PresentationFormat>Широкоэкранный</PresentationFormat>
  <Paragraphs>189</Paragraphs>
  <Slides>31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Тема Office</vt:lpstr>
      <vt:lpstr>1_Тема Office</vt:lpstr>
      <vt:lpstr>Воспитание в дополнительном образовании</vt:lpstr>
      <vt:lpstr>Нормативно-правовые документы</vt:lpstr>
      <vt:lpstr>Цели воспитания</vt:lpstr>
      <vt:lpstr>ИЗМЕНЕНИЯ В ЗАКОНЕ «ОБ ОБРАЗОВАНИИ В РОССИЙСКОЙ ФЕДЕРАЦИИ»</vt:lpstr>
      <vt:lpstr>Основные понятия</vt:lpstr>
      <vt:lpstr>БАЗОВЫЕ ЦЕННОСТНЫЕ ОРИЕНТАЦИИ (Станченко Сергей Владимирович)</vt:lpstr>
      <vt:lpstr>Проблемы современного воспитания </vt:lpstr>
      <vt:lpstr>Факторы, влияющие на воспитание </vt:lpstr>
      <vt:lpstr>Современный ребёнок</vt:lpstr>
      <vt:lpstr>Отношения  детей и взрослых</vt:lpstr>
      <vt:lpstr>На кого ориентируется современный ребенок?</vt:lpstr>
      <vt:lpstr>Основа изменений в воспитании </vt:lpstr>
      <vt:lpstr>Методы воспитания</vt:lpstr>
      <vt:lpstr>Направления воспитания</vt:lpstr>
      <vt:lpstr>Критерии реализации субъектной позиции </vt:lpstr>
      <vt:lpstr>Основные направления развития воспитания (практика)</vt:lpstr>
      <vt:lpstr>Условия успешности воспитательной деятельности в организациях ДОД</vt:lpstr>
      <vt:lpstr>Детские общественные объединения</vt:lpstr>
      <vt:lpstr>Детское самоуправление</vt:lpstr>
      <vt:lpstr>Рабочая программа воспитания</vt:lpstr>
      <vt:lpstr>Полезные ссылки</vt:lpstr>
      <vt:lpstr>Особенности рабочей программы воспитания</vt:lpstr>
      <vt:lpstr>Разделы программы воспитания </vt:lpstr>
      <vt:lpstr>Цель программы</vt:lpstr>
      <vt:lpstr>Задачи воспитания</vt:lpstr>
      <vt:lpstr>Направления формирования личности ребенка</vt:lpstr>
      <vt:lpstr>Тематические модули</vt:lpstr>
      <vt:lpstr> Основные направления самоанализа  воспитательной работы Что анализируем? </vt:lpstr>
      <vt:lpstr>ЦЕЛИ ОЦЕНКИ ВОСПИТАТЕЛЬНОЙ РАБОТЫ</vt:lpstr>
      <vt:lpstr>ПРЕДМЕТ ОЦЕНКИ В СИСТЕМЕ ВОСПИТАНИЯ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Воспитательная деятельность в организациях дополнительного образования</dc:title>
  <dc:creator>Мария Андреевна Грекова</dc:creator>
  <cp:lastModifiedBy>Мария Андреевна Грекова</cp:lastModifiedBy>
  <cp:revision>68</cp:revision>
  <dcterms:created xsi:type="dcterms:W3CDTF">2022-03-22T06:31:30Z</dcterms:created>
  <dcterms:modified xsi:type="dcterms:W3CDTF">2022-04-12T10:39:33Z</dcterms:modified>
</cp:coreProperties>
</file>