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64" r:id="rId3"/>
    <p:sldId id="261" r:id="rId4"/>
    <p:sldId id="257" r:id="rId5"/>
    <p:sldId id="269" r:id="rId6"/>
    <p:sldId id="270" r:id="rId7"/>
    <p:sldId id="265" r:id="rId8"/>
    <p:sldId id="266" r:id="rId9"/>
    <p:sldId id="267" r:id="rId10"/>
    <p:sldId id="263" r:id="rId11"/>
    <p:sldId id="262" r:id="rId12"/>
    <p:sldId id="275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DBA5F-57E2-4E78-A6AD-15EBAD95E1E1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7329F-7AFA-4658-B6A1-58CA8085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4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7329F-7AFA-4658-B6A1-58CA808562A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6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Разработка дополнительной образовательной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" y="0"/>
            <a:ext cx="9144000" cy="1621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-70111"/>
            <a:ext cx="1767993" cy="176189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4597BA9B-2A71-4C6D-B4A1-56F773BF8D3D}"/>
              </a:ext>
            </a:extLst>
          </p:cNvPr>
          <p:cNvSpPr txBox="1">
            <a:spLocks/>
          </p:cNvSpPr>
          <p:nvPr/>
        </p:nvSpPr>
        <p:spPr>
          <a:xfrm>
            <a:off x="2267744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Автор: старший методист Регионального модельного центра</a:t>
            </a:r>
          </a:p>
          <a:p>
            <a:pPr algn="r"/>
            <a:r>
              <a:rPr lang="ru-RU" dirty="0"/>
              <a:t>Волкова Валерия Леонидовна</a:t>
            </a:r>
          </a:p>
          <a:p>
            <a:pPr algn="r"/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 </a:t>
            </a:r>
            <a:r>
              <a:rPr lang="ru-RU" dirty="0" smtClean="0"/>
              <a:t>volkova@iro.yar.ru  </a:t>
            </a:r>
            <a:endParaRPr lang="ru-RU" dirty="0"/>
          </a:p>
          <a:p>
            <a:pPr algn="r"/>
            <a:r>
              <a:rPr lang="ru-RU" dirty="0"/>
              <a:t>8(4852) 23-09-65</a:t>
            </a:r>
          </a:p>
        </p:txBody>
      </p:sp>
    </p:spTree>
    <p:extLst>
      <p:ext uri="{BB962C8B-B14F-4D97-AF65-F5344CB8AC3E}">
        <p14:creationId xmlns:p14="http://schemas.microsoft.com/office/powerpoint/2010/main" val="33243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832" y="1310698"/>
            <a:ext cx="8913168" cy="334243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67944" y="3861048"/>
            <a:ext cx="50405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67944" y="3861048"/>
            <a:ext cx="5760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7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836712"/>
            <a:ext cx="5760640" cy="3718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990707"/>
            <a:ext cx="6228184" cy="48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B9254-F832-41AF-AC00-0256C1D3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Содержание программы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07" y="1700808"/>
            <a:ext cx="8620386" cy="44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50700D-8F41-4AA8-B3D7-D8A1918F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Контрольно-измерительный 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материал</a:t>
            </a:r>
            <a:endParaRPr lang="ru-RU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492896"/>
            <a:ext cx="8864999" cy="19442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57200" y="1988840"/>
            <a:ext cx="1306488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Пример: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300" b="1" dirty="0">
                <a:solidFill>
                  <a:srgbClr val="C00000"/>
                </a:solidFill>
              </a:rPr>
              <a:t/>
            </a:r>
            <a:br>
              <a:rPr lang="ru-RU" sz="13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ПРИКАЗ</a:t>
            </a:r>
            <a:br>
              <a:rPr lang="ru-RU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от 9 ноября 2018 года N 196</a:t>
            </a:r>
            <a:br>
              <a:rPr lang="ru-RU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br>
              <a:rPr lang="ru-RU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(с изменениями на 30 сентября 2020 года)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cs typeface="Times New Roman" panose="02020603050405020304" pitchFamily="18" charset="0"/>
              </a:rPr>
              <a:t>9. Занятия в объединениях могут проводиться по дополнительным общеобразовательным программам различной направленности </a:t>
            </a:r>
            <a:r>
              <a:rPr lang="ru-RU" i="1" dirty="0">
                <a:cs typeface="Times New Roman" panose="02020603050405020304" pitchFamily="18" charset="0"/>
              </a:rPr>
              <a:t>(технической, естественнонаучной, физкультурно-спортивной, художественной, туристско-краеведческой, социально-гуманитарной)</a:t>
            </a:r>
          </a:p>
        </p:txBody>
      </p:sp>
    </p:spTree>
    <p:extLst>
      <p:ext uri="{BB962C8B-B14F-4D97-AF65-F5344CB8AC3E}">
        <p14:creationId xmlns:p14="http://schemas.microsoft.com/office/powerpoint/2010/main" val="31855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329095"/>
            <a:ext cx="6100996" cy="247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5468" y="2803900"/>
            <a:ext cx="6981372" cy="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8292" y="3282872"/>
            <a:ext cx="7082972" cy="22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860032" y="4221088"/>
            <a:ext cx="2716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Содержание структуры программы должно соответствовать Приказу департамента образования ЯО от 27.12.2019 №47-нп "О внесении изменения в приказ департамента образования ЯО от 07.08.2018 №19-нп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62" y="1556793"/>
            <a:ext cx="819158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27"/>
          <a:stretch/>
        </p:blipFill>
        <p:spPr bwMode="auto">
          <a:xfrm>
            <a:off x="611560" y="4293096"/>
            <a:ext cx="74168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695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Заполнение модуля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Если программа имеет два и более модуля (более одного года обучения) </a:t>
            </a:r>
            <a:r>
              <a:rPr lang="ru-RU" dirty="0" err="1">
                <a:solidFill>
                  <a:srgbClr val="C00000"/>
                </a:solidFill>
              </a:rPr>
              <a:t>т.о</a:t>
            </a:r>
            <a:r>
              <a:rPr lang="ru-RU" dirty="0">
                <a:solidFill>
                  <a:srgbClr val="C00000"/>
                </a:solidFill>
              </a:rPr>
              <a:t>. в навигаторе должен быть отражён каждый модуль и «Учебно-тематический план» в тексте должен быть поделен на заявленные модули!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Уровень образования </a:t>
            </a:r>
            <a:r>
              <a:rPr lang="ru-RU" dirty="0"/>
              <a:t>педагога;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! Уровень </a:t>
            </a:r>
            <a:r>
              <a:rPr lang="ru-RU" dirty="0"/>
              <a:t>соответствия </a:t>
            </a:r>
            <a:r>
              <a:rPr lang="ru-RU" dirty="0">
                <a:solidFill>
                  <a:srgbClr val="C00000"/>
                </a:solidFill>
              </a:rPr>
              <a:t>квалификации</a:t>
            </a:r>
            <a:r>
              <a:rPr lang="ru-RU" dirty="0"/>
              <a:t> –(Программа реализуется с учетом требований к соответствию квалификации педагога);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!</a:t>
            </a:r>
            <a:r>
              <a:rPr lang="ru-RU" dirty="0"/>
              <a:t>Ожидаемое </a:t>
            </a:r>
            <a:r>
              <a:rPr lang="ru-RU" dirty="0">
                <a:solidFill>
                  <a:srgbClr val="C00000"/>
                </a:solidFill>
              </a:rPr>
              <a:t>минимальное число детей</a:t>
            </a:r>
            <a:r>
              <a:rPr lang="ru-RU" dirty="0"/>
              <a:t>, обучающееся в одной группе в соответствии с п.17.4. ПФДО от 7 человек;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!</a:t>
            </a:r>
            <a:r>
              <a:rPr lang="ru-RU" dirty="0"/>
              <a:t>Кол-во часов, предусмотренное на </a:t>
            </a:r>
            <a:r>
              <a:rPr lang="ru-RU" dirty="0">
                <a:solidFill>
                  <a:srgbClr val="C00000"/>
                </a:solidFill>
              </a:rPr>
              <a:t>индивидуальное</a:t>
            </a:r>
            <a:r>
              <a:rPr lang="ru-RU" dirty="0"/>
              <a:t> сопровождение ребёнка;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!Ожидаемые результаты </a:t>
            </a:r>
            <a:r>
              <a:rPr lang="ru-RU" dirty="0"/>
              <a:t>освоения модулей не могут быть одинаковыми т.к. каждый последующий нацелен на динамику развития;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51520" y="1191064"/>
            <a:ext cx="504056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8" y="2243231"/>
            <a:ext cx="536494" cy="353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38" y="2836485"/>
            <a:ext cx="536494" cy="3535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20252"/>
            <a:ext cx="536494" cy="3535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01" y="4597610"/>
            <a:ext cx="536494" cy="3535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38" y="5449016"/>
            <a:ext cx="53649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332656"/>
            <a:ext cx="8229600" cy="81034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Титульный лист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980728"/>
            <a:ext cx="3888432" cy="5561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5673970"/>
            <a:ext cx="4652384" cy="847417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3952420" y="5733256"/>
            <a:ext cx="475564" cy="20330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Аннотация программы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Аннотация – это </a:t>
            </a:r>
            <a:r>
              <a:rPr lang="ru-RU" u="sng" dirty="0"/>
              <a:t>краткое</a:t>
            </a:r>
            <a:r>
              <a:rPr lang="ru-RU" dirty="0"/>
              <a:t> описание (характеристика) содержания  текста программы. Аннотация дает ответ на вопрос, о чём говорится в первичном документе.</a:t>
            </a:r>
          </a:p>
          <a:p>
            <a:r>
              <a:rPr lang="ru-RU" dirty="0"/>
              <a:t>Алгоритм разработки:</a:t>
            </a:r>
          </a:p>
          <a:p>
            <a:r>
              <a:rPr lang="ru-RU" dirty="0"/>
              <a:t>-личностного заказа (заказа ребенка);</a:t>
            </a:r>
          </a:p>
          <a:p>
            <a:r>
              <a:rPr lang="ru-RU" dirty="0"/>
              <a:t>- социального заказа (заказа родителей и особенностей регионального компонента;</a:t>
            </a:r>
          </a:p>
          <a:p>
            <a:r>
              <a:rPr lang="ru-RU" dirty="0"/>
              <a:t>-государственного заказа;</a:t>
            </a:r>
          </a:p>
          <a:p>
            <a:r>
              <a:rPr lang="ru-RU" dirty="0"/>
              <a:t>- соответствует возрасту и </a:t>
            </a:r>
            <a:r>
              <a:rPr lang="ru-RU" dirty="0">
                <a:solidFill>
                  <a:srgbClr val="C00000"/>
                </a:solidFill>
              </a:rPr>
              <a:t>категории обучающихся*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1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Цель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208" y="1217352"/>
            <a:ext cx="8229600" cy="53079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Цель</a:t>
            </a:r>
            <a:r>
              <a:rPr lang="ru-RU" dirty="0"/>
              <a:t> - это конкретный, охарактеризованный качественно, а где можно, то и количественно, образ желаемого (ожидаемого) результата, который реально можно достичь.</a:t>
            </a:r>
          </a:p>
          <a:p>
            <a:r>
              <a:rPr lang="ru-RU" b="1" dirty="0"/>
              <a:t>Цель программы </a:t>
            </a:r>
            <a:r>
              <a:rPr lang="ru-RU" dirty="0"/>
              <a:t>должна быть конкретной, сформулирована в одно предложение, отвечать на вопрос «Что делать?». </a:t>
            </a:r>
            <a:r>
              <a:rPr lang="ru-RU" i="1" dirty="0"/>
              <a:t>Например: «формировать  ….</a:t>
            </a:r>
          </a:p>
          <a:p>
            <a:r>
              <a:rPr lang="ru-RU" i="1" dirty="0"/>
              <a:t>посредством работы с…..</a:t>
            </a:r>
          </a:p>
          <a:p>
            <a:r>
              <a:rPr lang="ru-RU" i="1" dirty="0"/>
              <a:t>В процессе занятий/изучения основ…</a:t>
            </a:r>
          </a:p>
          <a:p>
            <a:endParaRPr lang="ru-RU" i="1" dirty="0"/>
          </a:p>
          <a:p>
            <a:r>
              <a:rPr lang="ru-RU" sz="3000" i="1" dirty="0"/>
              <a:t>*развивать, воспитывать, совершенствовать, мотивировать, обучать, адаптировать…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5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Задачи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Согласно функциям, реализуемым в </a:t>
            </a:r>
            <a:r>
              <a:rPr lang="ru-RU" dirty="0" err="1" smtClean="0"/>
              <a:t>системеобразования</a:t>
            </a:r>
            <a:r>
              <a:rPr lang="ru-RU" dirty="0"/>
              <a:t>, задачи целесообразно рассматривать как: </a:t>
            </a:r>
          </a:p>
          <a:p>
            <a:pPr marL="0" indent="0">
              <a:buNone/>
            </a:pPr>
            <a:r>
              <a:rPr lang="ru-RU" dirty="0"/>
              <a:t>     *обучающие (формирование знаний, умений, навыков и компетенций); </a:t>
            </a:r>
          </a:p>
          <a:p>
            <a:pPr marL="0" indent="0">
              <a:buNone/>
            </a:pPr>
            <a:r>
              <a:rPr lang="ru-RU" dirty="0"/>
              <a:t>    *развивающие (воображение, внимание,                                      </a:t>
            </a:r>
            <a:r>
              <a:rPr lang="ru-RU" dirty="0" smtClean="0"/>
              <a:t>  мышление</a:t>
            </a:r>
            <a:r>
              <a:rPr lang="ru-RU" dirty="0"/>
              <a:t>, память, речь, музыкальные,                   художественные способности и т.п</a:t>
            </a:r>
            <a:r>
              <a:rPr lang="ru-RU" dirty="0" smtClean="0"/>
              <a:t>.);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*воспитательные (формирование определенной направленности личности (социальной, духовно-нравственной, патриотической, общекультурной)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3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387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Разработка дополнительной образовательной программы</vt:lpstr>
      <vt:lpstr> ПРИКАЗ от 9 ноября 2018 года N 196 Об утверждении Порядка организации и осуществления образовательной деятельности по дополнительным общеобразовательным программам (с изменениями на 30 сентября 2020 года)</vt:lpstr>
      <vt:lpstr>Презентация PowerPoint</vt:lpstr>
      <vt:lpstr>Содержание структуры программы должно соответствовать Приказу департамента образования ЯО от 27.12.2019 №47-нп "О внесении изменения в приказ департамента образования ЯО от 07.08.2018 №19-нп</vt:lpstr>
      <vt:lpstr>Заполнение модуля</vt:lpstr>
      <vt:lpstr>Титульный лист</vt:lpstr>
      <vt:lpstr> Аннотация программы </vt:lpstr>
      <vt:lpstr>Цель программы</vt:lpstr>
      <vt:lpstr>Задачи программы</vt:lpstr>
      <vt:lpstr>Презентация PowerPoint</vt:lpstr>
      <vt:lpstr>Презентация PowerPoint</vt:lpstr>
      <vt:lpstr>Содержание программы</vt:lpstr>
      <vt:lpstr>Контрольно-измерительный материал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Николаевна Новикова</cp:lastModifiedBy>
  <cp:revision>87</cp:revision>
  <dcterms:created xsi:type="dcterms:W3CDTF">2021-01-20T19:15:22Z</dcterms:created>
  <dcterms:modified xsi:type="dcterms:W3CDTF">2022-05-12T12:03:16Z</dcterms:modified>
</cp:coreProperties>
</file>