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1" r:id="rId5"/>
    <p:sldId id="263" r:id="rId6"/>
    <p:sldId id="262" r:id="rId7"/>
    <p:sldId id="264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30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2B8B1-700D-414A-A045-CB6B294E001B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3A40D-E990-4765-9EE3-B007FD5224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476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FE6E9-4C06-4BED-908B-3293900E7A02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7A3F0-B812-4E3F-B6CF-984AB9437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78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Практическая работа со стратегией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2B96D-E994-4FC1-A939-E120CC783A4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no.iro.yar.ru/?page_id=2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grekova@iro.yar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016855"/>
            <a:ext cx="7704856" cy="23876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Актуализация реестров социальных и сетевых партнеров по реализации программ и проектов в сфере дополнительного образования детей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89509" y="5424854"/>
            <a:ext cx="4697291" cy="923192"/>
          </a:xfrm>
        </p:spPr>
        <p:txBody>
          <a:bodyPr>
            <a:normAutofit fontScale="47500" lnSpcReduction="20000"/>
          </a:bodyPr>
          <a:lstStyle/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Грекова Мария Андреевна,</a:t>
            </a:r>
          </a:p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 старший методист РМЦ </a:t>
            </a:r>
          </a:p>
          <a:p>
            <a:pPr algn="r">
              <a:defRPr/>
            </a:pPr>
            <a:r>
              <a:rPr lang="ru-RU" altLang="ru-RU" dirty="0">
                <a:solidFill>
                  <a:srgbClr val="002060"/>
                </a:solidFill>
              </a:rPr>
              <a:t>ГАУ ДПО ЯО «Институт развития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0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2175"/>
          </a:xfrm>
        </p:spPr>
        <p:txBody>
          <a:bodyPr>
            <a:normAutofit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</a:rPr>
              <a:t>Нормативно-правовые документы</a:t>
            </a:r>
            <a:endParaRPr lang="ru-RU" altLang="ru-RU" sz="2800" b="1" dirty="0">
              <a:solidFill>
                <a:srgbClr val="FF0000"/>
              </a:solidFill>
            </a:endParaRP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83568" y="1340768"/>
            <a:ext cx="78867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altLang="ru-RU" sz="2400" b="1" dirty="0" smtClean="0">
                <a:solidFill>
                  <a:srgbClr val="002060"/>
                </a:solidFill>
              </a:rPr>
              <a:t>Федеральный </a:t>
            </a:r>
            <a:r>
              <a:rPr lang="ru-RU" altLang="ru-RU" sz="2400" b="1" dirty="0">
                <a:solidFill>
                  <a:srgbClr val="002060"/>
                </a:solidFill>
              </a:rPr>
              <a:t>закон от 29.12.2012 N 273-ФЗ «Об образовании в Российской Федерации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»</a:t>
            </a:r>
            <a:endParaRPr lang="en-US" alt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Приказ Министерства науки и высшего образования Российской Федерации, Министерства просвещения Российской Федерации от 05.08.2020 № 882/391 "Об организации и осуществлении образовательной деятельности при сетевой форме реализации образовательных программ" </a:t>
            </a:r>
            <a:r>
              <a:rPr lang="ru-RU" sz="2400" b="1" dirty="0">
                <a:solidFill>
                  <a:srgbClr val="FF0000"/>
                </a:solidFill>
              </a:rPr>
              <a:t>(с изменениями от 26 июля 2022 г.)  </a:t>
            </a:r>
            <a:endParaRPr lang="ru-RU" altLang="ru-RU" sz="2400" b="1" dirty="0" smtClean="0">
              <a:solidFill>
                <a:srgbClr val="FF0000"/>
              </a:solidFill>
            </a:endParaRPr>
          </a:p>
          <a:p>
            <a:r>
              <a:rPr lang="ru-RU" altLang="ru-RU" sz="2400" b="1" dirty="0">
                <a:solidFill>
                  <a:srgbClr val="002060"/>
                </a:solidFill>
              </a:rPr>
              <a:t>Концепция развития дополнительного образования детей до 2030 года (утверждена распоряжением Правительства Российской Федерации от 31 марта 2022 №678-р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)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</a:rPr>
              <a:t>План работы по </a:t>
            </a:r>
            <a:r>
              <a:rPr lang="ru-RU" sz="2400" b="1" dirty="0">
                <a:solidFill>
                  <a:srgbClr val="002060"/>
                </a:solidFill>
              </a:rPr>
              <a:t>реализации Концепции развития дополнительного образования детей до 2030 года, I этап (2022 - 2024 годы) в Ярославской области и целевые показатели реализации Концепции развития дополнительного образования детей до 2030 года в Ярославской области</a:t>
            </a:r>
          </a:p>
          <a:p>
            <a:endParaRPr lang="ru-RU" altLang="ru-RU" sz="2400" b="1" dirty="0" smtClean="0">
              <a:solidFill>
                <a:srgbClr val="002060"/>
              </a:solidFill>
              <a:latin typeface="+mj-lt"/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endParaRPr lang="ru-RU" altLang="ru-RU" sz="24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350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solidFill>
                  <a:srgbClr val="002060"/>
                </a:solidFill>
              </a:rPr>
              <a:t/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ru-RU" altLang="ru-RU" sz="2400" b="1" dirty="0">
                <a:solidFill>
                  <a:srgbClr val="002060"/>
                </a:solidFill>
              </a:rPr>
              <a:t>Концепция развития дополнительного образования детей до 2030 года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/>
            </a:r>
            <a:br>
              <a:rPr lang="en-US" altLang="ru-RU" sz="2400" b="1" dirty="0" smtClean="0">
                <a:solidFill>
                  <a:srgbClr val="002060"/>
                </a:solidFill>
              </a:rPr>
            </a:b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Задачи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формирование </a:t>
            </a:r>
            <a:r>
              <a:rPr lang="ru-RU" sz="1800" dirty="0">
                <a:solidFill>
                  <a:srgbClr val="002060"/>
                </a:solidFill>
              </a:rPr>
              <a:t>единого открытого образовательного пространства дополнительного образования детей, расширение участия организаций негосударственного сектора в реализации дополнительных общеобразовательных </a:t>
            </a:r>
            <a:r>
              <a:rPr lang="ru-RU" sz="1800" dirty="0" smtClean="0">
                <a:solidFill>
                  <a:srgbClr val="002060"/>
                </a:solidFill>
              </a:rPr>
              <a:t>программ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использование  возможностей  дополнительного  образования  для повышения качества образовательных результатов у детей, испытывающих трудности в освоении основных общеобразовательных программ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обеспечение </a:t>
            </a:r>
            <a:r>
              <a:rPr lang="ru-RU" sz="1800" dirty="0">
                <a:solidFill>
                  <a:srgbClr val="002060"/>
                </a:solidFill>
              </a:rPr>
              <a:t>взаимодействия с наставниками из научных организаций, образовательных организаций высшего образования, профессиональных образовательных организаций для вовлечения детей в научную </a:t>
            </a:r>
            <a:r>
              <a:rPr lang="ru-RU" sz="1800" dirty="0" smtClean="0">
                <a:solidFill>
                  <a:srgbClr val="002060"/>
                </a:solidFill>
              </a:rPr>
              <a:t>деятельность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вовлечение  обучающихся  в  программы  и  мероприятия  ранней профориентации,  обеспечивающие  ознакомление  с  современными профессиями  и  профессиями  будущего,  поддержку  профессионального самоопределения</a:t>
            </a:r>
          </a:p>
        </p:txBody>
      </p:sp>
    </p:spTree>
    <p:extLst>
      <p:ext uri="{BB962C8B-B14F-4D97-AF65-F5344CB8AC3E}">
        <p14:creationId xmlns:p14="http://schemas.microsoft.com/office/powerpoint/2010/main" val="334166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285728"/>
            <a:ext cx="4040188" cy="974722"/>
          </a:xfrm>
          <a:ln>
            <a:solidFill>
              <a:srgbClr val="002060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№ и название пункта федерального </a:t>
            </a:r>
            <a:r>
              <a:rPr lang="ru-RU" dirty="0" smtClean="0">
                <a:solidFill>
                  <a:srgbClr val="002060"/>
                </a:solidFill>
              </a:rPr>
              <a:t>плана мероприятий  по реализации Концепции развития ДОД до 2030 года,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</a:t>
            </a:r>
            <a:r>
              <a:rPr lang="ru-RU" dirty="0" smtClean="0">
                <a:solidFill>
                  <a:srgbClr val="002060"/>
                </a:solidFill>
              </a:rPr>
              <a:t> этап (2022-2024)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4040188" cy="4785395"/>
          </a:xfrm>
          <a:noFill/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п. 5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Совершенствование механизмов финансирования дополнительных общеобразовательных программ, реализуемых общеобразовательными организациями, профессиональными образовательными организациями, образовательными организациями высшего образования, в том числе посредством сетевой формы реализации образовательных программ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016" y="285728"/>
            <a:ext cx="4041775" cy="974722"/>
          </a:xfrm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№ и название мероприятия регионального плана на 2023 год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788024" y="1340768"/>
            <a:ext cx="4041775" cy="4785395"/>
          </a:xfrm>
          <a:noFill/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п.1.4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Актуализация </a:t>
            </a:r>
            <a:r>
              <a:rPr lang="ru-RU" dirty="0">
                <a:solidFill>
                  <a:srgbClr val="002060"/>
                </a:solidFill>
              </a:rPr>
              <a:t>реестра социальных и сетевых партнеров по реализации программ и проектов в сфере дополнительного образования </a:t>
            </a:r>
            <a:r>
              <a:rPr lang="ru-RU" dirty="0" smtClean="0">
                <a:solidFill>
                  <a:srgbClr val="002060"/>
                </a:solidFill>
              </a:rPr>
              <a:t>детей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п.1.5.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Актуализация реестра социальных и сетевых партнеров по реализации программ и проектов дополнительного образования для детей с ОВЗ </a:t>
            </a:r>
          </a:p>
        </p:txBody>
      </p:sp>
    </p:spTree>
    <p:extLst>
      <p:ext uri="{BB962C8B-B14F-4D97-AF65-F5344CB8AC3E}">
        <p14:creationId xmlns:p14="http://schemas.microsoft.com/office/powerpoint/2010/main" val="400110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Официальный сайт ГАУ ДПО ЯО «Институт развития образования»</a:t>
            </a:r>
            <a:endParaRPr lang="ru-RU" sz="24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7723" t="15762" r="13598" b="3458"/>
          <a:stretch>
            <a:fillRect/>
          </a:stretch>
        </p:blipFill>
        <p:spPr bwMode="auto">
          <a:xfrm>
            <a:off x="714348" y="1428736"/>
            <a:ext cx="7929618" cy="5243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Сайт </a:t>
            </a:r>
            <a:r>
              <a:rPr lang="ru-RU" sz="2400" b="1" dirty="0" smtClean="0">
                <a:solidFill>
                  <a:srgbClr val="002060"/>
                </a:solidFill>
              </a:rPr>
              <a:t>«Дополнительное </a:t>
            </a:r>
            <a:r>
              <a:rPr lang="ru-RU" sz="2400" b="1" dirty="0">
                <a:solidFill>
                  <a:srgbClr val="002060"/>
                </a:solidFill>
              </a:rPr>
              <a:t>и неформальное образование в Ярославской </a:t>
            </a:r>
            <a:r>
              <a:rPr lang="ru-RU" sz="2400" b="1" dirty="0" smtClean="0">
                <a:solidFill>
                  <a:srgbClr val="002060"/>
                </a:solidFill>
              </a:rPr>
              <a:t>области»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://dno.iro.yar.ru/?</a:t>
            </a:r>
            <a:r>
              <a:rPr lang="en-US" sz="2400" dirty="0" smtClean="0">
                <a:hlinkClick r:id="rId2"/>
              </a:rPr>
              <a:t>page_id=27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81" t="10933" r="24996" b="40976"/>
          <a:stretch/>
        </p:blipFill>
        <p:spPr bwMode="auto">
          <a:xfrm>
            <a:off x="1043608" y="2162086"/>
            <a:ext cx="7128792" cy="3925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298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Дополнения </a:t>
            </a:r>
            <a:r>
              <a:rPr lang="ru-RU" smtClean="0">
                <a:solidFill>
                  <a:srgbClr val="002060"/>
                </a:solidFill>
              </a:rPr>
              <a:t>в таблицы </a:t>
            </a:r>
            <a:r>
              <a:rPr lang="ru-RU" dirty="0" smtClean="0">
                <a:solidFill>
                  <a:srgbClr val="002060"/>
                </a:solidFill>
              </a:rPr>
              <a:t>необходимо вносить шрифтом </a:t>
            </a:r>
            <a:r>
              <a:rPr lang="ru-RU" dirty="0" smtClean="0">
                <a:solidFill>
                  <a:srgbClr val="FF0000"/>
                </a:solidFill>
              </a:rPr>
              <a:t>красного цвета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 случае </a:t>
            </a:r>
            <a:r>
              <a:rPr lang="ru-RU" b="1" dirty="0" smtClean="0">
                <a:solidFill>
                  <a:srgbClr val="002060"/>
                </a:solidFill>
              </a:rPr>
              <a:t>исключения</a:t>
            </a:r>
            <a:r>
              <a:rPr lang="ru-RU" dirty="0" smtClean="0">
                <a:solidFill>
                  <a:srgbClr val="002060"/>
                </a:solidFill>
              </a:rPr>
              <a:t> программ, проектов, партнеров, используйте зачеркнутый шрифт красного цвета (например: </a:t>
            </a:r>
            <a:r>
              <a:rPr lang="ru-RU" strike="sngStrike" dirty="0" smtClean="0">
                <a:solidFill>
                  <a:srgbClr val="FF0000"/>
                </a:solidFill>
              </a:rPr>
              <a:t>ДОП «Радуга»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Актуальную информацию согласно приложенным формам необходимо предоставить в срок </a:t>
            </a:r>
            <a:r>
              <a:rPr lang="ru-RU" b="1" dirty="0" smtClean="0">
                <a:solidFill>
                  <a:srgbClr val="002060"/>
                </a:solidFill>
              </a:rPr>
              <a:t>до 27ноября 2023 г.</a:t>
            </a:r>
            <a:r>
              <a:rPr lang="ru-RU" dirty="0" smtClean="0">
                <a:solidFill>
                  <a:srgbClr val="002060"/>
                </a:solidFill>
              </a:rPr>
              <a:t> на адрес электронной почты: </a:t>
            </a:r>
            <a:r>
              <a:rPr lang="ru-RU" u="sng" dirty="0" err="1" smtClean="0">
                <a:hlinkClick r:id="rId2"/>
              </a:rPr>
              <a:t>grekova@iro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yar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ru</a:t>
            </a:r>
            <a:r>
              <a:rPr lang="ru-RU" u="sng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358</Words>
  <Application>Microsoft Office PowerPoint</Application>
  <PresentationFormat>Экран (4:3)</PresentationFormat>
  <Paragraphs>34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Актуализация реестров социальных и сетевых партнеров по реализации программ и проектов в сфере дополнительного образования детей   </vt:lpstr>
      <vt:lpstr>Нормативно-правовые документы</vt:lpstr>
      <vt:lpstr> Концепция развития дополнительного образования детей до 2030 года  </vt:lpstr>
      <vt:lpstr>Презентация PowerPoint</vt:lpstr>
      <vt:lpstr>Официальный сайт ГАУ ДПО ЯО «Институт развития образования»</vt:lpstr>
      <vt:lpstr>Сайт «Дополнительное и неформальное образование в Ярославской области»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Актуализация реестров социальных и сетевых партнеров по реализации программ и проектов в сфере дополнительного образования детей   Актуальные вопросы и ответы</dc:title>
  <dc:creator>Мария Андреевна Грекова</dc:creator>
  <cp:lastModifiedBy>Мария Андреевна Грекова</cp:lastModifiedBy>
  <cp:revision>25</cp:revision>
  <cp:lastPrinted>2023-11-13T09:35:07Z</cp:lastPrinted>
  <dcterms:created xsi:type="dcterms:W3CDTF">2023-11-08T08:52:02Z</dcterms:created>
  <dcterms:modified xsi:type="dcterms:W3CDTF">2023-11-14T06:03:35Z</dcterms:modified>
</cp:coreProperties>
</file>