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7" r:id="rId4"/>
    <p:sldId id="286" r:id="rId5"/>
    <p:sldId id="276" r:id="rId6"/>
    <p:sldId id="277" r:id="rId7"/>
    <p:sldId id="298" r:id="rId8"/>
    <p:sldId id="299" r:id="rId9"/>
    <p:sldId id="297" r:id="rId10"/>
    <p:sldId id="287" r:id="rId11"/>
    <p:sldId id="280" r:id="rId12"/>
    <p:sldId id="281" r:id="rId13"/>
    <p:sldId id="288" r:id="rId14"/>
    <p:sldId id="258" r:id="rId15"/>
    <p:sldId id="267" r:id="rId16"/>
    <p:sldId id="283" r:id="rId17"/>
    <p:sldId id="284" r:id="rId18"/>
    <p:sldId id="289" r:id="rId19"/>
    <p:sldId id="290" r:id="rId20"/>
    <p:sldId id="259" r:id="rId21"/>
    <p:sldId id="293" r:id="rId22"/>
    <p:sldId id="295" r:id="rId23"/>
    <p:sldId id="296" r:id="rId24"/>
    <p:sldId id="285" r:id="rId25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79" autoAdjust="0"/>
  </p:normalViewPr>
  <p:slideViewPr>
    <p:cSldViewPr snapToGrid="0">
      <p:cViewPr varScale="1">
        <p:scale>
          <a:sx n="93" d="100"/>
          <a:sy n="93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41EB2-C13D-4770-B502-0CE74AFCBA1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6036BF-0014-4C99-93AC-AAFA2DD1AC2B}">
      <dgm:prSet phldrT="[Текст]"/>
      <dgm:spPr/>
      <dgm:t>
        <a:bodyPr/>
        <a:lstStyle/>
        <a:p>
          <a:r>
            <a:rPr lang="ru-RU" dirty="0" smtClean="0"/>
            <a:t>Позволяет педагогу реализовать воспитательный потенциал</a:t>
          </a:r>
          <a:endParaRPr lang="ru-RU" dirty="0"/>
        </a:p>
      </dgm:t>
    </dgm:pt>
    <dgm:pt modelId="{8DBB3907-E153-4A02-A2C1-DCCF81DD1986}" type="parTrans" cxnId="{3C19E964-23B4-4022-B67D-08D296278A09}">
      <dgm:prSet/>
      <dgm:spPr/>
      <dgm:t>
        <a:bodyPr/>
        <a:lstStyle/>
        <a:p>
          <a:endParaRPr lang="ru-RU"/>
        </a:p>
      </dgm:t>
    </dgm:pt>
    <dgm:pt modelId="{18D84F52-9820-45DA-AE80-96F2A398C830}" type="sibTrans" cxnId="{3C19E964-23B4-4022-B67D-08D296278A09}">
      <dgm:prSet/>
      <dgm:spPr/>
      <dgm:t>
        <a:bodyPr/>
        <a:lstStyle/>
        <a:p>
          <a:endParaRPr lang="ru-RU"/>
        </a:p>
      </dgm:t>
    </dgm:pt>
    <dgm:pt modelId="{6A3AE70C-2094-433A-B12F-09BAAAF0A3A8}">
      <dgm:prSet phldrT="[Текст]"/>
      <dgm:spPr/>
      <dgm:t>
        <a:bodyPr/>
        <a:lstStyle/>
        <a:p>
          <a:r>
            <a:rPr lang="ru-RU" dirty="0" smtClean="0"/>
            <a:t>Рабочая программа воспитания – это компонент ДОП</a:t>
          </a:r>
          <a:endParaRPr lang="ru-RU" dirty="0"/>
        </a:p>
      </dgm:t>
    </dgm:pt>
    <dgm:pt modelId="{1B211E33-B62C-4F23-AE08-04B3039444F0}" type="parTrans" cxnId="{23130749-AD50-4839-9B95-7EB356778140}">
      <dgm:prSet/>
      <dgm:spPr/>
      <dgm:t>
        <a:bodyPr/>
        <a:lstStyle/>
        <a:p>
          <a:endParaRPr lang="ru-RU"/>
        </a:p>
      </dgm:t>
    </dgm:pt>
    <dgm:pt modelId="{0FEED5DC-AFD3-4DA0-92D0-18D0DEC15D4D}" type="sibTrans" cxnId="{23130749-AD50-4839-9B95-7EB356778140}">
      <dgm:prSet/>
      <dgm:spPr/>
      <dgm:t>
        <a:bodyPr/>
        <a:lstStyle/>
        <a:p>
          <a:endParaRPr lang="ru-RU"/>
        </a:p>
      </dgm:t>
    </dgm:pt>
    <dgm:pt modelId="{F8E09172-73DD-471D-8947-10B78B30FC2F}">
      <dgm:prSet phldrT="[Текст]"/>
      <dgm:spPr/>
      <dgm:t>
        <a:bodyPr/>
        <a:lstStyle/>
        <a:p>
          <a:r>
            <a:rPr lang="ru-RU" dirty="0" smtClean="0"/>
            <a:t>Оформляется в структуре программы как «модуль»</a:t>
          </a:r>
          <a:endParaRPr lang="ru-RU" dirty="0"/>
        </a:p>
      </dgm:t>
    </dgm:pt>
    <dgm:pt modelId="{D0A56583-55BF-4B66-B77A-E30A78EF8102}" type="parTrans" cxnId="{268EF956-5094-4397-B1FD-27E98491E8BA}">
      <dgm:prSet/>
      <dgm:spPr/>
      <dgm:t>
        <a:bodyPr/>
        <a:lstStyle/>
        <a:p>
          <a:endParaRPr lang="ru-RU"/>
        </a:p>
      </dgm:t>
    </dgm:pt>
    <dgm:pt modelId="{41B0476A-4412-493B-998B-27508C0CB332}" type="sibTrans" cxnId="{268EF956-5094-4397-B1FD-27E98491E8BA}">
      <dgm:prSet/>
      <dgm:spPr/>
      <dgm:t>
        <a:bodyPr/>
        <a:lstStyle/>
        <a:p>
          <a:endParaRPr lang="ru-RU"/>
        </a:p>
      </dgm:t>
    </dgm:pt>
    <dgm:pt modelId="{8C5790AA-E356-40DB-9A2C-DC9BECE653D1}">
      <dgm:prSet phldrT="[Текст]"/>
      <dgm:spPr/>
      <dgm:t>
        <a:bodyPr/>
        <a:lstStyle/>
        <a:p>
          <a:r>
            <a:rPr lang="ru-RU" dirty="0" smtClean="0"/>
            <a:t>Определяет характеристики воспитательной работы по программе</a:t>
          </a:r>
          <a:endParaRPr lang="ru-RU" dirty="0"/>
        </a:p>
      </dgm:t>
    </dgm:pt>
    <dgm:pt modelId="{81AF0D8B-B726-41F4-8586-D04C9AA87B48}" type="parTrans" cxnId="{7CC16F3D-A75F-417B-9760-527D8D57E667}">
      <dgm:prSet/>
      <dgm:spPr/>
      <dgm:t>
        <a:bodyPr/>
        <a:lstStyle/>
        <a:p>
          <a:endParaRPr lang="ru-RU"/>
        </a:p>
      </dgm:t>
    </dgm:pt>
    <dgm:pt modelId="{893DE2C3-5A1B-4FB9-9D66-A7BFE1BEF080}" type="sibTrans" cxnId="{7CC16F3D-A75F-417B-9760-527D8D57E667}">
      <dgm:prSet/>
      <dgm:spPr/>
      <dgm:t>
        <a:bodyPr/>
        <a:lstStyle/>
        <a:p>
          <a:endParaRPr lang="ru-RU"/>
        </a:p>
      </dgm:t>
    </dgm:pt>
    <dgm:pt modelId="{65FC871D-6702-47BD-9812-A4D813A44B19}">
      <dgm:prSet phldrT="[Текст]"/>
      <dgm:spPr/>
      <dgm:t>
        <a:bodyPr/>
        <a:lstStyle/>
        <a:p>
          <a:r>
            <a:rPr lang="ru-RU" dirty="0" smtClean="0"/>
            <a:t>Реализует воспитательные практики, направленные на саморазвитие, формирование личностных качеств и ценностных установок</a:t>
          </a:r>
          <a:endParaRPr lang="ru-RU" dirty="0"/>
        </a:p>
      </dgm:t>
    </dgm:pt>
    <dgm:pt modelId="{39FDB5E8-6865-470E-99A8-2DA45851411C}" type="parTrans" cxnId="{EFB502C6-3AF1-4A9C-859A-7B4833C83296}">
      <dgm:prSet/>
      <dgm:spPr/>
      <dgm:t>
        <a:bodyPr/>
        <a:lstStyle/>
        <a:p>
          <a:endParaRPr lang="ru-RU"/>
        </a:p>
      </dgm:t>
    </dgm:pt>
    <dgm:pt modelId="{3483DE56-7F2A-402E-A45B-0BFA63BE6144}" type="sibTrans" cxnId="{EFB502C6-3AF1-4A9C-859A-7B4833C83296}">
      <dgm:prSet/>
      <dgm:spPr/>
      <dgm:t>
        <a:bodyPr/>
        <a:lstStyle/>
        <a:p>
          <a:endParaRPr lang="ru-RU"/>
        </a:p>
      </dgm:t>
    </dgm:pt>
    <dgm:pt modelId="{9D10C4AE-0A32-4BB3-B8E4-1EE95BE590A2}" type="pres">
      <dgm:prSet presAssocID="{6B241EB2-C13D-4770-B502-0CE74AFCBA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D0665-E206-4FED-ABF3-CBE4A4480189}" type="pres">
      <dgm:prSet presAssocID="{D66036BF-0014-4C99-93AC-AAFA2DD1AC2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F5D4A-1988-425A-81AD-03B6C2F59763}" type="pres">
      <dgm:prSet presAssocID="{18D84F52-9820-45DA-AE80-96F2A398C830}" presName="sibTrans" presStyleCnt="0"/>
      <dgm:spPr/>
    </dgm:pt>
    <dgm:pt modelId="{23385BF8-A03A-4320-9E88-908D4649506E}" type="pres">
      <dgm:prSet presAssocID="{6A3AE70C-2094-433A-B12F-09BAAAF0A3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95B93-30AF-435D-81B0-5197AAECB6FC}" type="pres">
      <dgm:prSet presAssocID="{0FEED5DC-AFD3-4DA0-92D0-18D0DEC15D4D}" presName="sibTrans" presStyleCnt="0"/>
      <dgm:spPr/>
    </dgm:pt>
    <dgm:pt modelId="{095F5EA4-370F-4CA7-A60F-005A50C60709}" type="pres">
      <dgm:prSet presAssocID="{F8E09172-73DD-471D-8947-10B78B30FC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04C82-660F-4620-9C5B-DB6C27E34453}" type="pres">
      <dgm:prSet presAssocID="{41B0476A-4412-493B-998B-27508C0CB332}" presName="sibTrans" presStyleCnt="0"/>
      <dgm:spPr/>
    </dgm:pt>
    <dgm:pt modelId="{0665334F-B38D-41DD-BDED-F05CCFFF2217}" type="pres">
      <dgm:prSet presAssocID="{8C5790AA-E356-40DB-9A2C-DC9BECE653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F4992-EF38-460B-9FC8-7B7965EAD0F2}" type="pres">
      <dgm:prSet presAssocID="{893DE2C3-5A1B-4FB9-9D66-A7BFE1BEF080}" presName="sibTrans" presStyleCnt="0"/>
      <dgm:spPr/>
    </dgm:pt>
    <dgm:pt modelId="{D2FDE445-406B-4C5B-9843-C21774634508}" type="pres">
      <dgm:prSet presAssocID="{65FC871D-6702-47BD-9812-A4D813A44B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9AD06-4554-4E49-9252-4E193C45B773}" type="presOf" srcId="{6B241EB2-C13D-4770-B502-0CE74AFCBA13}" destId="{9D10C4AE-0A32-4BB3-B8E4-1EE95BE590A2}" srcOrd="0" destOrd="0" presId="urn:microsoft.com/office/officeart/2005/8/layout/default"/>
    <dgm:cxn modelId="{7CC16F3D-A75F-417B-9760-527D8D57E667}" srcId="{6B241EB2-C13D-4770-B502-0CE74AFCBA13}" destId="{8C5790AA-E356-40DB-9A2C-DC9BECE653D1}" srcOrd="3" destOrd="0" parTransId="{81AF0D8B-B726-41F4-8586-D04C9AA87B48}" sibTransId="{893DE2C3-5A1B-4FB9-9D66-A7BFE1BEF080}"/>
    <dgm:cxn modelId="{FE076F7F-74A1-4AD6-8937-4BA80535FB85}" type="presOf" srcId="{D66036BF-0014-4C99-93AC-AAFA2DD1AC2B}" destId="{790D0665-E206-4FED-ABF3-CBE4A4480189}" srcOrd="0" destOrd="0" presId="urn:microsoft.com/office/officeart/2005/8/layout/default"/>
    <dgm:cxn modelId="{5DD05CBF-8047-4133-85DB-B41CC6526263}" type="presOf" srcId="{8C5790AA-E356-40DB-9A2C-DC9BECE653D1}" destId="{0665334F-B38D-41DD-BDED-F05CCFFF2217}" srcOrd="0" destOrd="0" presId="urn:microsoft.com/office/officeart/2005/8/layout/default"/>
    <dgm:cxn modelId="{6F874A56-520F-478A-B5B6-06688C5C99CE}" type="presOf" srcId="{6A3AE70C-2094-433A-B12F-09BAAAF0A3A8}" destId="{23385BF8-A03A-4320-9E88-908D4649506E}" srcOrd="0" destOrd="0" presId="urn:microsoft.com/office/officeart/2005/8/layout/default"/>
    <dgm:cxn modelId="{81448A19-46FD-470C-A06E-76986A394873}" type="presOf" srcId="{65FC871D-6702-47BD-9812-A4D813A44B19}" destId="{D2FDE445-406B-4C5B-9843-C21774634508}" srcOrd="0" destOrd="0" presId="urn:microsoft.com/office/officeart/2005/8/layout/default"/>
    <dgm:cxn modelId="{268EF956-5094-4397-B1FD-27E98491E8BA}" srcId="{6B241EB2-C13D-4770-B502-0CE74AFCBA13}" destId="{F8E09172-73DD-471D-8947-10B78B30FC2F}" srcOrd="2" destOrd="0" parTransId="{D0A56583-55BF-4B66-B77A-E30A78EF8102}" sibTransId="{41B0476A-4412-493B-998B-27508C0CB332}"/>
    <dgm:cxn modelId="{23130749-AD50-4839-9B95-7EB356778140}" srcId="{6B241EB2-C13D-4770-B502-0CE74AFCBA13}" destId="{6A3AE70C-2094-433A-B12F-09BAAAF0A3A8}" srcOrd="1" destOrd="0" parTransId="{1B211E33-B62C-4F23-AE08-04B3039444F0}" sibTransId="{0FEED5DC-AFD3-4DA0-92D0-18D0DEC15D4D}"/>
    <dgm:cxn modelId="{3C19E964-23B4-4022-B67D-08D296278A09}" srcId="{6B241EB2-C13D-4770-B502-0CE74AFCBA13}" destId="{D66036BF-0014-4C99-93AC-AAFA2DD1AC2B}" srcOrd="0" destOrd="0" parTransId="{8DBB3907-E153-4A02-A2C1-DCCF81DD1986}" sibTransId="{18D84F52-9820-45DA-AE80-96F2A398C830}"/>
    <dgm:cxn modelId="{80B1ED88-6138-4404-80B9-F78E5853A427}" type="presOf" srcId="{F8E09172-73DD-471D-8947-10B78B30FC2F}" destId="{095F5EA4-370F-4CA7-A60F-005A50C60709}" srcOrd="0" destOrd="0" presId="urn:microsoft.com/office/officeart/2005/8/layout/default"/>
    <dgm:cxn modelId="{EFB502C6-3AF1-4A9C-859A-7B4833C83296}" srcId="{6B241EB2-C13D-4770-B502-0CE74AFCBA13}" destId="{65FC871D-6702-47BD-9812-A4D813A44B19}" srcOrd="4" destOrd="0" parTransId="{39FDB5E8-6865-470E-99A8-2DA45851411C}" sibTransId="{3483DE56-7F2A-402E-A45B-0BFA63BE6144}"/>
    <dgm:cxn modelId="{71521158-BC89-4B24-A1EC-4650B90BF54E}" type="presParOf" srcId="{9D10C4AE-0A32-4BB3-B8E4-1EE95BE590A2}" destId="{790D0665-E206-4FED-ABF3-CBE4A4480189}" srcOrd="0" destOrd="0" presId="urn:microsoft.com/office/officeart/2005/8/layout/default"/>
    <dgm:cxn modelId="{C13E1261-5287-4420-8130-43511A2E667D}" type="presParOf" srcId="{9D10C4AE-0A32-4BB3-B8E4-1EE95BE590A2}" destId="{CF3F5D4A-1988-425A-81AD-03B6C2F59763}" srcOrd="1" destOrd="0" presId="urn:microsoft.com/office/officeart/2005/8/layout/default"/>
    <dgm:cxn modelId="{7476102C-D8F2-4A12-AB67-132D6B5ABEBF}" type="presParOf" srcId="{9D10C4AE-0A32-4BB3-B8E4-1EE95BE590A2}" destId="{23385BF8-A03A-4320-9E88-908D4649506E}" srcOrd="2" destOrd="0" presId="urn:microsoft.com/office/officeart/2005/8/layout/default"/>
    <dgm:cxn modelId="{598010B4-1D1A-4B19-8786-7C626F84AB87}" type="presParOf" srcId="{9D10C4AE-0A32-4BB3-B8E4-1EE95BE590A2}" destId="{ABC95B93-30AF-435D-81B0-5197AAECB6FC}" srcOrd="3" destOrd="0" presId="urn:microsoft.com/office/officeart/2005/8/layout/default"/>
    <dgm:cxn modelId="{C684C851-3BAB-4F87-B4A6-21E623A59E67}" type="presParOf" srcId="{9D10C4AE-0A32-4BB3-B8E4-1EE95BE590A2}" destId="{095F5EA4-370F-4CA7-A60F-005A50C60709}" srcOrd="4" destOrd="0" presId="urn:microsoft.com/office/officeart/2005/8/layout/default"/>
    <dgm:cxn modelId="{C880105A-AED1-4AD1-9AA8-0884191DE176}" type="presParOf" srcId="{9D10C4AE-0A32-4BB3-B8E4-1EE95BE590A2}" destId="{25404C82-660F-4620-9C5B-DB6C27E34453}" srcOrd="5" destOrd="0" presId="urn:microsoft.com/office/officeart/2005/8/layout/default"/>
    <dgm:cxn modelId="{AF70B3B3-781E-4968-BBA5-12640726BA11}" type="presParOf" srcId="{9D10C4AE-0A32-4BB3-B8E4-1EE95BE590A2}" destId="{0665334F-B38D-41DD-BDED-F05CCFFF2217}" srcOrd="6" destOrd="0" presId="urn:microsoft.com/office/officeart/2005/8/layout/default"/>
    <dgm:cxn modelId="{E50FCCFB-2F82-4E5B-B109-C783B05A540D}" type="presParOf" srcId="{9D10C4AE-0A32-4BB3-B8E4-1EE95BE590A2}" destId="{D87F4992-EF38-460B-9FC8-7B7965EAD0F2}" srcOrd="7" destOrd="0" presId="urn:microsoft.com/office/officeart/2005/8/layout/default"/>
    <dgm:cxn modelId="{8209BA81-1497-413F-AAEA-EC70F6193CD8}" type="presParOf" srcId="{9D10C4AE-0A32-4BB3-B8E4-1EE95BE590A2}" destId="{D2FDE445-406B-4C5B-9843-C2177463450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A6741-AA98-4582-ACF7-226EF40893D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4D7DA2F-A5C0-450A-9988-32B4CD19F4A6}">
      <dgm:prSet phldrT="[Текст]"/>
      <dgm:spPr/>
      <dgm:t>
        <a:bodyPr/>
        <a:lstStyle/>
        <a:p>
          <a:r>
            <a:rPr lang="ru-RU" dirty="0" smtClean="0"/>
            <a:t>Усвоение социально значимых знаний</a:t>
          </a:r>
          <a:endParaRPr lang="ru-RU" dirty="0"/>
        </a:p>
      </dgm:t>
    </dgm:pt>
    <dgm:pt modelId="{8C1659E5-DDEC-4C42-A418-59EE4028BBEE}" type="parTrans" cxnId="{7DF138B9-DEA2-4398-ACDF-A2C90C3BFE17}">
      <dgm:prSet/>
      <dgm:spPr/>
      <dgm:t>
        <a:bodyPr/>
        <a:lstStyle/>
        <a:p>
          <a:endParaRPr lang="ru-RU"/>
        </a:p>
      </dgm:t>
    </dgm:pt>
    <dgm:pt modelId="{10253852-1238-437D-8E88-0E9D55F58D1C}" type="sibTrans" cxnId="{7DF138B9-DEA2-4398-ACDF-A2C90C3BFE17}">
      <dgm:prSet/>
      <dgm:spPr/>
      <dgm:t>
        <a:bodyPr/>
        <a:lstStyle/>
        <a:p>
          <a:endParaRPr lang="ru-RU"/>
        </a:p>
      </dgm:t>
    </dgm:pt>
    <dgm:pt modelId="{AD891116-3838-4B86-BE27-B0303D92E469}">
      <dgm:prSet phldrT="[Текст]"/>
      <dgm:spPr/>
      <dgm:t>
        <a:bodyPr/>
        <a:lstStyle/>
        <a:p>
          <a:r>
            <a:rPr lang="ru-RU" dirty="0" smtClean="0"/>
            <a:t>Приобретение ребенком опыта осуществления социально значимых действий</a:t>
          </a:r>
          <a:endParaRPr lang="ru-RU" dirty="0"/>
        </a:p>
      </dgm:t>
    </dgm:pt>
    <dgm:pt modelId="{DBC353BE-61B1-4CFB-882E-08A3A34707A4}" type="parTrans" cxnId="{E02F552A-0BC2-4135-ABFD-17D995F7463E}">
      <dgm:prSet/>
      <dgm:spPr/>
      <dgm:t>
        <a:bodyPr/>
        <a:lstStyle/>
        <a:p>
          <a:endParaRPr lang="ru-RU"/>
        </a:p>
      </dgm:t>
    </dgm:pt>
    <dgm:pt modelId="{840B930B-A483-4A91-B5B5-48A093D19CBE}" type="sibTrans" cxnId="{E02F552A-0BC2-4135-ABFD-17D995F7463E}">
      <dgm:prSet/>
      <dgm:spPr/>
      <dgm:t>
        <a:bodyPr/>
        <a:lstStyle/>
        <a:p>
          <a:endParaRPr lang="ru-RU"/>
        </a:p>
      </dgm:t>
    </dgm:pt>
    <dgm:pt modelId="{AA835030-AD37-4E98-8B8C-110033AA2A76}">
      <dgm:prSet phldrT="[Текст]"/>
      <dgm:spPr/>
      <dgm:t>
        <a:bodyPr/>
        <a:lstStyle/>
        <a:p>
          <a:r>
            <a:rPr lang="ru-RU" dirty="0" smtClean="0"/>
            <a:t>Овладение ребенком социально значимыми видами деятельности</a:t>
          </a:r>
          <a:endParaRPr lang="ru-RU" dirty="0"/>
        </a:p>
      </dgm:t>
    </dgm:pt>
    <dgm:pt modelId="{69DA0549-D3B4-4549-A64B-C9EF9D682714}" type="parTrans" cxnId="{91B39C9D-1EEE-43E6-8D7F-E91B6F8F2833}">
      <dgm:prSet/>
      <dgm:spPr/>
      <dgm:t>
        <a:bodyPr/>
        <a:lstStyle/>
        <a:p>
          <a:endParaRPr lang="ru-RU"/>
        </a:p>
      </dgm:t>
    </dgm:pt>
    <dgm:pt modelId="{FA69D571-999D-4CCB-9603-A4F20E21D3EB}" type="sibTrans" cxnId="{91B39C9D-1EEE-43E6-8D7F-E91B6F8F2833}">
      <dgm:prSet/>
      <dgm:spPr/>
      <dgm:t>
        <a:bodyPr/>
        <a:lstStyle/>
        <a:p>
          <a:endParaRPr lang="ru-RU"/>
        </a:p>
      </dgm:t>
    </dgm:pt>
    <dgm:pt modelId="{46622492-B999-4C48-8E94-E96140D95C6E}">
      <dgm:prSet phldrT="[Текст]"/>
      <dgm:spPr/>
      <dgm:t>
        <a:bodyPr/>
        <a:lstStyle/>
        <a:p>
          <a:r>
            <a:rPr lang="ru-RU" dirty="0" smtClean="0"/>
            <a:t>Развитие социально значимых отношений</a:t>
          </a:r>
          <a:endParaRPr lang="ru-RU" dirty="0"/>
        </a:p>
      </dgm:t>
    </dgm:pt>
    <dgm:pt modelId="{03CFFFE6-83B9-4C8F-ACE0-76296C84C01B}" type="sibTrans" cxnId="{ADFE8958-F074-438F-B043-98B74FA69A77}">
      <dgm:prSet/>
      <dgm:spPr/>
      <dgm:t>
        <a:bodyPr/>
        <a:lstStyle/>
        <a:p>
          <a:endParaRPr lang="ru-RU"/>
        </a:p>
      </dgm:t>
    </dgm:pt>
    <dgm:pt modelId="{F13F425A-8B65-4E98-B174-17022CF51FC6}" type="parTrans" cxnId="{ADFE8958-F074-438F-B043-98B74FA69A77}">
      <dgm:prSet/>
      <dgm:spPr/>
      <dgm:t>
        <a:bodyPr/>
        <a:lstStyle/>
        <a:p>
          <a:endParaRPr lang="ru-RU"/>
        </a:p>
      </dgm:t>
    </dgm:pt>
    <dgm:pt modelId="{B4F554E6-2248-4B23-B28C-F8F493B19DB6}" type="pres">
      <dgm:prSet presAssocID="{7B0A6741-AA98-4582-ACF7-226EF40893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1507A-A065-4F0D-8193-0A0C35894C29}" type="pres">
      <dgm:prSet presAssocID="{94D7DA2F-A5C0-450A-9988-32B4CD19F4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3A67-DA3A-4690-8D82-B3271504BA95}" type="pres">
      <dgm:prSet presAssocID="{10253852-1238-437D-8E88-0E9D55F58D1C}" presName="spacer" presStyleCnt="0"/>
      <dgm:spPr/>
    </dgm:pt>
    <dgm:pt modelId="{B6F4C36A-1D03-4C93-8CA7-A708E9B32D73}" type="pres">
      <dgm:prSet presAssocID="{46622492-B999-4C48-8E94-E96140D95C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501D3-2E9B-4713-AC82-47828516E152}" type="pres">
      <dgm:prSet presAssocID="{03CFFFE6-83B9-4C8F-ACE0-76296C84C01B}" presName="spacer" presStyleCnt="0"/>
      <dgm:spPr/>
    </dgm:pt>
    <dgm:pt modelId="{116CBA37-CF8E-405A-B397-1BCFE202887E}" type="pres">
      <dgm:prSet presAssocID="{AD891116-3838-4B86-BE27-B0303D92E46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7031C4-B94E-4BBA-8DD4-A049382F2E20}" type="pres">
      <dgm:prSet presAssocID="{840B930B-A483-4A91-B5B5-48A093D19CBE}" presName="spacer" presStyleCnt="0"/>
      <dgm:spPr/>
    </dgm:pt>
    <dgm:pt modelId="{A7E67DDC-0290-4C10-84B5-C893D962C599}" type="pres">
      <dgm:prSet presAssocID="{AA835030-AD37-4E98-8B8C-110033AA2A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6ACF4A-E56F-49A9-84B1-D8772036C269}" type="presOf" srcId="{AD891116-3838-4B86-BE27-B0303D92E469}" destId="{116CBA37-CF8E-405A-B397-1BCFE202887E}" srcOrd="0" destOrd="0" presId="urn:microsoft.com/office/officeart/2005/8/layout/vList2"/>
    <dgm:cxn modelId="{8CA3AB4E-B62B-4A28-B829-D7CF85E8D527}" type="presOf" srcId="{94D7DA2F-A5C0-450A-9988-32B4CD19F4A6}" destId="{53A1507A-A065-4F0D-8193-0A0C35894C29}" srcOrd="0" destOrd="0" presId="urn:microsoft.com/office/officeart/2005/8/layout/vList2"/>
    <dgm:cxn modelId="{559357EE-A258-43BA-ADF5-50472E6E547F}" type="presOf" srcId="{AA835030-AD37-4E98-8B8C-110033AA2A76}" destId="{A7E67DDC-0290-4C10-84B5-C893D962C599}" srcOrd="0" destOrd="0" presId="urn:microsoft.com/office/officeart/2005/8/layout/vList2"/>
    <dgm:cxn modelId="{7DF138B9-DEA2-4398-ACDF-A2C90C3BFE17}" srcId="{7B0A6741-AA98-4582-ACF7-226EF40893D6}" destId="{94D7DA2F-A5C0-450A-9988-32B4CD19F4A6}" srcOrd="0" destOrd="0" parTransId="{8C1659E5-DDEC-4C42-A418-59EE4028BBEE}" sibTransId="{10253852-1238-437D-8E88-0E9D55F58D1C}"/>
    <dgm:cxn modelId="{E2E194B9-56A0-4B28-A34F-48A79152C26F}" type="presOf" srcId="{7B0A6741-AA98-4582-ACF7-226EF40893D6}" destId="{B4F554E6-2248-4B23-B28C-F8F493B19DB6}" srcOrd="0" destOrd="0" presId="urn:microsoft.com/office/officeart/2005/8/layout/vList2"/>
    <dgm:cxn modelId="{ADFE8958-F074-438F-B043-98B74FA69A77}" srcId="{7B0A6741-AA98-4582-ACF7-226EF40893D6}" destId="{46622492-B999-4C48-8E94-E96140D95C6E}" srcOrd="1" destOrd="0" parTransId="{F13F425A-8B65-4E98-B174-17022CF51FC6}" sibTransId="{03CFFFE6-83B9-4C8F-ACE0-76296C84C01B}"/>
    <dgm:cxn modelId="{E02F552A-0BC2-4135-ABFD-17D995F7463E}" srcId="{7B0A6741-AA98-4582-ACF7-226EF40893D6}" destId="{AD891116-3838-4B86-BE27-B0303D92E469}" srcOrd="2" destOrd="0" parTransId="{DBC353BE-61B1-4CFB-882E-08A3A34707A4}" sibTransId="{840B930B-A483-4A91-B5B5-48A093D19CBE}"/>
    <dgm:cxn modelId="{91B39C9D-1EEE-43E6-8D7F-E91B6F8F2833}" srcId="{7B0A6741-AA98-4582-ACF7-226EF40893D6}" destId="{AA835030-AD37-4E98-8B8C-110033AA2A76}" srcOrd="3" destOrd="0" parTransId="{69DA0549-D3B4-4549-A64B-C9EF9D682714}" sibTransId="{FA69D571-999D-4CCB-9603-A4F20E21D3EB}"/>
    <dgm:cxn modelId="{587E282D-E45E-4577-B4A7-94232BCB2510}" type="presOf" srcId="{46622492-B999-4C48-8E94-E96140D95C6E}" destId="{B6F4C36A-1D03-4C93-8CA7-A708E9B32D73}" srcOrd="0" destOrd="0" presId="urn:microsoft.com/office/officeart/2005/8/layout/vList2"/>
    <dgm:cxn modelId="{7FD7A028-B600-42C2-A3BD-BB4FE34F70B1}" type="presParOf" srcId="{B4F554E6-2248-4B23-B28C-F8F493B19DB6}" destId="{53A1507A-A065-4F0D-8193-0A0C35894C29}" srcOrd="0" destOrd="0" presId="urn:microsoft.com/office/officeart/2005/8/layout/vList2"/>
    <dgm:cxn modelId="{DC1F412D-75F9-4EC6-A72B-1F27E596DCED}" type="presParOf" srcId="{B4F554E6-2248-4B23-B28C-F8F493B19DB6}" destId="{DBAE3A67-DA3A-4690-8D82-B3271504BA95}" srcOrd="1" destOrd="0" presId="urn:microsoft.com/office/officeart/2005/8/layout/vList2"/>
    <dgm:cxn modelId="{9AA239B9-DF6D-4A24-8F4B-52BBCDC42EEB}" type="presParOf" srcId="{B4F554E6-2248-4B23-B28C-F8F493B19DB6}" destId="{B6F4C36A-1D03-4C93-8CA7-A708E9B32D73}" srcOrd="2" destOrd="0" presId="urn:microsoft.com/office/officeart/2005/8/layout/vList2"/>
    <dgm:cxn modelId="{9BD1F29A-D65D-4C57-9C3B-026FCFAF8A6F}" type="presParOf" srcId="{B4F554E6-2248-4B23-B28C-F8F493B19DB6}" destId="{57F501D3-2E9B-4713-AC82-47828516E152}" srcOrd="3" destOrd="0" presId="urn:microsoft.com/office/officeart/2005/8/layout/vList2"/>
    <dgm:cxn modelId="{BB93DA64-FE1F-4DBC-B959-089341C742EB}" type="presParOf" srcId="{B4F554E6-2248-4B23-B28C-F8F493B19DB6}" destId="{116CBA37-CF8E-405A-B397-1BCFE202887E}" srcOrd="4" destOrd="0" presId="urn:microsoft.com/office/officeart/2005/8/layout/vList2"/>
    <dgm:cxn modelId="{84728004-DAC7-480E-AF66-7E54B8094A24}" type="presParOf" srcId="{B4F554E6-2248-4B23-B28C-F8F493B19DB6}" destId="{FF7031C4-B94E-4BBA-8DD4-A049382F2E20}" srcOrd="5" destOrd="0" presId="urn:microsoft.com/office/officeart/2005/8/layout/vList2"/>
    <dgm:cxn modelId="{88C2E2F5-2549-4120-844B-D053DDDC5A15}" type="presParOf" srcId="{B4F554E6-2248-4B23-B28C-F8F493B19DB6}" destId="{A7E67DDC-0290-4C10-84B5-C893D962C5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D0665-E206-4FED-ABF3-CBE4A448018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Позволяет педагогу реализовать воспитательный потенциал</a:t>
          </a:r>
          <a:endParaRPr lang="ru-RU" sz="2100" kern="1200" dirty="0"/>
        </a:p>
      </dsp:txBody>
      <dsp:txXfrm>
        <a:off x="0" y="39687"/>
        <a:ext cx="3286125" cy="1971675"/>
      </dsp:txXfrm>
    </dsp:sp>
    <dsp:sp modelId="{23385BF8-A03A-4320-9E88-908D4649506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Рабочая программа воспитания – это компонент ДОП</a:t>
          </a:r>
          <a:endParaRPr lang="ru-RU" sz="2100" kern="1200" dirty="0"/>
        </a:p>
      </dsp:txBody>
      <dsp:txXfrm>
        <a:off x="3614737" y="39687"/>
        <a:ext cx="3286125" cy="1971675"/>
      </dsp:txXfrm>
    </dsp:sp>
    <dsp:sp modelId="{095F5EA4-370F-4CA7-A60F-005A50C60709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Оформляется в структуре программы как «модуль»</a:t>
          </a:r>
          <a:endParaRPr lang="ru-RU" sz="2100" kern="1200" dirty="0"/>
        </a:p>
      </dsp:txBody>
      <dsp:txXfrm>
        <a:off x="7229475" y="39687"/>
        <a:ext cx="3286125" cy="1971675"/>
      </dsp:txXfrm>
    </dsp:sp>
    <dsp:sp modelId="{0665334F-B38D-41DD-BDED-F05CCFFF221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Определяет характеристики воспитательной работы по программе</a:t>
          </a:r>
          <a:endParaRPr lang="ru-RU" sz="2100" kern="1200" dirty="0"/>
        </a:p>
      </dsp:txBody>
      <dsp:txXfrm>
        <a:off x="1807368" y="2339975"/>
        <a:ext cx="3286125" cy="1971675"/>
      </dsp:txXfrm>
    </dsp:sp>
    <dsp:sp modelId="{D2FDE445-406B-4C5B-9843-C2177463450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Реализует воспитательные практики, направленные на саморазвитие, формирование личностных качеств и ценностных установок</a:t>
          </a:r>
          <a:endParaRPr lang="ru-RU" sz="21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1507A-A065-4F0D-8193-0A0C35894C29}">
      <dsp:nvSpPr>
        <dsp:cNvPr id="0" name=""/>
        <dsp:cNvSpPr/>
      </dsp:nvSpPr>
      <dsp:spPr>
        <a:xfrm>
          <a:off x="0" y="5983"/>
          <a:ext cx="10602929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Усвоение социально значимых знаний</a:t>
          </a:r>
          <a:endParaRPr lang="ru-RU" sz="2700" kern="1200" dirty="0"/>
        </a:p>
      </dsp:txBody>
      <dsp:txXfrm>
        <a:off x="52359" y="58342"/>
        <a:ext cx="10498211" cy="967861"/>
      </dsp:txXfrm>
    </dsp:sp>
    <dsp:sp modelId="{B6F4C36A-1D03-4C93-8CA7-A708E9B32D73}">
      <dsp:nvSpPr>
        <dsp:cNvPr id="0" name=""/>
        <dsp:cNvSpPr/>
      </dsp:nvSpPr>
      <dsp:spPr>
        <a:xfrm>
          <a:off x="0" y="1156322"/>
          <a:ext cx="10602929" cy="10725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Развитие социально значимых отношений</a:t>
          </a:r>
          <a:endParaRPr lang="ru-RU" sz="2700" kern="1200" dirty="0"/>
        </a:p>
      </dsp:txBody>
      <dsp:txXfrm>
        <a:off x="52359" y="1208681"/>
        <a:ext cx="10498211" cy="967861"/>
      </dsp:txXfrm>
    </dsp:sp>
    <dsp:sp modelId="{116CBA37-CF8E-405A-B397-1BCFE202887E}">
      <dsp:nvSpPr>
        <dsp:cNvPr id="0" name=""/>
        <dsp:cNvSpPr/>
      </dsp:nvSpPr>
      <dsp:spPr>
        <a:xfrm>
          <a:off x="0" y="2306661"/>
          <a:ext cx="10602929" cy="10725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Приобретение ребенком опыта осуществления социально значимых действий</a:t>
          </a:r>
          <a:endParaRPr lang="ru-RU" sz="2700" kern="1200" dirty="0"/>
        </a:p>
      </dsp:txBody>
      <dsp:txXfrm>
        <a:off x="52359" y="2359020"/>
        <a:ext cx="10498211" cy="967861"/>
      </dsp:txXfrm>
    </dsp:sp>
    <dsp:sp modelId="{A7E67DDC-0290-4C10-84B5-C893D962C599}">
      <dsp:nvSpPr>
        <dsp:cNvPr id="0" name=""/>
        <dsp:cNvSpPr/>
      </dsp:nvSpPr>
      <dsp:spPr>
        <a:xfrm>
          <a:off x="0" y="3457001"/>
          <a:ext cx="10602929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Овладение ребенком социально значимыми видами деятельности</a:t>
          </a:r>
          <a:endParaRPr lang="ru-RU" sz="2700" kern="1200" dirty="0"/>
        </a:p>
      </dsp:txBody>
      <dsp:txXfrm>
        <a:off x="52359" y="3509360"/>
        <a:ext cx="10498211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36D0D-35C0-419E-80E8-CBBB755F3B7C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970CE-890E-4C54-89FF-57096EE3C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3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D774-8BAD-459C-9931-8422B63B86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BF1B-D9D8-4F73-9B58-AE16CD923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2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B96D-E994-4FC1-A939-E120CC783A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48B6-22D2-4ECA-A0AA-659504BC5D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9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0BF1B-D9D8-4F73-9B58-AE16CD923B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4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055ED-3C07-4BF2-BDE6-CE95D981AB5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1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7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8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7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7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4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9BED-31BD-4405-8579-BF64E9C3F45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8EAE-2B31-4AD5-ABE8-B68A70698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rekova\Desktop\&#1088;&#1072;&#1073;&#1086;&#1090;&#1072;\&#1057;&#1045;&#1052;&#1048;&#1053;&#1040;&#1056;&#1067;\&#1057;&#1077;&#1084;&#1080;&#1085;&#1072;&#1088;&#1099;%202023\&#1042;&#1086;&#1089;&#1087;&#1080;&#1090;&#1072;&#1085;&#1080;&#1077;%20&#1074;%20&#1044;&#1054;&#1044;\&#1052;&#1056;%20&#1087;&#1072;&#1090;&#1088;&#1080;&#1086;&#1090;&#1080;&#1095;&#1077;&#1089;&#1082;&#1086;&#1077;%20&#1074;&#1086;&#1089;&#1087;&#1080;&#1090;&#1072;&#1085;&#1080;&#1077;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ifrovoj_metodicheskij_k.htm" TargetMode="External"/><Relationship Id="rId2" Type="http://schemas.openxmlformats.org/officeDocument/2006/relationships/hyperlink" Target="https://disk.yandex.ru/i/rlNzaBAaKelQ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6;&#1091;&#1087;&#1088;&#1086;&#1092;&#1077;&#1089;&#1089;&#1080;&#1081;.&#1088;&#1092;/professi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0174/b4f823952bafadf7c3be48187257dd2abf921d77/" TargetMode="External"/><Relationship Id="rId2" Type="http://schemas.openxmlformats.org/officeDocument/2006/relationships/hyperlink" Target="https://www.consultant.ru/document/cons_doc_LAW_440020/38e6fc208f73b94f1595dbebf3aafb62c3f41281/#dst4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ultant.ru/document/cons_doc_LAW_419902/13603f5b6bc0edd21a654ce28eaef6b0d5fa4a7a/#dst10001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1016855"/>
            <a:ext cx="7066085" cy="2387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Воспитание в дополнительном образовании детей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Актуальные вопросы и ответы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9346" y="5424854"/>
            <a:ext cx="6263054" cy="923192"/>
          </a:xfrm>
        </p:spPr>
        <p:txBody>
          <a:bodyPr>
            <a:normAutofit fontScale="70000" lnSpcReduction="20000"/>
          </a:bodyPr>
          <a:lstStyle/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Грекова Мария Андреевна,</a:t>
            </a:r>
          </a:p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 старший методист РМЦ </a:t>
            </a:r>
          </a:p>
          <a:p>
            <a:pPr algn="r">
              <a:defRPr/>
            </a:pPr>
            <a:r>
              <a:rPr lang="ru-RU" altLang="ru-RU" dirty="0">
                <a:solidFill>
                  <a:srgbClr val="002060"/>
                </a:solidFill>
              </a:rPr>
              <a:t>ГАУ ДПО ЯО «Институт развития образования»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Является ли «дополнительное образование» частью «общего образования»?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Статья 2. Основные понятия, используемые в настоящем Федеральном </a:t>
            </a:r>
            <a:r>
              <a:rPr lang="ru-RU" b="1" dirty="0" smtClean="0"/>
              <a:t>законе</a:t>
            </a:r>
          </a:p>
          <a:p>
            <a:pPr marL="0" indent="0">
              <a:buNone/>
            </a:pPr>
            <a:r>
              <a:rPr lang="ru-RU" sz="1700" dirty="0"/>
              <a:t>11) общее образование - </a:t>
            </a:r>
            <a:r>
              <a:rPr lang="ru-RU" sz="1700" b="1" dirty="0">
                <a:solidFill>
                  <a:srgbClr val="002060"/>
                </a:solidFill>
              </a:rPr>
              <a:t>вид образования, </a:t>
            </a:r>
            <a:r>
              <a:rPr lang="ru-RU" sz="1700" dirty="0"/>
              <a:t>который направлен на развитие личности и приобретение в процессе освоения основных общеобразовательных программ знаний, умений, навыков и формирование компетенции, необходимых для жизни человека в обществе, осознанного выбора профессии и получения профессионального образования</a:t>
            </a:r>
            <a:r>
              <a:rPr lang="ru-RU" sz="1700" dirty="0" smtClean="0"/>
              <a:t>;</a:t>
            </a:r>
          </a:p>
          <a:p>
            <a:pPr marL="0" indent="0">
              <a:buNone/>
            </a:pPr>
            <a:r>
              <a:rPr lang="ru-RU" sz="1700" dirty="0"/>
              <a:t>14) дополнительное образование - </a:t>
            </a:r>
            <a:r>
              <a:rPr lang="ru-RU" sz="1700" b="1" dirty="0">
                <a:solidFill>
                  <a:srgbClr val="002060"/>
                </a:solidFill>
              </a:rPr>
              <a:t>вид образования, </a:t>
            </a:r>
            <a:r>
              <a:rPr lang="ru-RU" sz="1700" dirty="0"/>
              <a:t>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</a:t>
            </a:r>
            <a:r>
              <a:rPr lang="ru-RU" sz="1700" dirty="0" smtClean="0"/>
              <a:t>;</a:t>
            </a: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Внеурочная деятельность – неотъемлемая часть «Общего образования»</a:t>
            </a:r>
          </a:p>
          <a:p>
            <a:pPr marL="0" indent="0" algn="ctr">
              <a:buNone/>
            </a:pPr>
            <a:endParaRPr lang="ru-RU" sz="17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2060"/>
                </a:solidFill>
              </a:rPr>
              <a:t>Организация дополнительного образования является территорией, средой, местом которое ребенок выбирает сам</a:t>
            </a:r>
            <a:endParaRPr lang="ru-RU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7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Федеральный закон от 29.12.2012 N 273-ФЗ «Об образовании в Российской Федерации</a:t>
            </a:r>
            <a:r>
              <a:rPr lang="ru-RU" altLang="ru-RU" b="1" dirty="0" smtClean="0">
                <a:solidFill>
                  <a:srgbClr val="002060"/>
                </a:solidFill>
              </a:rPr>
              <a:t>» ст.2п.9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65" t="40449" r="32911" b="37120"/>
          <a:stretch/>
        </p:blipFill>
        <p:spPr>
          <a:xfrm>
            <a:off x="171160" y="2003460"/>
            <a:ext cx="11849680" cy="36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8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071" y="287676"/>
            <a:ext cx="4997522" cy="6236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Структура дополнительной общеобразовательной программы включала 2 основных раздела: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Комплекс </a:t>
            </a:r>
            <a:r>
              <a:rPr lang="ru-RU" sz="1800" b="1" dirty="0" smtClean="0">
                <a:solidFill>
                  <a:srgbClr val="002060"/>
                </a:solidFill>
              </a:rPr>
              <a:t>основных характеристик образования: объем, содержание, планируемые </a:t>
            </a:r>
            <a:r>
              <a:rPr lang="ru-RU" sz="1800" b="1" dirty="0" smtClean="0">
                <a:solidFill>
                  <a:srgbClr val="002060"/>
                </a:solidFill>
              </a:rPr>
              <a:t>результаты: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*пояснительная записка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*цель и задачи программы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*содержание программы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*</a:t>
            </a:r>
            <a:r>
              <a:rPr lang="ru-RU" sz="1800" dirty="0" smtClean="0">
                <a:solidFill>
                  <a:srgbClr val="002060"/>
                </a:solidFill>
              </a:rPr>
              <a:t>планируемые результаты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Комплекс </a:t>
            </a:r>
            <a:r>
              <a:rPr lang="ru-RU" sz="1800" b="1" dirty="0" smtClean="0">
                <a:solidFill>
                  <a:srgbClr val="002060"/>
                </a:solidFill>
              </a:rPr>
              <a:t>организационно-педагогических условий, включающий формы </a:t>
            </a:r>
            <a:r>
              <a:rPr lang="ru-RU" sz="1800" b="1" dirty="0" smtClean="0">
                <a:solidFill>
                  <a:srgbClr val="002060"/>
                </a:solidFill>
              </a:rPr>
              <a:t>аттестации: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*календарный учебный график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*условия реализации программы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*формы аттестации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*методические материалы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*рабочие программы (модули)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*список литературы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84532" y="431514"/>
            <a:ext cx="4812587" cy="565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Новые структурные элементы программы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Рабочая программа воспитания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Календарный план воспитательной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52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321" y="513708"/>
            <a:ext cx="3455424" cy="4417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Институт изучения детства, семьи и воспитания Российской академии наук</a:t>
            </a:r>
          </a:p>
          <a:p>
            <a:pPr algn="ctr"/>
            <a:r>
              <a:rPr lang="en-US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ru-RU" dirty="0" err="1">
                <a:solidFill>
                  <a:srgbClr val="002060"/>
                </a:solidFill>
                <a:hlinkClick r:id="rId3"/>
              </a:rPr>
              <a:t>институтвоспитания.рф</a:t>
            </a:r>
            <a:r>
              <a:rPr lang="ru-RU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Пока организации ДО не имеют адресованных им официальных методических рекомендаций и разъяснений, что можно сделать?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8567" t="12628" r="16799" b="6005"/>
          <a:stretch/>
        </p:blipFill>
        <p:spPr>
          <a:xfrm>
            <a:off x="5106257" y="1212351"/>
            <a:ext cx="6246687" cy="44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9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Варианты воспитательной практики организаций дополнительного образования детей показали, что могут быть разные подходы к разработке программ воспитания в ОДОД, так, например, это могут быть:</a:t>
            </a:r>
            <a:br>
              <a:rPr lang="ru-RU" sz="2400" b="1" dirty="0">
                <a:solidFill>
                  <a:srgbClr val="002060"/>
                </a:solidFill>
                <a:latin typeface="+mn-lt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Интегрированная </a:t>
            </a:r>
            <a:r>
              <a:rPr lang="ru-RU" dirty="0">
                <a:solidFill>
                  <a:srgbClr val="002060"/>
                </a:solidFill>
              </a:rPr>
              <a:t>программа воспитания ДОД (интеграция с уровнями образования ДОО, ОО, СПО, </a:t>
            </a:r>
            <a:r>
              <a:rPr lang="ru-RU" dirty="0" smtClean="0">
                <a:solidFill>
                  <a:srgbClr val="002060"/>
                </a:solidFill>
              </a:rPr>
              <a:t>ВПО)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Рабочая программа воспитания организации </a:t>
            </a:r>
            <a:r>
              <a:rPr lang="ru-RU" dirty="0">
                <a:solidFill>
                  <a:srgbClr val="002060"/>
                </a:solidFill>
              </a:rPr>
              <a:t>дополнительного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Рабочая </a:t>
            </a:r>
            <a:r>
              <a:rPr lang="ru-RU" dirty="0">
                <a:solidFill>
                  <a:srgbClr val="002060"/>
                </a:solidFill>
              </a:rPr>
              <a:t>программа воспитания детского объединения организации дополнительного </a:t>
            </a:r>
            <a:r>
              <a:rPr lang="ru-RU" dirty="0" smtClean="0">
                <a:solidFill>
                  <a:srgbClr val="002060"/>
                </a:solidFill>
              </a:rPr>
              <a:t>образования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Воспитательный </a:t>
            </a:r>
            <a:r>
              <a:rPr lang="ru-RU" dirty="0">
                <a:solidFill>
                  <a:srgbClr val="002060"/>
                </a:solidFill>
              </a:rPr>
              <a:t>модуль дополнительной общеобразовательной </a:t>
            </a:r>
            <a:r>
              <a:rPr lang="ru-RU" dirty="0" smtClean="0">
                <a:solidFill>
                  <a:srgbClr val="002060"/>
                </a:solidFill>
              </a:rPr>
              <a:t>программы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 Рабочая </a:t>
            </a:r>
            <a:r>
              <a:rPr lang="ru-RU" dirty="0">
                <a:solidFill>
                  <a:srgbClr val="002060"/>
                </a:solidFill>
              </a:rPr>
              <a:t>программа воспитания как составная часть дополнительной общеобразовательной </a:t>
            </a:r>
            <a:r>
              <a:rPr lang="ru-RU" dirty="0" smtClean="0">
                <a:solidFill>
                  <a:srgbClr val="002060"/>
                </a:solidFill>
              </a:rPr>
              <a:t>программы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710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23" y="154110"/>
            <a:ext cx="10515600" cy="72512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Вариант 1. Рабочая программа воспитания для организации дополнительного образования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7732" y="1017141"/>
            <a:ext cx="5301760" cy="55858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Структурно-содержательные особенности программ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воспитания </a:t>
            </a:r>
            <a:r>
              <a:rPr lang="ru-RU" sz="1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тематическим модулям:</a:t>
            </a:r>
            <a:endParaRPr lang="ru-RU" sz="1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нвариантные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модули (включены во все программы)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«Учебное занятие» («Воспитание на учебном занятии»)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«Детское объединение» («Организация воспитательной деятельности  детском объединении»)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«Воспитательная среда» 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«Работа с родителями»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«Наставничество (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тьюторство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«Профессиональное самоопределение»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«Профилактика» («Профилактическая работа»)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Вариативные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модули (включены в отдельные программы)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«Благотворительность»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«Медиа»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«Самоуправление»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«Экскурсии, экспедиции, походы»</a:t>
            </a:r>
          </a:p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Модуль «Детские общественные объединения»</a:t>
            </a:r>
          </a:p>
          <a:p>
            <a:endParaRPr lang="ru-RU" sz="14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5969976" y="943342"/>
            <a:ext cx="5298831" cy="4761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rgbClr val="002060"/>
                </a:solidFill>
              </a:rPr>
              <a:t>Структурно-содержательные особенности программ воспитания </a:t>
            </a:r>
            <a:r>
              <a:rPr lang="ru-RU" sz="1500" b="1" u="sng" dirty="0" smtClean="0">
                <a:solidFill>
                  <a:srgbClr val="002060"/>
                </a:solidFill>
              </a:rPr>
              <a:t>по тематическим направлениям: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Гражданское воспитание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Патриотическое воспитание и формирование российской идентичности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Духовное и нравственное воспитание детей на основе российских духовных ценностей 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Приобщение детей к культурному наследию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Популяризация научных знаний среди детей и молодежи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Формирование культуры здоровья</a:t>
            </a:r>
          </a:p>
          <a:p>
            <a:r>
              <a:rPr lang="ru-RU" sz="1500" b="1" dirty="0" smtClean="0">
                <a:solidFill>
                  <a:srgbClr val="002060"/>
                </a:solidFill>
              </a:rPr>
              <a:t>Трудовое воспитание и профессиональное самоопределение</a:t>
            </a:r>
          </a:p>
          <a:p>
            <a:endParaRPr lang="ru-RU" sz="1500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8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Вариант 2. Рабочая программа воспитания в структуре ДОП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93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39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14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 целях воспитания (идеальные, процессуальные, персонифицированные)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45298167"/>
              </p:ext>
            </p:extLst>
          </p:nvPr>
        </p:nvGraphicFramePr>
        <p:xfrm>
          <a:off x="462337" y="1602769"/>
          <a:ext cx="10602930" cy="453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94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265" y="200738"/>
            <a:ext cx="10515600" cy="80612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2.1. Структура дополнительной общеобразовательной программы (</a:t>
            </a: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пример 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оформления ГБОУДО города Москвы «Дворец творчества детей и молодежи имени А.П. Гайдара»)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982" y="1006867"/>
            <a:ext cx="10860641" cy="5476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 smtClean="0"/>
              <a:t>1. Пояснительная записка программы: </a:t>
            </a:r>
            <a:r>
              <a:rPr lang="ru-RU" sz="1600" dirty="0" smtClean="0"/>
              <a:t>актуальность, направленность, структура программы </a:t>
            </a:r>
            <a:r>
              <a:rPr lang="ru-RU" sz="1600" i="1" dirty="0" smtClean="0">
                <a:solidFill>
                  <a:srgbClr val="00B050"/>
                </a:solidFill>
              </a:rPr>
              <a:t>(пишем о том, что программа состоит из двух блоков: обучающего и воспитательного), </a:t>
            </a:r>
            <a:r>
              <a:rPr lang="ru-RU" sz="1600" dirty="0" smtClean="0"/>
              <a:t>возраст обучающихся, форма обучения, объем и сроки реализации программы, режим занятий</a:t>
            </a:r>
          </a:p>
          <a:p>
            <a:pPr marL="0" indent="0">
              <a:buNone/>
            </a:pPr>
            <a:r>
              <a:rPr lang="ru-RU" sz="1600" b="1" dirty="0" smtClean="0"/>
              <a:t>2. Обучающий блок</a:t>
            </a:r>
          </a:p>
          <a:p>
            <a:pPr marL="0" indent="0">
              <a:buNone/>
            </a:pPr>
            <a:r>
              <a:rPr lang="ru-RU" sz="1600" dirty="0" smtClean="0"/>
              <a:t>2.1 Цель и задачи программы</a:t>
            </a:r>
          </a:p>
          <a:p>
            <a:pPr marL="0" indent="0">
              <a:buNone/>
            </a:pPr>
            <a:r>
              <a:rPr lang="ru-RU" sz="1600" dirty="0" smtClean="0"/>
              <a:t>2.2.Содержание программы (учебный план, содержание УП)</a:t>
            </a:r>
          </a:p>
          <a:p>
            <a:pPr marL="0" indent="0">
              <a:buNone/>
            </a:pPr>
            <a:r>
              <a:rPr lang="ru-RU" sz="1600" dirty="0" smtClean="0"/>
              <a:t>2.3.Планируемые результаты</a:t>
            </a:r>
          </a:p>
          <a:p>
            <a:pPr marL="0" indent="0">
              <a:buNone/>
            </a:pPr>
            <a:r>
              <a:rPr lang="ru-RU" sz="1600" dirty="0" smtClean="0"/>
              <a:t>2.4.Формы аттестации и оценочные материалы</a:t>
            </a:r>
          </a:p>
          <a:p>
            <a:pPr marL="0" indent="0">
              <a:buNone/>
            </a:pPr>
            <a:r>
              <a:rPr lang="ru-RU" sz="1600" dirty="0" smtClean="0"/>
              <a:t>2.5.Методические материалы</a:t>
            </a:r>
          </a:p>
          <a:p>
            <a:pPr marL="0" indent="0">
              <a:buNone/>
            </a:pPr>
            <a:r>
              <a:rPr lang="ru-RU" sz="1600" b="1" dirty="0" smtClean="0"/>
              <a:t>3.Воспитательный блок</a:t>
            </a:r>
          </a:p>
          <a:p>
            <a:pPr marL="0" indent="0">
              <a:buNone/>
            </a:pPr>
            <a:r>
              <a:rPr lang="ru-RU" sz="1600" dirty="0" smtClean="0"/>
              <a:t>3.1. Рабочая программа воспитания</a:t>
            </a:r>
          </a:p>
          <a:p>
            <a:pPr marL="0" indent="0">
              <a:buNone/>
            </a:pPr>
            <a:r>
              <a:rPr lang="ru-RU" sz="1600" dirty="0" smtClean="0"/>
              <a:t>3.1.1.Цель и задачи воспитания</a:t>
            </a:r>
          </a:p>
          <a:p>
            <a:pPr marL="0" indent="0">
              <a:buNone/>
            </a:pPr>
            <a:r>
              <a:rPr lang="ru-RU" sz="1600" dirty="0" smtClean="0"/>
              <a:t>3.1.2.Особенности организуемого воспитания </a:t>
            </a:r>
            <a:r>
              <a:rPr lang="ru-RU" sz="1600" dirty="0" smtClean="0">
                <a:solidFill>
                  <a:srgbClr val="FF0000"/>
                </a:solidFill>
              </a:rPr>
              <a:t>(мероприятия, воспитательные события – не перечень, а описание конкретных форм воспитательной работы)</a:t>
            </a:r>
          </a:p>
          <a:p>
            <a:pPr marL="0" indent="0">
              <a:buNone/>
            </a:pPr>
            <a:r>
              <a:rPr lang="ru-RU" sz="1600" dirty="0" smtClean="0"/>
              <a:t>3.1.3.Формы организации воспитания</a:t>
            </a:r>
          </a:p>
          <a:p>
            <a:pPr marL="0" indent="0">
              <a:buNone/>
            </a:pPr>
            <a:r>
              <a:rPr lang="ru-RU" sz="1600" dirty="0" smtClean="0"/>
              <a:t>3.1.4. Планируемые результаты</a:t>
            </a:r>
          </a:p>
          <a:p>
            <a:pPr marL="0" indent="0">
              <a:buNone/>
            </a:pPr>
            <a:r>
              <a:rPr lang="ru-RU" sz="1600" dirty="0" smtClean="0"/>
              <a:t>3.2.Календарный план воспитательной работы</a:t>
            </a:r>
          </a:p>
          <a:p>
            <a:pPr marL="0" indent="0">
              <a:buNone/>
            </a:pPr>
            <a:r>
              <a:rPr lang="ru-RU" sz="1600" b="1" dirty="0" smtClean="0"/>
              <a:t>4.Организационный блок</a:t>
            </a:r>
          </a:p>
          <a:p>
            <a:pPr marL="0" indent="0">
              <a:buNone/>
            </a:pPr>
            <a:r>
              <a:rPr lang="ru-RU" sz="1600" dirty="0" smtClean="0"/>
              <a:t>4.1Календарный учебный график</a:t>
            </a:r>
          </a:p>
          <a:p>
            <a:pPr marL="0" indent="0">
              <a:buNone/>
            </a:pPr>
            <a:r>
              <a:rPr lang="ru-RU" sz="1600" dirty="0" smtClean="0"/>
              <a:t>4.2.Организационно-педагогические условия (материально-технические/кадровые/информационные)</a:t>
            </a:r>
          </a:p>
          <a:p>
            <a:pPr marL="0" indent="0">
              <a:buNone/>
            </a:pPr>
            <a:r>
              <a:rPr lang="ru-RU" sz="1600" dirty="0" smtClean="0"/>
              <a:t>4.3. Список литературы</a:t>
            </a:r>
          </a:p>
          <a:p>
            <a:pPr marL="0" indent="0"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2896" y="1690099"/>
            <a:ext cx="4345969" cy="1972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Структура рабочей программы воспитания в составе ДОП и форма календарного плана воспитательной работы определяются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локальным нормативным актом </a:t>
            </a:r>
            <a:r>
              <a:rPr lang="ru-RU" dirty="0" smtClean="0"/>
              <a:t>ГБОУДО ДТД им. А.П. Гайдара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155078" y="4336782"/>
            <a:ext cx="5229545" cy="1472166"/>
          </a:xfrm>
          <a:prstGeom prst="rightArrow">
            <a:avLst>
              <a:gd name="adj1" fmla="val 868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Соответствие требованиям законодательства РФ</a:t>
            </a:r>
          </a:p>
          <a:p>
            <a:pPr algn="ctr"/>
            <a:r>
              <a:rPr lang="ru-RU" sz="1400" dirty="0" smtClean="0"/>
              <a:t>Последовательность в работе</a:t>
            </a:r>
          </a:p>
          <a:p>
            <a:pPr algn="ctr"/>
            <a:r>
              <a:rPr lang="ru-RU" sz="1400" dirty="0" smtClean="0"/>
              <a:t>Реализация принципа единства обучения и воспитания</a:t>
            </a:r>
          </a:p>
          <a:p>
            <a:pPr algn="ctr"/>
            <a:r>
              <a:rPr lang="ru-RU" sz="1400" dirty="0" smtClean="0"/>
              <a:t>Структурная целостность содержания программы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045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дополнительной общеобразовательной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программы (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пример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ГБПОУ города Москвы «Воробьевы горы»)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Титульный лист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Раздел 1. Пояснительная записка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Раздел 2. Формы аттестации и оценочные материалы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Раздел 3. Содержание программы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Раздел 4. Организационно-педагогические условия реализации программы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Приложение. Календарный учебный график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Воспитательная компонента программы: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Воспитательные: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Познакомить с историей ГБПОУ «Воробьевы горы», подразделения, коллектива/объединения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Воспитать (черты характера, качества личности, интерес к чему-либо)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Сформировать (</a:t>
            </a:r>
            <a:r>
              <a:rPr lang="ru-RU" sz="1800" dirty="0">
                <a:solidFill>
                  <a:srgbClr val="002060"/>
                </a:solidFill>
              </a:rPr>
              <a:t>интерес к </a:t>
            </a:r>
            <a:r>
              <a:rPr lang="ru-RU" sz="1800" dirty="0" smtClean="0">
                <a:solidFill>
                  <a:srgbClr val="002060"/>
                </a:solidFill>
              </a:rPr>
              <a:t>чему-либо, компоненты гражданственности, качества личности)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Содействовать формированию (компонентов культуры личности, качеств личности)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Планируемые результаты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</a:rPr>
              <a:t>Личностные результаты (результаты воспитания и развития личности) – </a:t>
            </a:r>
            <a:r>
              <a:rPr lang="ru-RU" sz="1800" dirty="0" smtClean="0">
                <a:solidFill>
                  <a:srgbClr val="00B0F0"/>
                </a:solidFill>
              </a:rPr>
              <a:t>например, исследовательская деятельность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Актуальные вопросы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854" y="1597025"/>
            <a:ext cx="10515600" cy="4351338"/>
          </a:xfrm>
        </p:spPr>
        <p:txBody>
          <a:bodyPr/>
          <a:lstStyle/>
          <a:p>
            <a:pPr lvl="0" fontAlgn="base"/>
            <a:r>
              <a:rPr lang="ru-RU" dirty="0">
                <a:solidFill>
                  <a:srgbClr val="002060"/>
                </a:solidFill>
              </a:rPr>
              <a:t>Как оптимально выстроить структуру программы воспитания в организации дополнительного образования?</a:t>
            </a: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В общем образовании программа воспитания встраивается в основную образовательную программу. А в дополнительном?</a:t>
            </a:r>
          </a:p>
          <a:p>
            <a:pPr lvl="0" fontAlgn="base"/>
            <a:r>
              <a:rPr lang="ru-RU" dirty="0">
                <a:solidFill>
                  <a:srgbClr val="002060"/>
                </a:solidFill>
              </a:rPr>
              <a:t>Программа воспитания нужна каждому педагогу, каждому структурному подразделению или учреждению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 lvl="0" fontAlgn="base"/>
            <a:r>
              <a:rPr lang="ru-RU" dirty="0" smtClean="0">
                <a:solidFill>
                  <a:srgbClr val="002060"/>
                </a:solidFill>
              </a:rPr>
              <a:t>Календарный план воспитательной работы должен быть разработан каждым педагогом для своего объединения или только для учреждения?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00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Патриотическое воспитание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824" t="15632" r="21396" b="6575"/>
          <a:stretch/>
        </p:blipFill>
        <p:spPr>
          <a:xfrm>
            <a:off x="6877980" y="1828798"/>
            <a:ext cx="4244289" cy="4668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432884" y="5974293"/>
            <a:ext cx="575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 action="ppaction://hlinkfile"/>
              </a:rPr>
              <a:t>file</a:t>
            </a:r>
            <a:r>
              <a:rPr lang="en-US" sz="1400" dirty="0">
                <a:hlinkClick r:id="rId3" action="ppaction://hlinkfile"/>
              </a:rPr>
              <a:t>:///C:/Users/grekova/Desktop/</a:t>
            </a:r>
            <a:r>
              <a:rPr lang="ru-RU" sz="1400" dirty="0">
                <a:hlinkClick r:id="rId3" action="ppaction://hlinkfile"/>
              </a:rPr>
              <a:t>работа/СЕМИНАРЫ/Семинары%202023/Воспитание%20в%20ДОД/МР%20патриотическое%20воспитание.</a:t>
            </a:r>
            <a:r>
              <a:rPr lang="en-US" sz="1400" dirty="0" smtClean="0">
                <a:hlinkClick r:id="rId3" action="ppaction://hlinkfile"/>
              </a:rPr>
              <a:t>pdf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2611" y="1692275"/>
            <a:ext cx="5887092" cy="480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Патриотизм </a:t>
            </a:r>
            <a:r>
              <a:rPr lang="ru-RU" dirty="0" smtClean="0"/>
              <a:t>– нравственное чувство, включающее любовь к Родине, уважение к ее законам и традициям, преданность своему Отечеству, стремление служить его интересам, осознанную готовность человека связать свое личное будущее с будущим своей страны и действовать во благо Родины, народа, государства. 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Задачи: </a:t>
            </a:r>
            <a:r>
              <a:rPr lang="ru-RU" dirty="0" smtClean="0"/>
              <a:t>формирование уважения к родной культуре и другим культурам, ориентация на ценности.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Содержание: </a:t>
            </a:r>
            <a:r>
              <a:rPr lang="ru-RU" dirty="0" smtClean="0"/>
              <a:t>история и культура Родины, усвоение системы ценностей, отношений к различным регионам России, уважение национальных особенностей.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Методы: </a:t>
            </a:r>
            <a:r>
              <a:rPr lang="ru-RU" dirty="0" smtClean="0"/>
              <a:t>наблюдение, рассказ, диалог, полемика, беседа, моделирование обучающих ситуаций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041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Цифровое воспитание- молодая сфера педагогики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5915"/>
            <a:ext cx="10515600" cy="483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Цифровое воспитание – это создание условий для развития и саморазвития человека в интернет пространстве, освоение им интернет опыта, культуры, ценностей и норм онлайн-общества.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Мирошкина</a:t>
            </a:r>
            <a:r>
              <a:rPr lang="ru-RU" dirty="0" smtClean="0">
                <a:solidFill>
                  <a:srgbClr val="002060"/>
                </a:solidFill>
              </a:rPr>
              <a:t> М.Р. «Цифровое поколение»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hlinkClick r:id="rId2"/>
              </a:rPr>
              <a:t>disk.yandex.ru/i/rlNzaBAaKelQPg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Цифровой методический конструктор организатора воспитательной работы в школе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US" sz="1600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rgbClr val="002060"/>
                </a:solidFill>
                <a:hlinkClick r:id="rId3"/>
              </a:rPr>
              <a:t>edsoo.ru/Cifrovoj_metodicheskij_k.htm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4411" t="7982" r="3524" b="59046"/>
          <a:stretch/>
        </p:blipFill>
        <p:spPr>
          <a:xfrm>
            <a:off x="5424755" y="5034337"/>
            <a:ext cx="6426068" cy="12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5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Система мер по профессиональной ориентации и самоопределению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861" y="1852002"/>
            <a:ext cx="964223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1.Проект </a:t>
            </a:r>
            <a:r>
              <a:rPr lang="ru-RU" dirty="0">
                <a:solidFill>
                  <a:srgbClr val="002060"/>
                </a:solidFill>
              </a:rPr>
              <a:t>ранней профессиональной ориентации «Билет в </a:t>
            </a:r>
            <a:r>
              <a:rPr lang="ru-RU" dirty="0" smtClean="0">
                <a:solidFill>
                  <a:srgbClr val="002060"/>
                </a:solidFill>
              </a:rPr>
              <a:t>будущее»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2.Профориентационный </a:t>
            </a:r>
            <a:r>
              <a:rPr lang="ru-RU" dirty="0">
                <a:solidFill>
                  <a:srgbClr val="002060"/>
                </a:solidFill>
              </a:rPr>
              <a:t>проект «Шоу профессий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ru-RU" dirty="0" err="1">
                <a:solidFill>
                  <a:srgbClr val="002060"/>
                </a:solidFill>
                <a:hlinkClick r:id="rId2"/>
              </a:rPr>
              <a:t>шоупрофессий.рф</a:t>
            </a:r>
            <a:r>
              <a:rPr lang="ru-RU" dirty="0">
                <a:solidFill>
                  <a:srgbClr val="002060"/>
                </a:solidFill>
                <a:hlinkClick r:id="rId2"/>
              </a:rPr>
              <a:t>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professions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3.Профориентационные </a:t>
            </a:r>
            <a:r>
              <a:rPr lang="ru-RU" dirty="0">
                <a:solidFill>
                  <a:srgbClr val="002060"/>
                </a:solidFill>
              </a:rPr>
              <a:t>тематические смены «Профильные </a:t>
            </a:r>
            <a:r>
              <a:rPr lang="ru-RU" dirty="0" err="1">
                <a:solidFill>
                  <a:srgbClr val="002060"/>
                </a:solidFill>
              </a:rPr>
              <a:t>техноотряды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3 всероссийских детских </a:t>
            </a:r>
            <a:r>
              <a:rPr lang="ru-RU" dirty="0" smtClean="0">
                <a:solidFill>
                  <a:srgbClr val="002060"/>
                </a:solidFill>
              </a:rPr>
              <a:t>центрах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4.Кружковое </a:t>
            </a:r>
            <a:r>
              <a:rPr lang="ru-RU" dirty="0">
                <a:solidFill>
                  <a:srgbClr val="002060"/>
                </a:solidFill>
              </a:rPr>
              <a:t>движение </a:t>
            </a:r>
            <a:r>
              <a:rPr lang="ru-RU" dirty="0" smtClean="0">
                <a:solidFill>
                  <a:srgbClr val="002060"/>
                </a:solidFill>
              </a:rPr>
              <a:t>(российское движение детей и молодежи)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5.Сайт «Дети в науке»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6.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Сайт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«Атлас новых профессий»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49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6477"/>
            <a:ext cx="10515600" cy="535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Список литературы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1.Зеер Э.Ф. Психология профессионального самоопределения в ранней юности. – МПСИ, 2008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2.Пряжников Н.С. Методы активизации личного и профессионального самоопределения. – МПСИ</a:t>
            </a:r>
            <a:r>
              <a:rPr lang="ru-RU" smtClean="0">
                <a:solidFill>
                  <a:schemeClr val="accent2"/>
                </a:solidFill>
              </a:rPr>
              <a:t>, 2002</a:t>
            </a:r>
            <a:r>
              <a:rPr lang="ru-RU" dirty="0" smtClean="0">
                <a:solidFill>
                  <a:schemeClr val="accent2"/>
                </a:solidFill>
              </a:rPr>
              <a:t>, 400 с.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Литература для обучающихся и их родителей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Чистякова С.Н. Рассказы о профессиях: книга для чтения по предмету «Технология». – М. «Издательский центр «Академия», 2012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Документальный фильм </a:t>
            </a:r>
            <a:r>
              <a:rPr lang="ru-RU" dirty="0" smtClean="0">
                <a:solidFill>
                  <a:srgbClr val="002060"/>
                </a:solidFill>
              </a:rPr>
              <a:t>«Профессии будущего» (2020) – Российское кино, посвященное новым профессиям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609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Практическая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Что мы хотим изменить в воспитании обучающихся?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Какие качества личности, ценности, убеждения и установки формировать?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Что хочет сделать государство?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Какие результаты планируем получить?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Целевые ориентиры – содержание воспитания – формы и технологии воспитания – планируемые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Нормативно-правовые документы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96461" y="133325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Конституция РФ (от 12.12.1993 с изм. от 01.07.2020)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Федеральный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закон от 29.12.2012 N 273-ФЗ «Об образовании в Российской Федерации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»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Указ Президента РФ от 09.11.2022 №809 «Об утверждении Основ государственной политики по сохранению и укреплению традиционных российских духовно-нравственных ценностей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Указ Президента РФ от 21.07.2020 №474 «О национальных целях развития РФ на период до 2030 года»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Федеральный закон от 31 июля 2020 №304-ФЗ «О внесении изменений в ФЗ «Об образовании в РФ по вопросам воспитания обучающихся»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Стратегия развития воспитания в РФ на период до 2025 г. и план мероприятий по ее реализации (от 29 мая 2015 г. №996-р, от 12.11.2020 №2945-р)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Целевая модель развития региональных систем дополнительного образования детей (2019 г.)</a:t>
            </a:r>
            <a:endParaRPr lang="ru-RU" altLang="ru-RU" sz="2400" b="1" dirty="0">
              <a:solidFill>
                <a:srgbClr val="002060"/>
              </a:solidFill>
              <a:latin typeface="+mj-lt"/>
            </a:endParaRP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Концепция развития дополнительного образования детей до 2030 года (утверждена распоряжением Правительства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Российской </a:t>
            </a:r>
            <a:r>
              <a:rPr lang="ru-RU" altLang="ru-RU" sz="2400" b="1" dirty="0" smtClean="0">
                <a:solidFill>
                  <a:srgbClr val="002060"/>
                </a:solidFill>
                <a:latin typeface="+mj-lt"/>
              </a:rPr>
              <a:t>Федерации от 31 марта 2022 №678-р)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alt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6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402"/>
            <a:ext cx="10515600" cy="5899561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Приняты поправки</a:t>
            </a:r>
            <a:r>
              <a:rPr lang="ru-RU" dirty="0">
                <a:solidFill>
                  <a:srgbClr val="002060"/>
                </a:solidFill>
              </a:rPr>
              <a:t> в </a:t>
            </a:r>
            <a:r>
              <a:rPr lang="ru-RU" b="1" dirty="0">
                <a:solidFill>
                  <a:srgbClr val="002060"/>
                </a:solidFill>
              </a:rPr>
              <a:t>Конституцию РФ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–</a:t>
            </a:r>
            <a:r>
              <a:rPr lang="ru-RU" b="1" i="1" dirty="0">
                <a:solidFill>
                  <a:srgbClr val="002060"/>
                </a:solidFill>
              </a:rPr>
              <a:t> закреплен приоритетный характер детства </a:t>
            </a:r>
            <a:r>
              <a:rPr lang="ru-RU" i="1" dirty="0">
                <a:solidFill>
                  <a:srgbClr val="002060"/>
                </a:solidFill>
              </a:rPr>
              <a:t>в государственной политике 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i="1" dirty="0">
                <a:solidFill>
                  <a:srgbClr val="002060"/>
                </a:solidFill>
              </a:rPr>
              <a:t>государство обязано создавать условия, позволяющие нравственно, физически, духовно и интеллектуально развивать детей,</a:t>
            </a:r>
            <a:r>
              <a:rPr lang="ru-RU" i="1" dirty="0">
                <a:solidFill>
                  <a:srgbClr val="002060"/>
                </a:solidFill>
              </a:rPr>
              <a:t> обеспечивать нацеленность на воспитание патриотизма, уважения к пожилым людям и </a:t>
            </a:r>
            <a:r>
              <a:rPr lang="ru-RU" i="1" dirty="0" smtClean="0">
                <a:solidFill>
                  <a:srgbClr val="002060"/>
                </a:solidFill>
              </a:rPr>
              <a:t>гражданственности</a:t>
            </a: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Издан </a:t>
            </a:r>
            <a:r>
              <a:rPr lang="ru-RU" b="1" i="1" dirty="0">
                <a:solidFill>
                  <a:srgbClr val="002060"/>
                </a:solidFill>
              </a:rPr>
              <a:t>Указ</a:t>
            </a:r>
            <a:r>
              <a:rPr lang="ru-RU" b="1" dirty="0">
                <a:solidFill>
                  <a:srgbClr val="002060"/>
                </a:solidFill>
              </a:rPr>
              <a:t> Президента </a:t>
            </a:r>
            <a:r>
              <a:rPr lang="ru-RU" dirty="0">
                <a:solidFill>
                  <a:srgbClr val="002060"/>
                </a:solidFill>
              </a:rPr>
              <a:t>РФ от 21. 07. 2020 № 474 «О национальных целях развития РФ на период до 2030 года», </a:t>
            </a:r>
            <a:r>
              <a:rPr lang="ru-RU" i="1" dirty="0">
                <a:solidFill>
                  <a:srgbClr val="002060"/>
                </a:solidFill>
              </a:rPr>
              <a:t>определяющий воспитание государственной задачей, национальной целью и стратегическим приоритетом на федеральном, региональном, муниципальном </a:t>
            </a:r>
            <a:r>
              <a:rPr lang="ru-RU" i="1" dirty="0" smtClean="0">
                <a:solidFill>
                  <a:srgbClr val="002060"/>
                </a:solidFill>
              </a:rPr>
              <a:t>уровня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9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146"/>
            <a:ext cx="10515600" cy="791307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002060"/>
                </a:solidFill>
              </a:rPr>
              <a:t/>
            </a:r>
            <a:br>
              <a:rPr lang="ru-RU" altLang="ru-RU" sz="3100" b="1" dirty="0" smtClean="0">
                <a:solidFill>
                  <a:srgbClr val="002060"/>
                </a:solidFill>
              </a:rPr>
            </a:br>
            <a:r>
              <a:rPr lang="ru-RU" altLang="ru-RU" sz="3100" b="1" dirty="0" smtClean="0">
                <a:solidFill>
                  <a:srgbClr val="002060"/>
                </a:solidFill>
              </a:rPr>
              <a:t>Федеральный </a:t>
            </a:r>
            <a:r>
              <a:rPr lang="ru-RU" altLang="ru-RU" sz="3100" b="1" dirty="0">
                <a:solidFill>
                  <a:srgbClr val="002060"/>
                </a:solidFill>
              </a:rPr>
              <a:t>закон от 29.12.2012 N 273-ФЗ «Об образовании в Российской Федерации»</a:t>
            </a:r>
            <a:r>
              <a:rPr lang="ru-RU" altLang="ru-RU" b="1" dirty="0">
                <a:solidFill>
                  <a:srgbClr val="002060"/>
                </a:solidFill>
              </a:rPr>
              <a:t/>
            </a:r>
            <a:br>
              <a:rPr lang="ru-RU" alt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4546"/>
            <a:ext cx="10515600" cy="497241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Статья 12.1. Общие требования к организации воспитания </a:t>
            </a:r>
            <a:r>
              <a:rPr lang="ru-RU" b="1" dirty="0" smtClean="0"/>
              <a:t>обучающихся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. 1</a:t>
            </a:r>
            <a:r>
              <a:rPr lang="ru-RU" dirty="0"/>
              <a:t>. Воспитание обучающихся при освоении </a:t>
            </a:r>
            <a:r>
              <a:rPr lang="ru-RU" i="1" dirty="0"/>
              <a:t>ими </a:t>
            </a:r>
            <a:r>
              <a:rPr lang="ru-RU" dirty="0">
                <a:solidFill>
                  <a:srgbClr val="0070C0"/>
                </a:solidFill>
              </a:rPr>
              <a:t>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dirty="0"/>
              <a:t>рабочей программы воспитания и календарного плана воспитательной работы, разрабатываемых и утверждаемых такими организациями самостоятельно, если иное не установлено настоящим Федеральным законом.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. 2</a:t>
            </a:r>
            <a:r>
              <a:rPr lang="ru-RU" dirty="0"/>
              <a:t>. Воспитание обучающихся при освоении ими </a:t>
            </a:r>
            <a:r>
              <a:rPr lang="ru-RU" dirty="0">
                <a:solidFill>
                  <a:srgbClr val="0070C0"/>
                </a:solidFill>
              </a:rPr>
              <a:t>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</a:t>
            </a:r>
            <a:r>
              <a:rPr lang="ru-RU" dirty="0" smtClean="0"/>
              <a:t>…в </a:t>
            </a:r>
            <a:r>
              <a:rPr lang="ru-RU" dirty="0"/>
              <a:t>организациях, осуществляющих образовательную деятельность, осуществляется на основе включаемых в такие образовательные программы </a:t>
            </a:r>
            <a:r>
              <a:rPr lang="ru-RU" dirty="0" smtClean="0"/>
              <a:t>… рабочей </a:t>
            </a:r>
            <a:r>
              <a:rPr lang="ru-RU" dirty="0"/>
              <a:t>программы воспитания и календарного плана воспитательной работы, разрабатываемых и утверждаемых с учетом включенных в примерные образовательные программы, указанные в </a:t>
            </a:r>
            <a:r>
              <a:rPr lang="ru-RU" u="sng" dirty="0">
                <a:hlinkClick r:id="rId2"/>
              </a:rPr>
              <a:t>части 9.1 статьи 12</a:t>
            </a:r>
            <a:r>
              <a:rPr lang="ru-RU" dirty="0"/>
              <a:t> настоящего Федерального закона, примерных </a:t>
            </a:r>
            <a:r>
              <a:rPr lang="ru-RU" u="sng" dirty="0">
                <a:hlinkClick r:id="rId3"/>
              </a:rPr>
              <a:t>рабочих программ</a:t>
            </a:r>
            <a:r>
              <a:rPr lang="ru-RU" dirty="0"/>
              <a:t> воспитания и примерных календарных </a:t>
            </a:r>
            <a:r>
              <a:rPr lang="ru-RU" u="sng" dirty="0">
                <a:hlinkClick r:id="rId4"/>
              </a:rPr>
              <a:t>планов</a:t>
            </a:r>
            <a:r>
              <a:rPr lang="ru-RU" dirty="0"/>
              <a:t> 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39910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014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Новые акценты в воспитании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963100"/>
              </p:ext>
            </p:extLst>
          </p:nvPr>
        </p:nvGraphicFramePr>
        <p:xfrm>
          <a:off x="304800" y="808895"/>
          <a:ext cx="11582400" cy="5961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115">
                  <a:extLst>
                    <a:ext uri="{9D8B030D-6E8A-4147-A177-3AD203B41FA5}">
                      <a16:colId xmlns:a16="http://schemas.microsoft.com/office/drawing/2014/main" val="221340455"/>
                    </a:ext>
                  </a:extLst>
                </a:gridCol>
                <a:gridCol w="7347285">
                  <a:extLst>
                    <a:ext uri="{9D8B030D-6E8A-4147-A177-3AD203B41FA5}">
                      <a16:colId xmlns:a16="http://schemas.microsoft.com/office/drawing/2014/main" val="3268833757"/>
                    </a:ext>
                  </a:extLst>
                </a:gridCol>
              </a:tblGrid>
              <a:tr h="1939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Стратегия развития воспитания в РФ на период до 2025 г. и план мероприятий по ее реализации (от 29 мая 2015 г. №996-р, от 12.11.2020 №2945-р)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Воспитание</a:t>
                      </a:r>
                      <a:r>
                        <a:rPr lang="ru-RU" dirty="0" smtClean="0"/>
                        <a:t> –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стратегический общенациональный приоритет, требующий консолидации усилий различных</a:t>
                      </a:r>
                      <a:r>
                        <a:rPr lang="ru-RU" baseline="0" dirty="0" smtClean="0"/>
                        <a:t> институтов. </a:t>
                      </a:r>
                    </a:p>
                    <a:p>
                      <a:r>
                        <a:rPr lang="ru-RU" dirty="0" smtClean="0"/>
                        <a:t>Развитие высоконравственной личности, разделяющей российские  традиционные духовно-нравственные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476884"/>
                  </a:ext>
                </a:extLst>
              </a:tr>
              <a:tr h="1515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Концепция развития дополнительного образования детей до 2030 года (утверждена распоряжением Правительства Российской Федерации от 31 марта 2022 №678-р)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условий для самореализации и развития талантов детей, а также воспитание высоконравственной, гармонично развитой и социально ответственной личности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74177"/>
                  </a:ext>
                </a:extLst>
              </a:tr>
              <a:tr h="2434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Целевая модель развития региональных систем дополнительного образования детей (2019 г.)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воспитания гармонично развитой и социально-ответственной личности </a:t>
                      </a:r>
                      <a:r>
                        <a:rPr lang="ru-RU" b="1" dirty="0" smtClean="0"/>
                        <a:t>на основе духовно-нравственных ценностей </a:t>
                      </a:r>
                      <a:r>
                        <a:rPr lang="ru-RU" dirty="0" smtClean="0"/>
                        <a:t>народов РФ, исторических и национально-культурных традиций, формирования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</a:t>
                      </a:r>
                      <a:r>
                        <a:rPr lang="ru-RU" b="1" dirty="0" smtClean="0"/>
                        <a:t>самоопределение и профессиональную</a:t>
                      </a:r>
                      <a:r>
                        <a:rPr lang="ru-RU" b="1" baseline="0" dirty="0" smtClean="0"/>
                        <a:t> ориентацию </a:t>
                      </a:r>
                      <a:r>
                        <a:rPr lang="ru-RU" baseline="0" dirty="0" smtClean="0"/>
                        <a:t>всех обучающихся путем увеличения охвата дополнительным образование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48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70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Федеральный закон от 29.12.2012 N 273-ФЗ «Об образовании в Российской Федерации</a:t>
            </a:r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» ст.2 п.1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1) образование - единый целенаправленный процесс воспитания и обучения, 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физического и (или) профессионального развития человека, удовлетворения его образовательных потребностей и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42322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+mn-lt"/>
              </a:rPr>
              <a:t>Федеральный закон от 29.12.2012 N 273-ФЗ «Об образовании в Российской Федерации</a:t>
            </a:r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» ст.2 п.2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2) 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dirty="0" smtClean="0">
                <a:solidFill>
                  <a:srgbClr val="002060"/>
                </a:solidFill>
              </a:rPr>
              <a:t>среде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8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56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Основные направления государственной политики в воспитании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817" y="1198900"/>
            <a:ext cx="2752190" cy="39279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Традиционные направления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Интеллектуальное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Духовно-нравственное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Физическое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Трудовое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Гражданское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Патриотическое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Экологическое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1198900"/>
            <a:ext cx="3230366" cy="39279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ФЗ «Об образовании»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Уважение к человеку труда и старшему поколению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Бережное отношение к природе и окружающей среде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Патриотизм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Бережное отношение к культурному наследию и традициям народа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Гражданственность, уважение к закону и порядку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5258" y="1185449"/>
            <a:ext cx="3041151" cy="3927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</a:rPr>
              <a:t>Стратегия развития воспитания в РФ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Гражданское воспитание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Патриотическое воспитание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Духовное и нравственное воспитание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Приобщение детей к культурному наследию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Популяризация научных знаний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Физическое воспитание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Трудовое воспитание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Экологическое воспитание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3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2173</Words>
  <Application>Microsoft Office PowerPoint</Application>
  <PresentationFormat>Широкоэкранный</PresentationFormat>
  <Paragraphs>215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Воспитание в дополнительном образовании детей   Актуальные вопросы и ответы</vt:lpstr>
      <vt:lpstr>Актуальные вопросы</vt:lpstr>
      <vt:lpstr>Нормативно-правовые документы</vt:lpstr>
      <vt:lpstr>Презентация PowerPoint</vt:lpstr>
      <vt:lpstr> Федеральный закон от 29.12.2012 N 273-ФЗ «Об образовании в Российской Федерации» </vt:lpstr>
      <vt:lpstr>Новые акценты в воспитании</vt:lpstr>
      <vt:lpstr>Федеральный закон от 29.12.2012 N 273-ФЗ «Об образовании в Российской Федерации» ст.2 п.1</vt:lpstr>
      <vt:lpstr>Федеральный закон от 29.12.2012 N 273-ФЗ «Об образовании в Российской Федерации» ст.2 п.2</vt:lpstr>
      <vt:lpstr>Основные направления государственной политики в воспитании</vt:lpstr>
      <vt:lpstr>Является ли «дополнительное образование» частью «общего образования»?</vt:lpstr>
      <vt:lpstr>Федеральный закон от 29.12.2012 N 273-ФЗ «Об образовании в Российской Федерации» ст.2п.9</vt:lpstr>
      <vt:lpstr>Презентация PowerPoint</vt:lpstr>
      <vt:lpstr>Презентация PowerPoint</vt:lpstr>
      <vt:lpstr>Варианты воспитательной практики организаций дополнительного образования детей показали, что могут быть разные подходы к разработке программ воспитания в ОДОД, так, например, это могут быть: </vt:lpstr>
      <vt:lpstr>Вариант 1. Рабочая программа воспитания для организации дополнительного образования</vt:lpstr>
      <vt:lpstr>Вариант 2. Рабочая программа воспитания в структуре ДОП</vt:lpstr>
      <vt:lpstr>О целях воспитания (идеальные, процессуальные, персонифицированные)</vt:lpstr>
      <vt:lpstr>2.1. Структура дополнительной общеобразовательной программы (пример оформления ГБОУДО города Москвы «Дворец творчества детей и молодежи имени А.П. Гайдара»)</vt:lpstr>
      <vt:lpstr>Структура дополнительной общеобразовательной программы (пример ГБПОУ города Москвы «Воробьевы горы»)</vt:lpstr>
      <vt:lpstr>Патриотическое воспитание</vt:lpstr>
      <vt:lpstr>Цифровое воспитание- молодая сфера педагогики</vt:lpstr>
      <vt:lpstr>Система мер по профессиональной ориентации и самоопределению обучающихся </vt:lpstr>
      <vt:lpstr>Презентация PowerPoint</vt:lpstr>
      <vt:lpstr>Практическая работа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в дополнительном образовании: разработка программ и поиск партнеров</dc:title>
  <dc:creator>Мария Андреевна Грекова</dc:creator>
  <cp:lastModifiedBy>Мария Андреевна Грекова</cp:lastModifiedBy>
  <cp:revision>70</cp:revision>
  <cp:lastPrinted>2023-03-27T10:58:19Z</cp:lastPrinted>
  <dcterms:created xsi:type="dcterms:W3CDTF">2023-03-16T08:48:26Z</dcterms:created>
  <dcterms:modified xsi:type="dcterms:W3CDTF">2023-03-29T10:44:37Z</dcterms:modified>
</cp:coreProperties>
</file>