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handoutMasterIdLst>
    <p:handoutMasterId r:id="rId9"/>
  </p:handoutMasterIdLst>
  <p:sldIdLst>
    <p:sldId id="290" r:id="rId2"/>
    <p:sldId id="283" r:id="rId3"/>
    <p:sldId id="291" r:id="rId4"/>
    <p:sldId id="292" r:id="rId5"/>
    <p:sldId id="293" r:id="rId6"/>
    <p:sldId id="294" r:id="rId7"/>
    <p:sldId id="295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404040"/>
    <a:srgbClr val="757575"/>
    <a:srgbClr val="ADEDD4"/>
    <a:srgbClr val="AA9844"/>
    <a:srgbClr val="53474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995" autoAdjust="0"/>
    <p:restoredTop sz="94660"/>
  </p:normalViewPr>
  <p:slideViewPr>
    <p:cSldViewPr snapToGrid="0">
      <p:cViewPr>
        <p:scale>
          <a:sx n="60" d="100"/>
          <a:sy n="60" d="100"/>
        </p:scale>
        <p:origin x="-836" y="-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3134" y="6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="" xmlns:a16="http://schemas.microsoft.com/office/drawing/2014/main" id="{3C073685-3C12-3390-E23A-E5C7006CFF1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288EA024-4B8A-0B8A-802B-6B4CA9DAE6B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CA2160-0A2E-48AE-9673-1C66E3DFBB0A}" type="datetimeFigureOut">
              <a:rPr lang="ru-RU" smtClean="0"/>
              <a:pPr/>
              <a:t>05.12.2023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31CCED8F-B0FE-A321-8C65-10C3625404F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FCCF6086-AA59-274C-C3C2-A012B877080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714FD1-E35A-4E5A-A326-5A8B74A66B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570717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3048000" y="312420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048000" y="5003322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3828" y="1110597"/>
            <a:ext cx="2286000" cy="508000"/>
          </a:xfrm>
        </p:spPr>
        <p:txBody>
          <a:bodyPr/>
          <a:lstStyle/>
          <a:p>
            <a:fld id="{041F34E5-E6F3-4952-BF2B-627162C443D5}" type="datetimeFigureOut">
              <a:rPr lang="ru-RU" smtClean="0"/>
              <a:pPr/>
              <a:t>05.12.2023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959" y="4117661"/>
            <a:ext cx="3657600" cy="512064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1215180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746176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2218944" y="5788152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2540000" y="4495800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767392" y="4928702"/>
            <a:ext cx="812800" cy="517524"/>
          </a:xfrm>
        </p:spPr>
        <p:txBody>
          <a:bodyPr/>
          <a:lstStyle/>
          <a:p>
            <a:fld id="{D88D77DC-8C48-4359-A8BD-9AEDE30477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F34E5-E6F3-4952-BF2B-627162C443D5}" type="datetimeFigureOut">
              <a:rPr lang="ru-RU" smtClean="0"/>
              <a:pPr/>
              <a:t>05.12.2023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77DC-8C48-4359-A8BD-9AEDE30477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2352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F34E5-E6F3-4952-BF2B-627162C443D5}" type="datetimeFigureOut">
              <a:rPr lang="ru-RU" smtClean="0"/>
              <a:pPr/>
              <a:t>05.12.2023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77DC-8C48-4359-A8BD-9AEDE30477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g object 21">
            <a:extLst>
              <a:ext uri="{FF2B5EF4-FFF2-40B4-BE49-F238E27FC236}">
                <a16:creationId xmlns="" xmlns:a16="http://schemas.microsoft.com/office/drawing/2014/main" id="{656A6070-53A2-AD2F-C0E7-59652C9E0DE0}"/>
              </a:ext>
            </a:extLst>
          </p:cNvPr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794"/>
            <a:ext cx="12191999" cy="6857206"/>
          </a:xfrm>
          <a:prstGeom prst="rect">
            <a:avLst/>
          </a:prstGeom>
        </p:spPr>
      </p:pic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846FE81-DAF3-FEBD-170D-995293CCD4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F34E5-E6F3-4952-BF2B-627162C443D5}" type="datetimeFigureOut">
              <a:rPr lang="ru-RU" smtClean="0"/>
              <a:pPr/>
              <a:t>05.12.2023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80C8D2A-37BE-18A7-262A-BEF10A3E3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4876A38-0D51-1C39-1A4F-22E8CEF0D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77DC-8C48-4359-A8BD-9AEDE30477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701321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g object 21">
            <a:extLst>
              <a:ext uri="{FF2B5EF4-FFF2-40B4-BE49-F238E27FC236}">
                <a16:creationId xmlns="" xmlns:a16="http://schemas.microsoft.com/office/drawing/2014/main" id="{656A6070-53A2-AD2F-C0E7-59652C9E0DE0}"/>
              </a:ext>
            </a:extLst>
          </p:cNvPr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794"/>
            <a:ext cx="12191999" cy="6857206"/>
          </a:xfrm>
          <a:prstGeom prst="rect">
            <a:avLst/>
          </a:prstGeom>
        </p:spPr>
      </p:pic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846FE81-DAF3-FEBD-170D-995293CCD4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F34E5-E6F3-4952-BF2B-627162C443D5}" type="datetimeFigureOut">
              <a:rPr lang="ru-RU" smtClean="0"/>
              <a:pPr/>
              <a:t>05.12.2023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80C8D2A-37BE-18A7-262A-BEF10A3E3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4876A38-0D51-1C39-1A4F-22E8CEF0D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77DC-8C48-4359-A8BD-9AEDE30477EF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bg object 22">
            <a:extLst>
              <a:ext uri="{FF2B5EF4-FFF2-40B4-BE49-F238E27FC236}">
                <a16:creationId xmlns="" xmlns:a16="http://schemas.microsoft.com/office/drawing/2014/main" id="{25E7B2C3-D86D-46B5-BF11-550C323E860D}"/>
              </a:ext>
            </a:extLst>
          </p:cNvPr>
          <p:cNvPicPr/>
          <p:nvPr userDrawn="1"/>
        </p:nvPicPr>
        <p:blipFill>
          <a:blip r:embed="rId3" cstate="print"/>
          <a:stretch>
            <a:fillRect/>
          </a:stretch>
        </p:blipFill>
        <p:spPr>
          <a:xfrm>
            <a:off x="9648020" y="183918"/>
            <a:ext cx="2022956" cy="1127451"/>
          </a:xfrm>
          <a:prstGeom prst="rect">
            <a:avLst/>
          </a:prstGeom>
        </p:spPr>
      </p:pic>
      <p:grpSp>
        <p:nvGrpSpPr>
          <p:cNvPr id="13" name="Группа 12">
            <a:extLst>
              <a:ext uri="{FF2B5EF4-FFF2-40B4-BE49-F238E27FC236}">
                <a16:creationId xmlns="" xmlns:a16="http://schemas.microsoft.com/office/drawing/2014/main" id="{BC56ACBB-2161-219B-E0E1-1109810BC438}"/>
              </a:ext>
            </a:extLst>
          </p:cNvPr>
          <p:cNvGrpSpPr/>
          <p:nvPr userDrawn="1"/>
        </p:nvGrpSpPr>
        <p:grpSpPr>
          <a:xfrm>
            <a:off x="1190635" y="299983"/>
            <a:ext cx="916079" cy="916079"/>
            <a:chOff x="3492842" y="1857538"/>
            <a:chExt cx="2825375" cy="2825375"/>
          </a:xfrm>
        </p:grpSpPr>
        <p:sp>
          <p:nvSpPr>
            <p:cNvPr id="14" name="Овал 13">
              <a:extLst>
                <a:ext uri="{FF2B5EF4-FFF2-40B4-BE49-F238E27FC236}">
                  <a16:creationId xmlns="" xmlns:a16="http://schemas.microsoft.com/office/drawing/2014/main" id="{A25C641B-DAFE-24F7-BBD9-918703A39C52}"/>
                </a:ext>
              </a:extLst>
            </p:cNvPr>
            <p:cNvSpPr/>
            <p:nvPr userDrawn="1"/>
          </p:nvSpPr>
          <p:spPr>
            <a:xfrm>
              <a:off x="3492842" y="1857538"/>
              <a:ext cx="2825375" cy="28253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Рисунок 14">
              <a:extLst>
                <a:ext uri="{FF2B5EF4-FFF2-40B4-BE49-F238E27FC236}">
                  <a16:creationId xmlns="" xmlns:a16="http://schemas.microsoft.com/office/drawing/2014/main" id="{F73C8C26-EF3C-857B-EF3C-A93E8458920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587267" y="1931426"/>
              <a:ext cx="2636525" cy="2697485"/>
            </a:xfrm>
            <a:prstGeom prst="rect">
              <a:avLst/>
            </a:prstGeom>
          </p:spPr>
        </p:pic>
      </p:grpSp>
      <p:pic>
        <p:nvPicPr>
          <p:cNvPr id="16" name="Picture 3" descr="C:\Users\1\Desktop\Презентация_Лобода\logo.png">
            <a:extLst>
              <a:ext uri="{FF2B5EF4-FFF2-40B4-BE49-F238E27FC236}">
                <a16:creationId xmlns="" xmlns:a16="http://schemas.microsoft.com/office/drawing/2014/main" id="{FE5166C2-2A79-1AB3-39A0-DB70947A2A4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4625" y="88611"/>
            <a:ext cx="631372" cy="112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98019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41F34E5-E6F3-4952-BF2B-627162C443D5}" type="datetimeFigureOut">
              <a:rPr lang="ru-RU" smtClean="0"/>
              <a:pPr/>
              <a:t>05.12.2023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88D77DC-8C48-4359-A8BD-9AEDE30477E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2008" y="1106932"/>
            <a:ext cx="2286000" cy="508000"/>
          </a:xfrm>
        </p:spPr>
        <p:txBody>
          <a:bodyPr/>
          <a:lstStyle/>
          <a:p>
            <a:fld id="{041F34E5-E6F3-4952-BF2B-627162C443D5}" type="datetimeFigureOut">
              <a:rPr lang="ru-RU" smtClean="0"/>
              <a:pPr/>
              <a:t>05.12.2023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6208" y="4114800"/>
            <a:ext cx="3657600" cy="512064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766272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2218944" y="579120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2505387" y="4479888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1213059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787488" y="4928702"/>
            <a:ext cx="812800" cy="517524"/>
          </a:xfrm>
        </p:spPr>
        <p:txBody>
          <a:bodyPr/>
          <a:lstStyle/>
          <a:p>
            <a:fld id="{D88D77DC-8C48-4359-A8BD-9AEDE30477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F34E5-E6F3-4952-BF2B-627162C443D5}" type="datetimeFigureOut">
              <a:rPr lang="ru-RU" smtClean="0"/>
              <a:pPr/>
              <a:t>05.12.2023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77DC-8C48-4359-A8BD-9AEDE30477E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F34E5-E6F3-4952-BF2B-627162C443D5}" type="datetimeFigureOut">
              <a:rPr lang="ru-RU" smtClean="0"/>
              <a:pPr/>
              <a:t>05.12.2023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77DC-8C48-4359-A8BD-9AEDE30477E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41F34E5-E6F3-4952-BF2B-627162C443D5}" type="datetimeFigureOut">
              <a:rPr lang="ru-RU" smtClean="0"/>
              <a:pPr/>
              <a:t>05.12.2023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88D77DC-8C48-4359-A8BD-9AEDE30477E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F34E5-E6F3-4952-BF2B-627162C443D5}" type="datetimeFigureOut">
              <a:rPr lang="ru-RU" smtClean="0"/>
              <a:pPr/>
              <a:t>05.12.2023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77DC-8C48-4359-A8BD-9AEDE30477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41F34E5-E6F3-4952-BF2B-627162C443D5}" type="datetimeFigureOut">
              <a:rPr lang="ru-RU" smtClean="0"/>
              <a:pPr/>
              <a:t>05.12.2023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88D77DC-8C48-4359-A8BD-9AEDE30477E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41F34E5-E6F3-4952-BF2B-627162C443D5}" type="datetimeFigureOut">
              <a:rPr lang="ru-RU" smtClean="0"/>
              <a:pPr/>
              <a:t>05.12.2023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88D77DC-8C48-4359-A8BD-9AEDE30477E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41F34E5-E6F3-4952-BF2B-627162C443D5}" type="datetimeFigureOut">
              <a:rPr lang="ru-RU" smtClean="0"/>
              <a:pPr/>
              <a:t>05.12.2023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88D77DC-8C48-4359-A8BD-9AEDE30477E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49" r:id="rId12"/>
    <p:sldLayoutId id="2147483667" r:id="rId13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&#1089;&#1072;&#1081;&#1090;&#1086;&#1073;&#1088;&#1072;&#1079;&#1086;&#1074;&#1072;&#1085;&#1080;&#1103;.&#1088;&#1092;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90855EF9-D085-8319-005F-17E0B24E4D8D}"/>
              </a:ext>
            </a:extLst>
          </p:cNvPr>
          <p:cNvSpPr/>
          <p:nvPr/>
        </p:nvSpPr>
        <p:spPr>
          <a:xfrm>
            <a:off x="212651" y="2071519"/>
            <a:ext cx="1146189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44083"/>
            <a:r>
              <a:rPr lang="ru-RU" altLang="ru-RU" sz="4000" b="1" dirty="0" smtClean="0">
                <a:solidFill>
                  <a:schemeClr val="accent1">
                    <a:lumMod val="50000"/>
                  </a:schemeClr>
                </a:solidFill>
                <a:ea typeface="+mj-ea"/>
                <a:cs typeface="+mj-cs"/>
              </a:rPr>
              <a:t>Практика детского наставничества </a:t>
            </a:r>
          </a:p>
          <a:p>
            <a:pPr algn="ctr" defTabSz="844083"/>
            <a:r>
              <a:rPr lang="ru-RU" altLang="ru-RU" sz="4000" b="1" dirty="0" smtClean="0">
                <a:solidFill>
                  <a:schemeClr val="accent1">
                    <a:lumMod val="50000"/>
                  </a:schemeClr>
                </a:solidFill>
                <a:ea typeface="+mj-ea"/>
                <a:cs typeface="+mj-cs"/>
              </a:rPr>
              <a:t>в системе дополнительного образования </a:t>
            </a:r>
          </a:p>
          <a:p>
            <a:pPr algn="ctr" defTabSz="844083"/>
            <a:r>
              <a:rPr lang="ru-RU" altLang="ru-RU" sz="4000" b="1" dirty="0" smtClean="0">
                <a:solidFill>
                  <a:schemeClr val="accent1">
                    <a:lumMod val="50000"/>
                  </a:schemeClr>
                </a:solidFill>
                <a:ea typeface="+mj-ea"/>
                <a:cs typeface="+mj-cs"/>
              </a:rPr>
              <a:t>города Рыбинска</a:t>
            </a:r>
            <a:endParaRPr lang="ru-RU" sz="4000" cap="all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B0C77B7F-3445-09C9-7320-340B7426C0C4}"/>
              </a:ext>
            </a:extLst>
          </p:cNvPr>
          <p:cNvSpPr/>
          <p:nvPr/>
        </p:nvSpPr>
        <p:spPr>
          <a:xfrm>
            <a:off x="7628767" y="4777219"/>
            <a:ext cx="35992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44083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Helvetica Neue"/>
              </a:rPr>
              <a:t>Баранова Ольга Анатольевна, </a:t>
            </a:r>
            <a:endParaRPr lang="ru-RU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  <a:sym typeface="Helvetica Neue"/>
            </a:endParaRPr>
          </a:p>
          <a:p>
            <a:pPr defTabSz="844083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Helvetica Neue"/>
              </a:rPr>
              <a:t>заместитель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Helvetica Neue"/>
              </a:rPr>
              <a:t>директора по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Helvetica Neue"/>
              </a:rPr>
              <a:t>УВР</a:t>
            </a:r>
            <a:endParaRPr lang="ru-RU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  <a:sym typeface="Helvetica Neue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B0C77B7F-3445-09C9-7320-340B7426C0C4}"/>
              </a:ext>
            </a:extLst>
          </p:cNvPr>
          <p:cNvSpPr/>
          <p:nvPr/>
        </p:nvSpPr>
        <p:spPr>
          <a:xfrm>
            <a:off x="297712" y="152056"/>
            <a:ext cx="113555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44083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Helvetica Neue"/>
              </a:rPr>
              <a:t>Муниципальное учреждение дополнительного образования</a:t>
            </a:r>
          </a:p>
          <a:p>
            <a:pPr algn="ctr" defTabSz="844083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Helvetica Neue"/>
              </a:rPr>
              <a:t>«Центр детского и юношеского  творчества «Молодые таланты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Helvetica Neue"/>
              </a:rPr>
              <a:t>», Рыбинск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B0C77B7F-3445-09C9-7320-340B7426C0C4}"/>
              </a:ext>
            </a:extLst>
          </p:cNvPr>
          <p:cNvSpPr/>
          <p:nvPr/>
        </p:nvSpPr>
        <p:spPr>
          <a:xfrm>
            <a:off x="4066860" y="6063758"/>
            <a:ext cx="35992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44083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Helvetica Neue"/>
              </a:rPr>
              <a:t>06.12.2023</a:t>
            </a:r>
            <a:endParaRPr lang="ru-RU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  <a:sym typeface="Helvetica Neue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F08AA2A6-12D8-0B50-778A-F28BAB7763D8}"/>
              </a:ext>
            </a:extLst>
          </p:cNvPr>
          <p:cNvSpPr txBox="1"/>
          <p:nvPr/>
        </p:nvSpPr>
        <p:spPr>
          <a:xfrm>
            <a:off x="744301" y="4609417"/>
            <a:ext cx="3742259" cy="1738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ПРИМЕР ПОДЗАГОЛОВКА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Пример текста.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Цель текста определяет его содержание, 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смысл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предъявляет особые требования 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 структуре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отбору языковых средств.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Сочетание этих факторов – функции, смысла, структуры – сформировало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три функционально-смысловых типа речи.</a:t>
            </a:r>
          </a:p>
          <a:p>
            <a:pPr marL="0" marR="0" lvl="0" indent="0" algn="l" defTabSz="9144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 bwMode="auto">
          <a:xfrm>
            <a:off x="0" y="1220049"/>
            <a:ext cx="12063663" cy="4997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altLang="ru-RU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64792" y="-320810"/>
            <a:ext cx="9956800" cy="1143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ФОРМА «УЧЕНИК – УЧЕНИК»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Объект 2"/>
          <p:cNvSpPr>
            <a:spLocks noGrp="1"/>
          </p:cNvSpPr>
          <p:nvPr>
            <p:ph sz="quarter" idx="1"/>
          </p:nvPr>
        </p:nvSpPr>
        <p:spPr>
          <a:xfrm>
            <a:off x="395536" y="928504"/>
            <a:ext cx="11247115" cy="151697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200" b="1" i="1" dirty="0" smtClean="0">
                <a:latin typeface="+mn-lt"/>
              </a:rPr>
              <a:t>Цель</a:t>
            </a:r>
            <a:r>
              <a:rPr lang="ru-RU" sz="2200" dirty="0" smtClean="0">
                <a:latin typeface="+mn-lt"/>
              </a:rPr>
              <a:t>: </a:t>
            </a:r>
            <a:r>
              <a:rPr lang="ru-RU" sz="2200" dirty="0">
                <a:latin typeface="+mn-lt"/>
              </a:rPr>
              <a:t>разносторонняя поддержка обучающегося с особыми образовательными и социальными потребностями для повышения качества его </a:t>
            </a:r>
            <a:r>
              <a:rPr lang="ru-RU" sz="2200" dirty="0" smtClean="0">
                <a:latin typeface="+mn-lt"/>
              </a:rPr>
              <a:t>образования, активной социализации </a:t>
            </a:r>
            <a:r>
              <a:rPr lang="ru-RU" sz="2200" dirty="0">
                <a:latin typeface="+mn-lt"/>
              </a:rPr>
              <a:t>и </a:t>
            </a:r>
            <a:r>
              <a:rPr lang="ru-RU" sz="2200" dirty="0" smtClean="0">
                <a:latin typeface="+mn-lt"/>
              </a:rPr>
              <a:t>развития </a:t>
            </a:r>
            <a:r>
              <a:rPr lang="ru-RU" sz="2200" dirty="0">
                <a:latin typeface="+mn-lt"/>
              </a:rPr>
              <a:t>творческого потенциала путем передачи опыта от наставника к </a:t>
            </a:r>
            <a:r>
              <a:rPr lang="ru-RU" sz="2200" dirty="0" smtClean="0">
                <a:latin typeface="+mn-lt"/>
              </a:rPr>
              <a:t>наставляемому.</a:t>
            </a:r>
            <a:endParaRPr lang="ru-RU" sz="2200" dirty="0">
              <a:latin typeface="+mn-lt"/>
            </a:endParaRPr>
          </a:p>
          <a:p>
            <a:pPr marL="0" indent="0">
              <a:buNone/>
            </a:pPr>
            <a:endParaRPr lang="ru-RU" sz="2000" dirty="0">
              <a:latin typeface="+mn-lt"/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343974" y="2477391"/>
            <a:ext cx="11288046" cy="3880885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100" dirty="0" smtClean="0">
                <a:solidFill>
                  <a:srgbClr val="40404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ru-RU" sz="3100" dirty="0" smtClean="0">
                <a:ea typeface="Tahoma" panose="020B0604030504040204" pitchFamily="34" charset="0"/>
                <a:cs typeface="Tahoma" panose="020B0604030504040204" pitchFamily="34" charset="0"/>
              </a:rPr>
              <a:t>Универсальность </a:t>
            </a:r>
            <a:r>
              <a:rPr lang="ru-RU" sz="3100" dirty="0">
                <a:ea typeface="Tahoma" panose="020B0604030504040204" pitchFamily="34" charset="0"/>
                <a:cs typeface="Tahoma" panose="020B0604030504040204" pitchFamily="34" charset="0"/>
              </a:rPr>
              <a:t>технологии наставничества позволяет применять ее для решения проблем практически любого обучающегося:</a:t>
            </a:r>
            <a:r>
              <a:rPr lang="ru-RU" sz="3100" dirty="0"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 </a:t>
            </a:r>
            <a:endParaRPr lang="ru-RU" sz="310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algn="just">
              <a:lnSpc>
                <a:spcPct val="120000"/>
              </a:lnSpc>
              <a:spcBef>
                <a:spcPts val="0"/>
              </a:spcBef>
            </a:pPr>
            <a:r>
              <a:rPr lang="ru-RU" sz="3100" dirty="0">
                <a:ea typeface="Tahoma" panose="020B0604030504040204" pitchFamily="34" charset="0"/>
                <a:cs typeface="Tahoma" panose="020B0604030504040204" pitchFamily="34" charset="0"/>
              </a:rPr>
              <a:t>подростка, который находится в трудной жизненной ситуации, имеет недостаточную мотивацию к занятиям, испытывает трудности с адаптацией в коллективе творческого объединения; </a:t>
            </a:r>
          </a:p>
          <a:p>
            <a:pPr marL="0" algn="just">
              <a:lnSpc>
                <a:spcPct val="120000"/>
              </a:lnSpc>
              <a:spcBef>
                <a:spcPts val="0"/>
              </a:spcBef>
            </a:pPr>
            <a:r>
              <a:rPr lang="ru-RU" sz="3100" dirty="0">
                <a:ea typeface="Tahoma" panose="020B0604030504040204" pitchFamily="34" charset="0"/>
                <a:cs typeface="Tahoma" panose="020B0604030504040204" pitchFamily="34" charset="0"/>
              </a:rPr>
              <a:t>подростка, который оказался перед проблемой выбора образовательной траектории или будущей профессии; </a:t>
            </a:r>
          </a:p>
          <a:p>
            <a:pPr marL="0" algn="just">
              <a:lnSpc>
                <a:spcPct val="120000"/>
              </a:lnSpc>
              <a:spcBef>
                <a:spcPts val="0"/>
              </a:spcBef>
            </a:pPr>
            <a:r>
              <a:rPr lang="ru-RU" sz="3100" dirty="0">
                <a:ea typeface="Tahoma" panose="020B0604030504040204" pitchFamily="34" charset="0"/>
                <a:cs typeface="Tahoma" panose="020B0604030504040204" pitchFamily="34" charset="0"/>
              </a:rPr>
              <a:t>одаренного ребенка, который испытывает потребность в индивидуальной поддержке и сопровождению при подготовке к конкурсным мероприятиям или трудности в общении с окружающими;</a:t>
            </a:r>
            <a:r>
              <a:rPr lang="ru-RU" sz="3100" dirty="0"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 </a:t>
            </a:r>
            <a:endParaRPr lang="ru-RU" sz="310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algn="just">
              <a:lnSpc>
                <a:spcPct val="120000"/>
              </a:lnSpc>
              <a:spcBef>
                <a:spcPts val="0"/>
              </a:spcBef>
            </a:pPr>
            <a:r>
              <a:rPr lang="ru-RU" sz="3100" dirty="0">
                <a:ea typeface="Tahoma" panose="020B0604030504040204" pitchFamily="34" charset="0"/>
                <a:cs typeface="Tahoma" panose="020B0604030504040204" pitchFamily="34" charset="0"/>
              </a:rPr>
              <a:t>ребенка с </a:t>
            </a:r>
            <a:r>
              <a:rPr lang="ru-RU" sz="3100" dirty="0" smtClean="0">
                <a:ea typeface="Tahoma" panose="020B0604030504040204" pitchFamily="34" charset="0"/>
                <a:cs typeface="Tahoma" panose="020B0604030504040204" pitchFamily="34" charset="0"/>
              </a:rPr>
              <a:t>ОВЗ, </a:t>
            </a:r>
            <a:r>
              <a:rPr lang="ru-RU" sz="3100" dirty="0">
                <a:ea typeface="Tahoma" panose="020B0604030504040204" pitchFamily="34" charset="0"/>
                <a:cs typeface="Tahoma" panose="020B0604030504040204" pitchFamily="34" charset="0"/>
              </a:rPr>
              <a:t>которому необходимо социализироваться в обществе.</a:t>
            </a:r>
          </a:p>
          <a:p>
            <a:pPr marL="0" indent="0">
              <a:buFont typeface="Arial" pitchFamily="34" charset="0"/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8139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15">
            <a:extLst>
              <a:ext uri="{FF2B5EF4-FFF2-40B4-BE49-F238E27FC236}">
                <a16:creationId xmlns:a16="http://schemas.microsoft.com/office/drawing/2014/main" xmlns="" id="{4F1D32D5-55AD-EAE6-398C-E7FF303E88D2}"/>
              </a:ext>
            </a:extLst>
          </p:cNvPr>
          <p:cNvSpPr txBox="1">
            <a:spLocks/>
          </p:cNvSpPr>
          <p:nvPr/>
        </p:nvSpPr>
        <p:spPr>
          <a:xfrm>
            <a:off x="520994" y="79791"/>
            <a:ext cx="10983433" cy="779463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000" b="1" dirty="0" smtClean="0">
                <a:solidFill>
                  <a:schemeClr val="accent1">
                    <a:lumMod val="50000"/>
                  </a:schemeClr>
                </a:solidFill>
              </a:rPr>
              <a:t>РАЗВИТИЕ </a:t>
            </a:r>
            <a:r>
              <a:rPr lang="ru-RU" sz="3000" b="1" dirty="0" smtClean="0">
                <a:solidFill>
                  <a:schemeClr val="accent1">
                    <a:lumMod val="50000"/>
                  </a:schemeClr>
                </a:solidFill>
              </a:rPr>
              <a:t>ДЕТСКОГО НАСТАВНИЧЕСТВА</a:t>
            </a:r>
            <a:endParaRPr lang="ru-RU" sz="3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16019315"/>
              </p:ext>
            </p:extLst>
          </p:nvPr>
        </p:nvGraphicFramePr>
        <p:xfrm>
          <a:off x="407774" y="1505004"/>
          <a:ext cx="11171082" cy="484327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792771"/>
                <a:gridCol w="2162231"/>
                <a:gridCol w="2553701"/>
                <a:gridCol w="3662379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2013 – 2014 </a:t>
                      </a:r>
                      <a:r>
                        <a:rPr lang="ru-RU" sz="1400" dirty="0" err="1">
                          <a:effectLst/>
                        </a:rPr>
                        <a:t>г.г</a:t>
                      </a:r>
                      <a:r>
                        <a:rPr lang="ru-RU" sz="1400" dirty="0">
                          <a:effectLst/>
                        </a:rPr>
                        <a:t>.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074" marR="380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2015-2017 </a:t>
                      </a:r>
                      <a:r>
                        <a:rPr lang="ru-RU" sz="1400" dirty="0" err="1">
                          <a:effectLst/>
                        </a:rPr>
                        <a:t>г.г</a:t>
                      </a:r>
                      <a:r>
                        <a:rPr lang="ru-RU" sz="1400" dirty="0">
                          <a:effectLst/>
                        </a:rPr>
                        <a:t>.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074" marR="380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2018 - 2020 </a:t>
                      </a:r>
                      <a:r>
                        <a:rPr lang="ru-RU" sz="1400" dirty="0" err="1">
                          <a:effectLst/>
                        </a:rPr>
                        <a:t>г.г</a:t>
                      </a:r>
                      <a:r>
                        <a:rPr lang="ru-RU" sz="1400" dirty="0">
                          <a:effectLst/>
                        </a:rPr>
                        <a:t>.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074" marR="380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2022 - 2023 </a:t>
                      </a:r>
                      <a:r>
                        <a:rPr lang="ru-RU" sz="1400" dirty="0" err="1">
                          <a:effectLst/>
                        </a:rPr>
                        <a:t>г.г</a:t>
                      </a:r>
                      <a:r>
                        <a:rPr lang="ru-RU" sz="1400" dirty="0">
                          <a:effectLst/>
                        </a:rPr>
                        <a:t>.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074" marR="38074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Региональный проект  «Организация деятельности образовательных учреждений по профилактике правонарушений несовершеннолетних, находящихся в трудной жизненной ситуации»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074" marR="380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Региональный проект </a:t>
                      </a:r>
                      <a:r>
                        <a:rPr lang="ru-RU" sz="1400" dirty="0">
                          <a:effectLst/>
                        </a:rPr>
                        <a:t>«Медиация: распространение восстановительной практики в работе с несовершеннолетними»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074" marR="380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Региональный проект </a:t>
                      </a:r>
                      <a:r>
                        <a:rPr lang="ru-RU" sz="1400" dirty="0">
                          <a:effectLst/>
                        </a:rPr>
                        <a:t>«Медиация: распространение восстановительной практики в работе с несовершеннолетними»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074" marR="380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Муниципальный инновационный проект </a:t>
                      </a:r>
                      <a:r>
                        <a:rPr lang="ru-RU" sz="1400" dirty="0">
                          <a:effectLst/>
                        </a:rPr>
                        <a:t>«Наставничество для совершенствования гибких навыков участников образовательных отношений»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074" marR="38074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Дополнительная общеобразовательная общеразвивающая программа </a:t>
                      </a:r>
                      <a:r>
                        <a:rPr lang="ru-RU" sz="1400" b="1" dirty="0" smtClean="0">
                          <a:effectLst/>
                        </a:rPr>
                        <a:t>«Что мы можем и должны»</a:t>
                      </a:r>
                      <a:endParaRPr lang="ru-RU" sz="1400" b="1" i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074" marR="38074" marT="0" marB="0"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</a:rPr>
                        <a:t>Дополнительная общеобразовательная общеразвивающая программа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effectLst/>
                        </a:rPr>
                        <a:t>«Школьник-медиатор»</a:t>
                      </a:r>
                    </a:p>
                    <a:p>
                      <a:pPr marL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074" marR="38074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</a:rPr>
                        <a:t>Дополнительная общеобразовательная общеразвивающая программа </a:t>
                      </a:r>
                      <a:r>
                        <a:rPr lang="ru-RU" sz="1400" b="1" dirty="0" smtClean="0">
                          <a:effectLst/>
                        </a:rPr>
                        <a:t>«</a:t>
                      </a:r>
                      <a:r>
                        <a:rPr lang="en-US" sz="1400" b="1" dirty="0" smtClean="0">
                          <a:effectLst/>
                        </a:rPr>
                        <a:t>#</a:t>
                      </a:r>
                      <a:r>
                        <a:rPr lang="ru-RU" sz="1400" b="1" dirty="0" err="1" smtClean="0">
                          <a:effectLst/>
                        </a:rPr>
                        <a:t>ЯНаставник</a:t>
                      </a:r>
                      <a:r>
                        <a:rPr lang="ru-RU" sz="1400" b="1" dirty="0" smtClean="0">
                          <a:effectLst/>
                        </a:rPr>
                        <a:t>»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8074" marR="38074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effectLst/>
                        </a:rPr>
                        <a:t>Вариации:</a:t>
                      </a:r>
                    </a:p>
                    <a:p>
                      <a:pPr marL="285750" lvl="0" indent="-28575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400" kern="1200" dirty="0" smtClean="0">
                          <a:effectLst/>
                        </a:rPr>
                        <a:t>активный подросток - подросток с девиантным поведением</a:t>
                      </a:r>
                      <a:endParaRPr lang="ru-RU" sz="14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8074" marR="38074" marT="0" marB="0"/>
                </a:tc>
                <a:tc gridSpan="2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kern="1200" dirty="0" smtClean="0">
                          <a:effectLst/>
                        </a:rPr>
                        <a:t>Вариации:</a:t>
                      </a:r>
                    </a:p>
                    <a:p>
                      <a:pPr marL="285750" lvl="0" indent="-285750">
                        <a:buFontTx/>
                        <a:buChar char="-"/>
                      </a:pPr>
                      <a:r>
                        <a:rPr lang="ru-RU" sz="1400" kern="1200" dirty="0" smtClean="0">
                          <a:effectLst/>
                        </a:rPr>
                        <a:t>наставник – ребёнок с девиантным поведением </a:t>
                      </a:r>
                    </a:p>
                    <a:p>
                      <a:pPr marL="285750" lvl="0" indent="-285750">
                        <a:buFontTx/>
                        <a:buChar char="-"/>
                      </a:pPr>
                      <a:r>
                        <a:rPr lang="ru-RU" sz="1400" kern="1200" dirty="0" smtClean="0">
                          <a:effectLst/>
                        </a:rPr>
                        <a:t>наставник - ребёнок-волонтёр</a:t>
                      </a:r>
                      <a:endParaRPr lang="ru-RU" sz="1400" b="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8074" marR="38074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effectLst/>
                        </a:rPr>
                        <a:t>Вариации:</a:t>
                      </a:r>
                    </a:p>
                    <a:p>
                      <a:pPr marL="285750" lvl="0" indent="-28575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400" kern="1200" dirty="0" smtClean="0">
                          <a:effectLst/>
                        </a:rPr>
                        <a:t>лидер -  одарённый обучающийся</a:t>
                      </a:r>
                      <a:endParaRPr lang="ru-RU" sz="14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8074" marR="38074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400" kern="1200" dirty="0" smtClean="0">
                          <a:effectLst/>
                        </a:rPr>
                        <a:t>Вид</a:t>
                      </a:r>
                      <a:r>
                        <a:rPr lang="ru-RU" sz="1400" kern="1200" baseline="0" dirty="0" smtClean="0">
                          <a:effectLst/>
                        </a:rPr>
                        <a:t> наставничества</a:t>
                      </a:r>
                    </a:p>
                    <a:p>
                      <a:pPr marL="285750" lvl="0" indent="-28575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400" kern="1200" dirty="0" smtClean="0">
                          <a:effectLst/>
                        </a:rPr>
                        <a:t>традиционное </a:t>
                      </a:r>
                      <a:endParaRPr lang="ru-RU" sz="14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8074" marR="38074" marT="0" marB="0"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effectLst/>
                        </a:rPr>
                        <a:t>Вид</a:t>
                      </a:r>
                      <a:r>
                        <a:rPr lang="ru-RU" sz="1400" kern="1200" baseline="0" dirty="0" smtClean="0">
                          <a:effectLst/>
                        </a:rPr>
                        <a:t> наставничества</a:t>
                      </a:r>
                      <a:endParaRPr lang="ru-RU" sz="1400" kern="1200" dirty="0" smtClean="0">
                        <a:effectLst/>
                      </a:endParaRPr>
                    </a:p>
                    <a:p>
                      <a:pPr marL="285750" lvl="0" indent="-28575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400" kern="1200" dirty="0" smtClean="0">
                          <a:effectLst/>
                        </a:rPr>
                        <a:t>ситуационное</a:t>
                      </a:r>
                    </a:p>
                    <a:p>
                      <a:pPr marL="285750" lvl="0" indent="-28575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400" kern="1200" dirty="0" smtClean="0">
                          <a:effectLst/>
                        </a:rPr>
                        <a:t>групповое</a:t>
                      </a:r>
                      <a:endParaRPr lang="ru-RU" sz="1400" b="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8074" marR="38074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effectLst/>
                        </a:rPr>
                        <a:t>Вид</a:t>
                      </a:r>
                      <a:r>
                        <a:rPr lang="ru-RU" sz="1400" kern="1200" baseline="0" dirty="0" smtClean="0">
                          <a:effectLst/>
                        </a:rPr>
                        <a:t> наставничества</a:t>
                      </a:r>
                      <a:endParaRPr lang="ru-RU" sz="1400" kern="1200" dirty="0" smtClean="0">
                        <a:effectLst/>
                      </a:endParaRPr>
                    </a:p>
                    <a:p>
                      <a:pPr marL="285750" lvl="0" indent="-28575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400" kern="1200" dirty="0" smtClean="0">
                          <a:effectLst/>
                        </a:rPr>
                        <a:t>краткосрочное или целеполагающее</a:t>
                      </a:r>
                      <a:endParaRPr lang="ru-RU" sz="14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8074" marR="38074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7829" y="-352709"/>
            <a:ext cx="9956800" cy="1143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ДЕТСКОЕ НАСТАВНИЧЕСТВО В 2022-2023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гг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28502" y="1474569"/>
          <a:ext cx="6011466" cy="388636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011466"/>
              </a:tblGrid>
              <a:tr h="108568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100" kern="1200" dirty="0" smtClean="0">
                          <a:effectLst/>
                        </a:rPr>
                        <a:t>Проектная</a:t>
                      </a:r>
                      <a:r>
                        <a:rPr lang="ru-RU" sz="2100" kern="1200" baseline="0" dirty="0" smtClean="0">
                          <a:effectLst/>
                        </a:rPr>
                        <a:t> </a:t>
                      </a:r>
                      <a:r>
                        <a:rPr lang="ru-RU" sz="2100" kern="1200" dirty="0" smtClean="0">
                          <a:effectLst/>
                        </a:rPr>
                        <a:t>деятельность</a:t>
                      </a:r>
                      <a:r>
                        <a:rPr lang="ru-RU" sz="2100" kern="1200" baseline="0" dirty="0" smtClean="0">
                          <a:effectLst/>
                        </a:rPr>
                        <a:t> в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100" dirty="0" err="1" smtClean="0"/>
                        <a:t>т.о</a:t>
                      </a:r>
                      <a:r>
                        <a:rPr lang="ru-RU" sz="2100" dirty="0" smtClean="0"/>
                        <a:t>. «</a:t>
                      </a:r>
                      <a:r>
                        <a:rPr lang="ru-RU" sz="2100" dirty="0" err="1" smtClean="0"/>
                        <a:t>РобоСтарт</a:t>
                      </a:r>
                      <a:r>
                        <a:rPr lang="ru-RU" sz="2100" dirty="0" smtClean="0"/>
                        <a:t>»</a:t>
                      </a:r>
                      <a:endParaRPr lang="ru-RU" sz="210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135258" marR="135258" marT="67629" marB="67629"/>
                </a:tc>
              </a:tr>
              <a:tr h="13852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100" kern="1200" dirty="0" smtClean="0">
                          <a:effectLst/>
                        </a:rPr>
                        <a:t>участие наставляемых в муниципальных открытых соревнованиях по робототехнике «РОБО-СУМО» (декабрь 2022)</a:t>
                      </a:r>
                      <a:endParaRPr lang="ru-RU" sz="21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5258" marR="135258" marT="67629" marB="67629"/>
                </a:tc>
              </a:tr>
              <a:tr h="14132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100" kern="1200" dirty="0" smtClean="0">
                          <a:effectLst/>
                        </a:rPr>
                        <a:t>проект «Серверный приватный чат-бот для </a:t>
                      </a:r>
                      <a:r>
                        <a:rPr lang="ru-RU" sz="2100" kern="1200" dirty="0" err="1" smtClean="0">
                          <a:effectLst/>
                        </a:rPr>
                        <a:t>Discord</a:t>
                      </a:r>
                      <a:r>
                        <a:rPr lang="ru-RU" sz="2100" kern="1200" dirty="0" smtClean="0">
                          <a:effectLst/>
                        </a:rPr>
                        <a:t>», призёр XII межмуниципальной малой научно-практической конференции школьников (февраль 2023) </a:t>
                      </a:r>
                      <a:endParaRPr lang="ru-RU" sz="2100" dirty="0" smtClean="0"/>
                    </a:p>
                  </a:txBody>
                  <a:tcPr marL="135258" marR="135258" marT="67629" marB="67629"/>
                </a:tc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66077" y="1476157"/>
            <a:ext cx="2880032" cy="1904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ЦТТ 1\Desktop\фото занятия\IMG_55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 flipV="1">
            <a:off x="8815911" y="3845706"/>
            <a:ext cx="3218419" cy="2413814"/>
          </a:xfrm>
          <a:prstGeom prst="rect">
            <a:avLst/>
          </a:prstGeom>
          <a:noFill/>
        </p:spPr>
      </p:pic>
      <p:pic>
        <p:nvPicPr>
          <p:cNvPr id="1027" name="Picture 3" descr="C:\Users\ЦТТ 1\Desktop\фото занятия\робо\IMG-20231109-WA00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49027" y="3476847"/>
            <a:ext cx="2392326" cy="31897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551376" y="1575244"/>
          <a:ext cx="6074449" cy="426202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074449"/>
              </a:tblGrid>
              <a:tr h="10970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100" dirty="0" smtClean="0"/>
                        <a:t>Подготовка к соревнованиям в </a:t>
                      </a:r>
                    </a:p>
                    <a:p>
                      <a:pPr algn="ctr"/>
                      <a:r>
                        <a:rPr lang="ru-RU" sz="2100" dirty="0" err="1" smtClean="0"/>
                        <a:t>т.о</a:t>
                      </a:r>
                      <a:r>
                        <a:rPr lang="ru-RU" sz="2100" dirty="0" smtClean="0"/>
                        <a:t>. «Радиоуправляемое спортивное судомоделирование»</a:t>
                      </a:r>
                      <a:endParaRPr lang="ru-RU" sz="2100" dirty="0"/>
                    </a:p>
                  </a:txBody>
                  <a:tcPr marL="136675" marR="136675" marT="68338" marB="68338"/>
                </a:tc>
              </a:tr>
              <a:tr h="1731218">
                <a:tc>
                  <a:txBody>
                    <a:bodyPr/>
                    <a:lstStyle/>
                    <a:p>
                      <a:pPr lvl="0"/>
                      <a:r>
                        <a:rPr lang="ru-RU" sz="2100" kern="1200" dirty="0" smtClean="0">
                          <a:effectLst/>
                        </a:rPr>
                        <a:t>на Всероссийских соревнованиях по судомодельному спорту наставники заняли 1 и 3 место в своих классах моделей, один наставляемый – 1 место в своём классе моделей</a:t>
                      </a:r>
                      <a:endParaRPr lang="ru-RU" sz="21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6675" marR="136675" marT="68338" marB="68338"/>
                </a:tc>
              </a:tr>
              <a:tr h="142809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100" kern="1200" dirty="0" smtClean="0">
                          <a:effectLst/>
                        </a:rPr>
                        <a:t>в открытом Первенстве Ярославской области по судомодельному спорту участвовала 1 пара: наставник стал победителем, а наставляемый призёром соревнований </a:t>
                      </a:r>
                      <a:endParaRPr lang="ru-RU" sz="21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6675" marR="136675" marT="68338" marB="68338"/>
                </a:tc>
              </a:tr>
            </a:tbl>
          </a:graphicData>
        </a:graphic>
      </p:graphicFrame>
      <p:pic>
        <p:nvPicPr>
          <p:cNvPr id="8" name="Picture 2" descr="https://sun9-21.userapi.com/impg/wlpoaIb854A43Y4hudycgY-5Ewgwwy3PCJ75hg/FoTBPFYotfI.jpg?size=1280x853&amp;quality=96&amp;sign=b73e3ab7dd2678adcd3d0ba21ee60e10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7279" y="1564557"/>
            <a:ext cx="3172699" cy="2114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ЦТТ 1\Desktop\фото\фото отбор\Судо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7722" y="3157875"/>
            <a:ext cx="2225749" cy="1669312"/>
          </a:xfrm>
          <a:prstGeom prst="rect">
            <a:avLst/>
          </a:prstGeom>
          <a:noFill/>
        </p:spPr>
      </p:pic>
      <p:pic>
        <p:nvPicPr>
          <p:cNvPr id="2051" name="Picture 3" descr="C:\Users\ЦТТ 1\Desktop\фото занятия\-\20231107_1508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286621" y="4131573"/>
            <a:ext cx="2941183" cy="2205888"/>
          </a:xfrm>
          <a:prstGeom prst="rect">
            <a:avLst/>
          </a:prstGeom>
          <a:noFill/>
        </p:spPr>
      </p:pic>
      <p:pic>
        <p:nvPicPr>
          <p:cNvPr id="2052" name="Picture 4" descr="C:\Users\ЦТТ 1\Desktop\фото занятия\нач.судо\20231114_16352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14154" y="4938391"/>
            <a:ext cx="2261767" cy="1696325"/>
          </a:xfrm>
          <a:prstGeom prst="rect">
            <a:avLst/>
          </a:prstGeom>
          <a:noFill/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747829" y="-352709"/>
            <a:ext cx="9956800" cy="1143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ДЕТСКОЕ НАСТАВНИЧЕСТВО В 2022-2023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гг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576945" y="291305"/>
            <a:ext cx="7038110" cy="779463"/>
          </a:xfrm>
          <a:prstGeom prst="rect">
            <a:avLst/>
          </a:prstGeom>
        </p:spPr>
        <p:txBody>
          <a:bodyPr vert="horz" anchor="b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ОСОБЕННОСТИ ВНЕДРЕНИЯ ДЕТСКОГО НАСТАВНИЧЕСТВА</a:t>
            </a:r>
            <a:endParaRPr kumimoji="0" lang="ru-RU" sz="3000" b="1" i="0" u="none" strike="noStrike" kern="1200" cap="small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710604" y="1477926"/>
            <a:ext cx="10515600" cy="4880345"/>
          </a:xfrm>
          <a:prstGeom prst="rect">
            <a:avLst/>
          </a:prstGeom>
        </p:spPr>
        <p:txBody>
          <a:bodyPr vert="horz">
            <a:normAutofit fontScale="92500"/>
          </a:bodyPr>
          <a:lstStyle/>
          <a:p>
            <a:pPr marL="274320" marR="0" lvl="0" indent="-274320" algn="just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ru-RU" sz="2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сроки реализации образовательных программ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в последние годы примерно 76% от общего количества реализующихся дополнительных общеобразовательных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общеразвивающих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программ являются краткосрочными (от 18 до 72 часов), следовательно, программы наставничества могут разрабатываться на срок от месяца до года; 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ru-RU" sz="2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наполняемость групп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наполняемость групп в творческих объединениях –   10 - 15 человек, что обусловливает сокращение количества созданных тандемов от одного до двух-трёх;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ru-RU" sz="2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взаимодействие детей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деятельность наставников осуществляется в рамках учебных занятий или воспитательной работы, т.е. в каждом творческом объединении отдельно, поэтому эффективнее выбирать направление «наставничество в рамках деятельности творческого объединения».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>
            <a:extLst>
              <a:ext uri="{FF2B5EF4-FFF2-40B4-BE49-F238E27FC236}">
                <a16:creationId xmlns="" xmlns:a16="http://schemas.microsoft.com/office/drawing/2014/main" id="{3229C5F1-14D5-B29F-0B1A-590755EF5403}"/>
              </a:ext>
            </a:extLst>
          </p:cNvPr>
          <p:cNvSpPr txBox="1">
            <a:spLocks/>
          </p:cNvSpPr>
          <p:nvPr/>
        </p:nvSpPr>
        <p:spPr>
          <a:xfrm>
            <a:off x="1518444" y="3938267"/>
            <a:ext cx="8964612" cy="211243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Контактная информация: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Адрес: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г. Рыбинск, ул. Крестовая, д. 133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Тел.: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 (4855)22-20-61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Сайт: </a:t>
            </a:r>
            <a:r>
              <a:rPr lang="en-GB" sz="2400" dirty="0" smtClean="0">
                <a:solidFill>
                  <a:schemeClr val="accent1">
                    <a:lumMod val="50000"/>
                  </a:schemeClr>
                </a:solidFill>
              </a:rPr>
              <a:t>https://rybcdo-mt.edu.yar.ru/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</a:rPr>
              <a:t>E-mail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: </a:t>
            </a:r>
            <a:r>
              <a:rPr lang="en-GB" sz="2400" dirty="0" smtClean="0">
                <a:solidFill>
                  <a:schemeClr val="accent1">
                    <a:lumMod val="50000"/>
                  </a:schemeClr>
                </a:solidFill>
              </a:rPr>
              <a:t>cmt.rybinsk@yarregion.ru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="" xmlns:a16="http://schemas.microsoft.com/office/drawing/2014/main" id="{1C13B388-E748-6846-24FD-F27A670F41BE}"/>
              </a:ext>
            </a:extLst>
          </p:cNvPr>
          <p:cNvSpPr txBox="1">
            <a:spLocks/>
          </p:cNvSpPr>
          <p:nvPr/>
        </p:nvSpPr>
        <p:spPr>
          <a:xfrm>
            <a:off x="1815953" y="1637625"/>
            <a:ext cx="8305800" cy="12975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Спасибо</a:t>
            </a:r>
            <a:r>
              <a:rPr lang="ru-RU" sz="4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за внимание! 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733</TotalTime>
  <Words>469</Words>
  <Application>Microsoft Office PowerPoint</Application>
  <PresentationFormat>Произвольный</PresentationFormat>
  <Paragraphs>66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Эркер</vt:lpstr>
      <vt:lpstr>Слайд 1</vt:lpstr>
      <vt:lpstr>ФОРМА «УЧЕНИК – УЧЕНИК»</vt:lpstr>
      <vt:lpstr>Слайд 3</vt:lpstr>
      <vt:lpstr>ДЕТСКОЕ НАСТАВНИЧЕСТВО В 2022-2023 гг</vt:lpstr>
      <vt:lpstr>ДЕТСКОЕ НАСТАВНИЧЕСТВО В 2022-2023 гг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 Новикова</dc:creator>
  <cp:lastModifiedBy>ЦТТ 1</cp:lastModifiedBy>
  <cp:revision>103</cp:revision>
  <dcterms:created xsi:type="dcterms:W3CDTF">2023-06-26T09:15:50Z</dcterms:created>
  <dcterms:modified xsi:type="dcterms:W3CDTF">2023-12-05T06:21:07Z</dcterms:modified>
</cp:coreProperties>
</file>