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9" r:id="rId3"/>
  </p:sldIdLst>
  <p:sldSz cx="9906000" cy="6858000" type="A4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FF9900"/>
    <a:srgbClr val="990033"/>
    <a:srgbClr val="FF3399"/>
    <a:srgbClr val="CC0066"/>
    <a:srgbClr val="90AF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380" y="10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7942AF-C4BE-4897-BE30-21A544B0364F}" type="datetimeFigureOut">
              <a:rPr lang="ru-RU" smtClean="0"/>
              <a:pPr/>
              <a:t>05.10.2023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752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F46E94-F8DD-4E1C-8366-D663B8E155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1066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46E94-F8DD-4E1C-8366-D663B8E15566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58711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614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30C0FB1-DB91-4443-9E55-2EE9D8176936}" type="slidenum">
              <a:rPr lang="ru-RU" altLang="ru-RU"/>
              <a:pPr/>
              <a:t>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92899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05.10.2023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Прямоугольник 30"/>
          <p:cNvSpPr/>
          <p:nvPr/>
        </p:nvSpPr>
        <p:spPr>
          <a:xfrm>
            <a:off x="0" y="2357430"/>
            <a:ext cx="2936776" cy="4575616"/>
          </a:xfrm>
          <a:prstGeom prst="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-2466" y="-9043"/>
            <a:ext cx="2936776" cy="235792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065288" y="55224"/>
            <a:ext cx="674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</a:rPr>
              <a:t>ДОПОЛНИТЕЛЬНОЕ ОБРАЗОВАНИЕ ДЕТЕЙ </a:t>
            </a:r>
            <a:endParaRPr lang="ru-RU" sz="12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</a:rPr>
              <a:t>ОХВАТЫ </a:t>
            </a:r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</a:rPr>
              <a:t>ДОПОЛНИТЕЛЬНЫМ ОБРАЗОВАНИЕМ ДЕТЕЙ В БОЛЬШЕСЕЛЬСКОМ МР</a:t>
            </a:r>
            <a:endParaRPr lang="ru-RU" sz="1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0370872"/>
              </p:ext>
            </p:extLst>
          </p:nvPr>
        </p:nvGraphicFramePr>
        <p:xfrm>
          <a:off x="166654" y="4857760"/>
          <a:ext cx="2714644" cy="6396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43140"/>
                <a:gridCol w="571504"/>
              </a:tblGrid>
              <a:tr h="319825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</a:rPr>
                        <a:t>Количество детей от 5 до 18 лет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1088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319825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</a:rPr>
                        <a:t>Количество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детей с ОВЗ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157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5216" y="4572008"/>
            <a:ext cx="1750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/>
              <a:t>ОБЩЕЕ КОЛИЧЕСТВО ДЕТЕЙ</a:t>
            </a:r>
            <a:endParaRPr lang="ru-RU" sz="10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934310" y="571479"/>
            <a:ext cx="6879738" cy="287002"/>
          </a:xfrm>
          <a:prstGeom prst="rect">
            <a:avLst/>
          </a:prstGeom>
          <a:solidFill>
            <a:srgbClr val="CCECFF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100" b="1" dirty="0" smtClean="0"/>
              <a:t> ОБЩИЙ ОХВАТ ДОПОЛНИТЕЛЬНИТЕЛЬНЫМ ОБРАЗОВАНИЕМ </a:t>
            </a:r>
            <a:r>
              <a:rPr lang="ru-RU" sz="1100" b="1" dirty="0" smtClean="0"/>
              <a:t>ДЕТЕЙ </a:t>
            </a:r>
            <a:r>
              <a:rPr lang="ru-RU" sz="1100" b="1" dirty="0" smtClean="0"/>
              <a:t>В ВОЗРАСТЕ ОТ 5 ДО 18 ЛЕТ </a:t>
            </a:r>
            <a:r>
              <a:rPr lang="ru-RU" sz="1100" b="1" dirty="0" smtClean="0"/>
              <a:t>- 663 (61%) </a:t>
            </a:r>
            <a:endParaRPr lang="ru-RU" sz="1100" b="1" dirty="0">
              <a:ea typeface="Calibri"/>
              <a:cs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952736" y="695247"/>
            <a:ext cx="6861312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ru-RU" sz="900" b="1" dirty="0" smtClean="0">
              <a:solidFill>
                <a:srgbClr val="CC0066"/>
              </a:solidFill>
            </a:endParaRPr>
          </a:p>
          <a:p>
            <a:pPr lvl="0"/>
            <a:endParaRPr lang="ru-RU" sz="900" b="1" dirty="0">
              <a:solidFill>
                <a:srgbClr val="CC0066"/>
              </a:solidFill>
            </a:endParaRPr>
          </a:p>
          <a:p>
            <a:pPr lvl="0"/>
            <a:r>
              <a:rPr lang="ru-RU" sz="1100" b="1" dirty="0" smtClean="0">
                <a:solidFill>
                  <a:srgbClr val="CC0066"/>
                </a:solidFill>
              </a:rPr>
              <a:t>ОХВАТ ДОПОЛНИТЕЛЬНЫМ ОБРАЗОВАНИЕМ ДЕТЕЙ ПО ВОЗРАСТАМ: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 ОТ 5 ДО 6 ЛЕТ – </a:t>
            </a:r>
            <a:r>
              <a:rPr lang="en-US" sz="900" b="1" dirty="0" smtClean="0"/>
              <a:t>83</a:t>
            </a:r>
            <a:endParaRPr lang="ru-RU" sz="900" b="1" dirty="0" smtClean="0"/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 ОТ 7 ДО 9 ЛЕТ – </a:t>
            </a:r>
            <a:r>
              <a:rPr lang="en-US" sz="900" b="1" dirty="0" smtClean="0"/>
              <a:t>176</a:t>
            </a:r>
            <a:endParaRPr lang="ru-RU" sz="900" b="1" dirty="0" smtClean="0"/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ОТ 10 ДО 14 ЛЕТ – 29</a:t>
            </a:r>
            <a:r>
              <a:rPr lang="en-US" sz="900" b="1" dirty="0" smtClean="0"/>
              <a:t>6</a:t>
            </a:r>
            <a:endParaRPr lang="ru-RU" sz="900" b="1" dirty="0" smtClean="0"/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ОТ 15 ДО 17 ЛЕТ – 10</a:t>
            </a:r>
            <a:r>
              <a:rPr lang="en-US" sz="900" b="1" dirty="0" smtClean="0"/>
              <a:t>8</a:t>
            </a:r>
            <a:endParaRPr lang="ru-RU" sz="900" b="1" dirty="0" smtClean="0"/>
          </a:p>
          <a:p>
            <a:pPr lvl="0"/>
            <a:endParaRPr lang="ru-RU" sz="900" dirty="0" smtClean="0"/>
          </a:p>
          <a:p>
            <a:pPr lvl="0"/>
            <a:r>
              <a:rPr lang="ru-RU" sz="1100" b="1" dirty="0" smtClean="0">
                <a:solidFill>
                  <a:srgbClr val="CC0066"/>
                </a:solidFill>
              </a:rPr>
              <a:t>ОХВАТ ДОПОЛНИТЕЛЬНЫМ ОБРАЗОВАНИЕМ ДЕТЕЙ ПО НАПРАВЛЕННОСТЯМ: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ХУДОЖЕСТВЕННАЯ НАПРАВЛЕННОСТЬ – </a:t>
            </a:r>
            <a:r>
              <a:rPr lang="en-US" sz="900" b="1" dirty="0" smtClean="0"/>
              <a:t>203</a:t>
            </a:r>
            <a:endParaRPr lang="ru-RU" sz="900" b="1" dirty="0" smtClean="0"/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 ЕСТЕСТВЕННОНАУЧНАЯ НАПРАВЛЕННОСТЬ – </a:t>
            </a:r>
            <a:r>
              <a:rPr lang="en-US" sz="900" b="1" dirty="0" smtClean="0"/>
              <a:t>49</a:t>
            </a:r>
            <a:endParaRPr lang="ru-RU" sz="900" b="1" dirty="0" smtClean="0"/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ТЕХНИЧЕСКАЯ НАПРАВЛЕННОСТЬ –  3</a:t>
            </a:r>
            <a:r>
              <a:rPr lang="en-US" sz="900" b="1" dirty="0" smtClean="0"/>
              <a:t>44</a:t>
            </a:r>
            <a:endParaRPr lang="ru-RU" sz="900" b="1" dirty="0" smtClean="0"/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СОЦИАЛЬНО-ГУМАНИТАРНАЯ НАПРАВЛЕННОСТЬ –  3</a:t>
            </a:r>
            <a:r>
              <a:rPr lang="en-US" sz="900" b="1" dirty="0" smtClean="0"/>
              <a:t>16</a:t>
            </a:r>
            <a:endParaRPr lang="ru-RU" sz="900" b="1" dirty="0" smtClean="0"/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ФИЗКУЛЬТУРНО-СПОРТИВНАЯ НАПРАВЛЕННОСТЬ –  1</a:t>
            </a:r>
            <a:r>
              <a:rPr lang="en-US" sz="900" b="1" dirty="0" smtClean="0"/>
              <a:t>76</a:t>
            </a:r>
            <a:endParaRPr lang="ru-RU" sz="900" b="1" dirty="0" smtClean="0"/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ТУРИСТСКО-КРАЕВЕДЧЕСКАЯ НАПРАВЛЕННОСТЬ –  8</a:t>
            </a:r>
          </a:p>
          <a:p>
            <a:pPr lvl="0"/>
            <a:r>
              <a:rPr lang="ru-RU" sz="1100" b="1" dirty="0" smtClean="0">
                <a:solidFill>
                  <a:srgbClr val="CC0066"/>
                </a:solidFill>
              </a:rPr>
              <a:t>ОХВАТ ДОПОЛНИТЕЛЬНЫМ ОБРАЗОВАНИЕМ ДЕТЕЙ  С ОГРАНИЧЕННЫМИ </a:t>
            </a:r>
            <a:r>
              <a:rPr lang="ru-RU" sz="1100" b="1" dirty="0" smtClean="0">
                <a:solidFill>
                  <a:srgbClr val="CC0066"/>
                </a:solidFill>
              </a:rPr>
              <a:t>ВОЗМОЖ</a:t>
            </a:r>
            <a:r>
              <a:rPr lang="ru-RU" sz="1100" b="1" dirty="0" smtClean="0">
                <a:solidFill>
                  <a:srgbClr val="CC0066"/>
                </a:solidFill>
              </a:rPr>
              <a:t>НОСТЯМИ </a:t>
            </a:r>
            <a:r>
              <a:rPr lang="ru-RU" sz="1100" b="1" dirty="0" smtClean="0">
                <a:solidFill>
                  <a:srgbClr val="CC0066"/>
                </a:solidFill>
              </a:rPr>
              <a:t>ЗДОРОВЬЯ - </a:t>
            </a:r>
            <a:r>
              <a:rPr lang="en-US" sz="1100" b="1" dirty="0" smtClean="0">
                <a:solidFill>
                  <a:srgbClr val="CC0066"/>
                </a:solidFill>
              </a:rPr>
              <a:t>30</a:t>
            </a:r>
            <a:endParaRPr lang="ru-RU" sz="1100" b="1" dirty="0" smtClean="0">
              <a:solidFill>
                <a:srgbClr val="CC0066"/>
              </a:solidFill>
            </a:endParaRPr>
          </a:p>
          <a:p>
            <a:endParaRPr lang="en-US" sz="1100" b="1" dirty="0" smtClean="0"/>
          </a:p>
          <a:p>
            <a:pPr lvl="0"/>
            <a:endParaRPr lang="ru-RU" sz="1100" b="1" dirty="0" smtClean="0">
              <a:solidFill>
                <a:srgbClr val="CC0066"/>
              </a:solidFill>
            </a:endParaRPr>
          </a:p>
          <a:p>
            <a:pPr lvl="0"/>
            <a:r>
              <a:rPr lang="ru-RU" sz="1100" b="1" dirty="0" smtClean="0">
                <a:solidFill>
                  <a:srgbClr val="CC0066"/>
                </a:solidFill>
              </a:rPr>
              <a:t>КОЛИЧЕСТВООЛНИТЕЛЬНЫБРАЗОВАТЕЛЬНЫХ </a:t>
            </a:r>
            <a:r>
              <a:rPr lang="ru-RU" sz="1100" b="1" dirty="0" smtClean="0">
                <a:solidFill>
                  <a:srgbClr val="CC0066"/>
                </a:solidFill>
              </a:rPr>
              <a:t>ПРОГРАММ ПО НАПРАВЛЕННОСТЯМ: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ХУДОЖЕСТВЕННАЯ НАПРАВЛЕННОСТЬ – </a:t>
            </a:r>
            <a:r>
              <a:rPr lang="en-US" sz="900" b="1" dirty="0" smtClean="0"/>
              <a:t>24</a:t>
            </a:r>
            <a:endParaRPr lang="ru-RU" sz="900" b="1" dirty="0" smtClean="0"/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 ЕСТЕСТВЕННОНАУЧНАЯ НАПРАВЛЕННОСТЬ –  4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ТЕХНИЧЕСКАЯ НАПРАВЛЕННОСТЬ –  1</a:t>
            </a:r>
            <a:r>
              <a:rPr lang="en-US" sz="900" b="1" dirty="0" smtClean="0"/>
              <a:t>5</a:t>
            </a:r>
            <a:endParaRPr lang="ru-RU" sz="900" b="1" dirty="0" smtClean="0"/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СОЦИАЛЬНО-ГУМАНИТАРНАЯ НАПРАВЛЕННОСТЬ –  2</a:t>
            </a:r>
            <a:r>
              <a:rPr lang="en-US" sz="900" b="1" dirty="0" smtClean="0"/>
              <a:t>1</a:t>
            </a:r>
            <a:endParaRPr lang="ru-RU" sz="900" b="1" dirty="0" smtClean="0"/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ФИЗКУЛЬТУРНО-СПОРТИВНАЯ НАПРАВЛЕННОСТЬ –  1</a:t>
            </a:r>
            <a:r>
              <a:rPr lang="en-US" sz="900" b="1" dirty="0" smtClean="0"/>
              <a:t>3</a:t>
            </a:r>
            <a:endParaRPr lang="ru-RU" sz="900" b="1" dirty="0" smtClean="0"/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ТУРИСТСКО-КРАЕВЕДЧЕСКАЯ НАПРАВЛЕННОСТЬ –  1</a:t>
            </a:r>
            <a:endParaRPr lang="en-US" sz="900" b="1" dirty="0" smtClean="0"/>
          </a:p>
          <a:p>
            <a:pPr lvl="0"/>
            <a:endParaRPr lang="ru-RU" sz="900" b="1" dirty="0" smtClean="0"/>
          </a:p>
          <a:p>
            <a:pPr lvl="0"/>
            <a:r>
              <a:rPr lang="ru-RU" sz="1100" b="1" dirty="0" smtClean="0">
                <a:solidFill>
                  <a:srgbClr val="CC0066"/>
                </a:solidFill>
              </a:rPr>
              <a:t>КОЛЛИЧЕСТВО ДОПОЛНИТЕЛЬНЫХ ОБЩЕОБРАЗОВАТЕЛЬНЫХ ПРОГРАММ ПО РЕЕСТРАМ: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В РЕЕСТРЕ БЮДЖЕТНЫХ ПРОГРАММ –  </a:t>
            </a:r>
            <a:r>
              <a:rPr lang="en-US" sz="900" b="1" dirty="0" smtClean="0"/>
              <a:t>6</a:t>
            </a:r>
            <a:r>
              <a:rPr lang="ru-RU" sz="900" b="1" dirty="0"/>
              <a:t>3</a:t>
            </a:r>
            <a:endParaRPr lang="ru-RU" sz="900" b="1" dirty="0" smtClean="0"/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В РЕЕСТРЕ СЕРТИФИЦИРОВАННЫХ ПРОГРАММ –  </a:t>
            </a:r>
            <a:r>
              <a:rPr lang="ru-RU" sz="900" b="1" dirty="0" smtClean="0"/>
              <a:t>1</a:t>
            </a:r>
            <a:r>
              <a:rPr lang="ru-RU" sz="900" b="1" dirty="0"/>
              <a:t>5</a:t>
            </a:r>
            <a:endParaRPr lang="ru-RU" sz="900" b="1" dirty="0" smtClean="0"/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 В РЕЕСТРЕ ПЛАТНЫХ ПРОГРАММ - 0</a:t>
            </a:r>
          </a:p>
          <a:p>
            <a:pPr lvl="0"/>
            <a:endParaRPr lang="ru-RU" sz="1100" b="1" dirty="0" smtClean="0">
              <a:solidFill>
                <a:srgbClr val="CC0066"/>
              </a:solidFill>
            </a:endParaRPr>
          </a:p>
          <a:p>
            <a:pPr lvl="0"/>
            <a:endParaRPr lang="ru-RU" sz="1100" b="1" dirty="0" smtClean="0"/>
          </a:p>
          <a:p>
            <a:pPr lvl="0"/>
            <a:endParaRPr lang="ru-RU" sz="1100" b="1" dirty="0"/>
          </a:p>
          <a:p>
            <a:pPr lvl="0"/>
            <a:r>
              <a:rPr lang="ru-RU" sz="1100" dirty="0" smtClean="0"/>
              <a:t>Ответственные </a:t>
            </a:r>
            <a:r>
              <a:rPr lang="ru-RU" sz="1100" dirty="0" smtClean="0"/>
              <a:t>лица за организацию дополнительного образования в муниципальном органе </a:t>
            </a:r>
            <a:endParaRPr lang="en-US" sz="1100" dirty="0" smtClean="0"/>
          </a:p>
          <a:p>
            <a:pPr lvl="0"/>
            <a:r>
              <a:rPr lang="ru-RU" sz="1100" dirty="0" smtClean="0"/>
              <a:t>управления образованием и  муниципального опорного центра:</a:t>
            </a:r>
          </a:p>
          <a:p>
            <a:pPr lvl="0">
              <a:buFont typeface="Wingdings" pitchFamily="2" charset="2"/>
              <a:buChar char="q"/>
            </a:pPr>
            <a:r>
              <a:rPr lang="ru-RU" sz="1100" dirty="0" smtClean="0"/>
              <a:t> Толмачева Виктория Евгеньевна, и. о. начальника управления образованием, </a:t>
            </a:r>
            <a:r>
              <a:rPr lang="en-US" sz="1100" dirty="0" smtClean="0"/>
              <a:t> 8(48542)2-94-23, rono.b.selo@yarregion.ru</a:t>
            </a:r>
            <a:endParaRPr lang="ru-RU" sz="1100" dirty="0" smtClean="0"/>
          </a:p>
          <a:p>
            <a:pPr lvl="0">
              <a:buFont typeface="Wingdings" pitchFamily="2" charset="2"/>
              <a:buChar char="q"/>
            </a:pPr>
            <a:r>
              <a:rPr lang="ru-RU" sz="1100" dirty="0" smtClean="0"/>
              <a:t>Петрова Екатерина Николаевна, руководитель муниципального опорного центра, 8(48542)2-11-35, </a:t>
            </a:r>
            <a:r>
              <a:rPr lang="en-US" sz="1100" dirty="0" smtClean="0"/>
              <a:t>crt.b.selo@yarregion.ru</a:t>
            </a:r>
            <a:endParaRPr lang="ru-RU" sz="1100" dirty="0" smtClean="0"/>
          </a:p>
          <a:p>
            <a:pPr lvl="0"/>
            <a:r>
              <a:rPr lang="ru-RU" sz="1100" b="1" dirty="0" smtClean="0">
                <a:solidFill>
                  <a:srgbClr val="CC0066"/>
                </a:solidFill>
              </a:rPr>
              <a:t> </a:t>
            </a:r>
          </a:p>
          <a:p>
            <a:pPr lvl="0"/>
            <a:r>
              <a:rPr lang="ru-RU" sz="900" b="1" dirty="0" smtClean="0">
                <a:solidFill>
                  <a:srgbClr val="CC0066"/>
                </a:solidFill>
              </a:rPr>
              <a:t> </a:t>
            </a:r>
            <a:endParaRPr lang="ru-RU" sz="900" dirty="0"/>
          </a:p>
          <a:p>
            <a:pPr lvl="0"/>
            <a:endParaRPr lang="ru-RU" sz="900" dirty="0"/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6249296"/>
              </p:ext>
            </p:extLst>
          </p:nvPr>
        </p:nvGraphicFramePr>
        <p:xfrm>
          <a:off x="0" y="5786454"/>
          <a:ext cx="2881298" cy="914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09794"/>
                <a:gridCol w="571504"/>
              </a:tblGrid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</a:rPr>
                        <a:t>Количество 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</a:rPr>
                        <a:t>основных педагогов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</a:rPr>
                        <a:t>Количество совместителей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Количество молодых педагогов (до 35 лет)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</a:rPr>
                        <a:t>Количество педагогов –молодых специалистов (получающих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надбавку)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0291821"/>
              </p:ext>
            </p:extLst>
          </p:nvPr>
        </p:nvGraphicFramePr>
        <p:xfrm>
          <a:off x="95216" y="2571744"/>
          <a:ext cx="2811040" cy="18905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6184"/>
                <a:gridCol w="594856"/>
              </a:tblGrid>
              <a:tr h="258062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</a:rPr>
                        <a:t>Количество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учреждений дополнительного образования детей 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68027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</a:rPr>
                        <a:t>Количество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о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</a:rPr>
                        <a:t>бщеобразовательных организаций,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реализующих ДОП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387093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</a:rPr>
                        <a:t>Количество дошкольных  образовательных учреждений,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реализующих ДОП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325764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</a:rPr>
                        <a:t>    </a:t>
                      </a: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Количество детских школ искусств, реализующих ДОП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000" b="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497978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Количество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организаций ведомства спорта, реализующих ДОП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0" y="5500702"/>
            <a:ext cx="256352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b="1" dirty="0" smtClean="0"/>
              <a:t>КОЛИЧЕСТВО ПЕДАГОГОВ В СИСТЕМЕ ДОД</a:t>
            </a:r>
            <a:endParaRPr lang="ru-RU" sz="10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125737" y="70372"/>
            <a:ext cx="23625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chemeClr val="bg1"/>
                </a:solidFill>
              </a:rPr>
              <a:t>БОЛЬШЕСЕЛЬСКИЙ</a:t>
            </a:r>
            <a:br>
              <a:rPr lang="ru-RU" sz="1400" b="1" dirty="0" smtClean="0">
                <a:solidFill>
                  <a:schemeClr val="bg1"/>
                </a:solidFill>
              </a:rPr>
            </a:br>
            <a:r>
              <a:rPr lang="ru-RU" sz="1400" b="1" dirty="0" smtClean="0">
                <a:solidFill>
                  <a:schemeClr val="bg1"/>
                </a:solidFill>
              </a:rPr>
              <a:t>МУНИЦИПАЛЬНЫЙ РАЙОН  </a:t>
            </a:r>
          </a:p>
          <a:p>
            <a:pPr algn="ctr"/>
            <a:endParaRPr lang="ru-RU" sz="1400" b="1" dirty="0">
              <a:solidFill>
                <a:schemeClr val="bg1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063" y="613983"/>
            <a:ext cx="1379321" cy="1518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Прямоугольник 24"/>
          <p:cNvSpPr/>
          <p:nvPr/>
        </p:nvSpPr>
        <p:spPr>
          <a:xfrm>
            <a:off x="2952736" y="3214686"/>
            <a:ext cx="6595516" cy="275588"/>
          </a:xfrm>
          <a:prstGeom prst="rect">
            <a:avLst/>
          </a:prstGeom>
          <a:solidFill>
            <a:srgbClr val="CCECFF"/>
          </a:solidFill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</a:pPr>
            <a:r>
              <a:rPr lang="ru-RU" sz="1100" b="1" dirty="0" smtClean="0"/>
              <a:t> ДОПОЛНИТЕЛЬНЫЕ ОБЩЕОБРАЗОВАТЕЛЬНЫЕ ПРОГРАММЫ</a:t>
            </a:r>
            <a:endParaRPr lang="ru-RU" sz="1100" b="1" dirty="0" smtClean="0">
              <a:solidFill>
                <a:srgbClr val="CC0066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952736" y="5146174"/>
            <a:ext cx="6595516" cy="275588"/>
          </a:xfrm>
          <a:prstGeom prst="rect">
            <a:avLst/>
          </a:prstGeom>
          <a:solidFill>
            <a:srgbClr val="CCECFF"/>
          </a:solidFill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</a:pPr>
            <a:r>
              <a:rPr lang="ru-RU" sz="1100" b="1" dirty="0" smtClean="0"/>
              <a:t> </a:t>
            </a:r>
            <a:r>
              <a:rPr lang="en-US" sz="1100" b="1" dirty="0" smtClean="0"/>
              <a:t> </a:t>
            </a:r>
            <a:r>
              <a:rPr lang="ru-RU" sz="1100" b="1" dirty="0" smtClean="0"/>
              <a:t> КОНТАКТНАЯ ИНФОРМАЦИЯ</a:t>
            </a:r>
          </a:p>
        </p:txBody>
      </p:sp>
    </p:spTree>
    <p:extLst>
      <p:ext uri="{BB962C8B-B14F-4D97-AF65-F5344CB8AC3E}">
        <p14:creationId xmlns:p14="http://schemas.microsoft.com/office/powerpoint/2010/main" val="4089594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5884863" y="379413"/>
            <a:ext cx="1995487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900" dirty="0">
              <a:latin typeface="+mn-lt"/>
              <a:cs typeface="+mn-cs"/>
            </a:endParaRPr>
          </a:p>
          <a:p>
            <a:pPr marL="92075" indent="-92075" fontAlgn="auto">
              <a:spcBef>
                <a:spcPts val="0"/>
              </a:spcBef>
              <a:spcAft>
                <a:spcPts val="0"/>
              </a:spcAft>
              <a:buClr>
                <a:srgbClr val="CC0066"/>
              </a:buClr>
              <a:buFont typeface="Wingdings" pitchFamily="2" charset="2"/>
              <a:buChar char="§"/>
              <a:defRPr/>
            </a:pPr>
            <a:endParaRPr lang="ru-RU" sz="900" dirty="0">
              <a:latin typeface="+mn-lt"/>
              <a:cs typeface="+mn-cs"/>
            </a:endParaRPr>
          </a:p>
          <a:p>
            <a:pPr marL="92075" indent="-92075" fontAlgn="auto">
              <a:spcBef>
                <a:spcPts val="0"/>
              </a:spcBef>
              <a:spcAft>
                <a:spcPts val="0"/>
              </a:spcAft>
              <a:buClr>
                <a:srgbClr val="CC0066"/>
              </a:buClr>
              <a:buFont typeface="Wingdings" pitchFamily="2" charset="2"/>
              <a:buChar char="§"/>
              <a:defRPr/>
            </a:pPr>
            <a:endParaRPr lang="ru-RU" sz="900" dirty="0">
              <a:latin typeface="+mn-lt"/>
              <a:cs typeface="+mn-cs"/>
            </a:endParaRPr>
          </a:p>
          <a:p>
            <a:pPr marL="92075" indent="-92075" fontAlgn="auto">
              <a:spcBef>
                <a:spcPts val="0"/>
              </a:spcBef>
              <a:spcAft>
                <a:spcPts val="0"/>
              </a:spcAft>
              <a:buClr>
                <a:srgbClr val="CC0066"/>
              </a:buClr>
              <a:buFont typeface="Wingdings" pitchFamily="2" charset="2"/>
              <a:buChar char="§"/>
              <a:defRPr/>
            </a:pPr>
            <a:endParaRPr lang="ru-RU" sz="900" dirty="0">
              <a:latin typeface="+mn-lt"/>
              <a:cs typeface="+mn-cs"/>
            </a:endParaRPr>
          </a:p>
          <a:p>
            <a:pPr marL="92075" indent="-92075" fontAlgn="auto">
              <a:spcBef>
                <a:spcPts val="0"/>
              </a:spcBef>
              <a:spcAft>
                <a:spcPts val="0"/>
              </a:spcAft>
              <a:buClr>
                <a:srgbClr val="CC0066"/>
              </a:buClr>
              <a:buFont typeface="Wingdings" pitchFamily="2" charset="2"/>
              <a:buChar char="§"/>
              <a:defRPr/>
            </a:pPr>
            <a:endParaRPr lang="ru-RU" sz="900" dirty="0">
              <a:latin typeface="+mn-lt"/>
              <a:cs typeface="+mn-cs"/>
            </a:endParaRPr>
          </a:p>
          <a:p>
            <a:pPr marL="92075" indent="-92075" fontAlgn="auto">
              <a:spcBef>
                <a:spcPts val="0"/>
              </a:spcBef>
              <a:spcAft>
                <a:spcPts val="0"/>
              </a:spcAft>
              <a:buClr>
                <a:srgbClr val="CC0066"/>
              </a:buClr>
              <a:buFont typeface="Wingdings" pitchFamily="2" charset="2"/>
              <a:buChar char="§"/>
              <a:defRPr/>
            </a:pPr>
            <a:endParaRPr lang="ru-RU" sz="900" dirty="0">
              <a:latin typeface="+mn-lt"/>
              <a:cs typeface="+mn-cs"/>
            </a:endParaRPr>
          </a:p>
        </p:txBody>
      </p:sp>
      <p:sp>
        <p:nvSpPr>
          <p:cNvPr id="5123" name="TextBox 26"/>
          <p:cNvSpPr txBox="1">
            <a:spLocks noChangeArrowheads="1"/>
          </p:cNvSpPr>
          <p:nvPr/>
        </p:nvSpPr>
        <p:spPr bwMode="auto">
          <a:xfrm>
            <a:off x="5203825" y="3890963"/>
            <a:ext cx="469900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900">
                <a:solidFill>
                  <a:schemeClr val="bg1"/>
                </a:solidFill>
              </a:rPr>
              <a:t>39,19 </a:t>
            </a:r>
          </a:p>
        </p:txBody>
      </p:sp>
      <p:sp>
        <p:nvSpPr>
          <p:cNvPr id="5124" name="TextBox 79"/>
          <p:cNvSpPr txBox="1">
            <a:spLocks noChangeArrowheads="1"/>
          </p:cNvSpPr>
          <p:nvPr/>
        </p:nvSpPr>
        <p:spPr bwMode="auto">
          <a:xfrm>
            <a:off x="533400" y="5948363"/>
            <a:ext cx="444500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900">
                <a:solidFill>
                  <a:schemeClr val="bg1"/>
                </a:solidFill>
              </a:rPr>
              <a:t>70,30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7785100" y="1979613"/>
            <a:ext cx="2122488" cy="23336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buClr>
                <a:srgbClr val="CC0066"/>
              </a:buClr>
              <a:defRPr/>
            </a:pPr>
            <a:r>
              <a:rPr lang="ru-RU" sz="900" dirty="0">
                <a:latin typeface="+mn-lt"/>
                <a:cs typeface="+mn-cs"/>
              </a:rPr>
              <a:t> </a:t>
            </a:r>
          </a:p>
        </p:txBody>
      </p:sp>
      <p:sp>
        <p:nvSpPr>
          <p:cNvPr id="5126" name="Прямоугольник 16"/>
          <p:cNvSpPr>
            <a:spLocks noChangeArrowheads="1"/>
          </p:cNvSpPr>
          <p:nvPr/>
        </p:nvSpPr>
        <p:spPr bwMode="auto">
          <a:xfrm>
            <a:off x="404813" y="3517900"/>
            <a:ext cx="9337675" cy="287338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lnSpc>
                <a:spcPct val="115000"/>
              </a:lnSpc>
              <a:buFont typeface="Arial" charset="0"/>
              <a:buNone/>
            </a:pPr>
            <a:r>
              <a:rPr lang="ru-RU" altLang="ru-RU" sz="1100" b="1"/>
              <a:t>КОЛИЧЕСТВО ПОБЕДИТЕЛЕЙ И ПРИЗЁРОВ КОНКУРСОВ</a:t>
            </a:r>
            <a:endParaRPr lang="ru-RU" altLang="ru-RU" sz="1100"/>
          </a:p>
        </p:txBody>
      </p:sp>
      <p:sp>
        <p:nvSpPr>
          <p:cNvPr id="5127" name="Прямоугольник 25"/>
          <p:cNvSpPr>
            <a:spLocks noChangeArrowheads="1"/>
          </p:cNvSpPr>
          <p:nvPr/>
        </p:nvSpPr>
        <p:spPr bwMode="auto">
          <a:xfrm>
            <a:off x="53975" y="4749800"/>
            <a:ext cx="34290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ru-RU" altLang="ru-RU" sz="900">
              <a:solidFill>
                <a:srgbClr val="CC0066"/>
              </a:solidFill>
            </a:endParaRPr>
          </a:p>
        </p:txBody>
      </p:sp>
      <p:sp>
        <p:nvSpPr>
          <p:cNvPr id="5128" name="TextBox 39"/>
          <p:cNvSpPr txBox="1">
            <a:spLocks noChangeArrowheads="1"/>
          </p:cNvSpPr>
          <p:nvPr/>
        </p:nvSpPr>
        <p:spPr bwMode="auto">
          <a:xfrm>
            <a:off x="471488" y="5432425"/>
            <a:ext cx="384175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900">
                <a:solidFill>
                  <a:schemeClr val="bg1"/>
                </a:solidFill>
              </a:rPr>
              <a:t>126 </a:t>
            </a:r>
          </a:p>
        </p:txBody>
      </p:sp>
      <p:sp>
        <p:nvSpPr>
          <p:cNvPr id="5129" name="TextBox 40"/>
          <p:cNvSpPr txBox="1">
            <a:spLocks noChangeArrowheads="1"/>
          </p:cNvSpPr>
          <p:nvPr/>
        </p:nvSpPr>
        <p:spPr bwMode="auto">
          <a:xfrm>
            <a:off x="1498600" y="5881688"/>
            <a:ext cx="325438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900">
                <a:solidFill>
                  <a:schemeClr val="bg1"/>
                </a:solidFill>
              </a:rPr>
              <a:t>11 </a:t>
            </a:r>
          </a:p>
        </p:txBody>
      </p:sp>
      <p:sp>
        <p:nvSpPr>
          <p:cNvPr id="5130" name="TextBox 42"/>
          <p:cNvSpPr txBox="1">
            <a:spLocks noChangeArrowheads="1"/>
          </p:cNvSpPr>
          <p:nvPr/>
        </p:nvSpPr>
        <p:spPr bwMode="auto">
          <a:xfrm>
            <a:off x="788988" y="5565775"/>
            <a:ext cx="4302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900">
                <a:solidFill>
                  <a:schemeClr val="bg1"/>
                </a:solidFill>
              </a:rPr>
              <a:t> 123 </a:t>
            </a:r>
            <a:br>
              <a:rPr lang="ru-RU" altLang="ru-RU" sz="900">
                <a:solidFill>
                  <a:schemeClr val="bg1"/>
                </a:solidFill>
              </a:rPr>
            </a:br>
            <a:r>
              <a:rPr lang="ru-RU" altLang="ru-RU" sz="900">
                <a:solidFill>
                  <a:schemeClr val="bg1"/>
                </a:solidFill>
              </a:rPr>
              <a:t>(-3%)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5970588" y="3975100"/>
            <a:ext cx="469900" cy="231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dirty="0">
                <a:solidFill>
                  <a:schemeClr val="bg1"/>
                </a:solidFill>
                <a:latin typeface="+mn-lt"/>
                <a:cs typeface="+mn-cs"/>
              </a:rPr>
              <a:t>31,72</a:t>
            </a:r>
            <a:r>
              <a:rPr lang="ru-RU" sz="900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 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5229225" y="3852863"/>
            <a:ext cx="471488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dirty="0">
                <a:solidFill>
                  <a:schemeClr val="bg1"/>
                </a:solidFill>
                <a:latin typeface="+mn-lt"/>
                <a:cs typeface="+mn-cs"/>
              </a:rPr>
              <a:t>39,64</a:t>
            </a:r>
            <a:r>
              <a:rPr lang="ru-RU" sz="900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 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7550150" y="3875088"/>
            <a:ext cx="469900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dirty="0">
                <a:solidFill>
                  <a:schemeClr val="bg1"/>
                </a:solidFill>
                <a:latin typeface="+mn-lt"/>
                <a:cs typeface="+mn-cs"/>
              </a:rPr>
              <a:t>70,89</a:t>
            </a:r>
            <a:r>
              <a:rPr lang="ru-RU" sz="900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 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8597900" y="4021138"/>
            <a:ext cx="469900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dirty="0">
                <a:solidFill>
                  <a:schemeClr val="bg1"/>
                </a:solidFill>
                <a:latin typeface="+mn-lt"/>
                <a:cs typeface="+mn-cs"/>
              </a:rPr>
              <a:t>68,91</a:t>
            </a:r>
            <a:r>
              <a:rPr lang="ru-RU" sz="900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 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9309100" y="4392613"/>
            <a:ext cx="209550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 </a:t>
            </a:r>
          </a:p>
        </p:txBody>
      </p:sp>
      <p:sp>
        <p:nvSpPr>
          <p:cNvPr id="5136" name="Прямоугольник 19"/>
          <p:cNvSpPr>
            <a:spLocks noChangeArrowheads="1"/>
          </p:cNvSpPr>
          <p:nvPr/>
        </p:nvSpPr>
        <p:spPr bwMode="auto">
          <a:xfrm>
            <a:off x="373063" y="188913"/>
            <a:ext cx="9405937" cy="261937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900" b="1"/>
              <a:t>   </a:t>
            </a:r>
            <a:r>
              <a:rPr lang="ru-RU" altLang="ru-RU" sz="1100" b="1"/>
              <a:t>ТОЧКИ РОСТА</a:t>
            </a:r>
          </a:p>
        </p:txBody>
      </p:sp>
      <p:sp>
        <p:nvSpPr>
          <p:cNvPr id="5137" name="Прямоугольник 1"/>
          <p:cNvSpPr>
            <a:spLocks noChangeArrowheads="1"/>
          </p:cNvSpPr>
          <p:nvPr/>
        </p:nvSpPr>
        <p:spPr bwMode="auto">
          <a:xfrm>
            <a:off x="373063" y="500063"/>
            <a:ext cx="9405937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2075" indent="-92075" eaLnBrk="1" hangingPunct="1">
              <a:lnSpc>
                <a:spcPts val="1100"/>
              </a:lnSpc>
              <a:buClr>
                <a:srgbClr val="CC0066"/>
              </a:buClr>
              <a:buFont typeface="Wingdings" pitchFamily="2" charset="2"/>
              <a:buChar char="§"/>
            </a:pPr>
            <a:r>
              <a:rPr lang="ru-RU" altLang="ru-RU" sz="1200" dirty="0"/>
              <a:t> всего школ -   </a:t>
            </a:r>
            <a:r>
              <a:rPr lang="ru-RU" altLang="ru-RU" sz="1200" dirty="0" smtClean="0"/>
              <a:t>7</a:t>
            </a:r>
            <a:endParaRPr lang="ru-RU" altLang="ru-RU" sz="1200" dirty="0"/>
          </a:p>
          <a:p>
            <a:pPr marL="92075" indent="-92075" eaLnBrk="1" hangingPunct="1">
              <a:lnSpc>
                <a:spcPts val="1100"/>
              </a:lnSpc>
              <a:buClr>
                <a:srgbClr val="CC0066"/>
              </a:buClr>
              <a:buFont typeface="Wingdings" pitchFamily="2" charset="2"/>
              <a:buChar char="§"/>
            </a:pPr>
            <a:r>
              <a:rPr lang="ru-RU" altLang="ru-RU" sz="1200" dirty="0"/>
              <a:t> количество Точек роста, реализующих ДОП по направленностям </a:t>
            </a:r>
            <a:r>
              <a:rPr lang="ru-RU" altLang="ru-RU" sz="1200" dirty="0" smtClean="0"/>
              <a:t>-</a:t>
            </a:r>
            <a:r>
              <a:rPr lang="en-US" altLang="ru-RU" sz="1200" dirty="0" smtClean="0"/>
              <a:t> 4</a:t>
            </a:r>
            <a:r>
              <a:rPr lang="ru-RU" altLang="ru-RU" sz="1200" dirty="0" smtClean="0"/>
              <a:t>  </a:t>
            </a:r>
            <a:endParaRPr lang="ru-RU" altLang="ru-RU" sz="1200" dirty="0"/>
          </a:p>
          <a:p>
            <a:pPr marL="92075" indent="-92075" eaLnBrk="1" hangingPunct="1">
              <a:lnSpc>
                <a:spcPts val="1100"/>
              </a:lnSpc>
              <a:buClr>
                <a:srgbClr val="CC0066"/>
              </a:buClr>
              <a:buFont typeface="Wingdings" pitchFamily="2" charset="2"/>
              <a:buChar char="§"/>
            </a:pPr>
            <a:r>
              <a:rPr lang="ru-RU" altLang="ru-RU" sz="1200" dirty="0"/>
              <a:t> </a:t>
            </a:r>
            <a:r>
              <a:rPr lang="ru-RU" altLang="ru-RU" sz="1200" dirty="0" smtClean="0"/>
              <a:t>количество </a:t>
            </a:r>
            <a:r>
              <a:rPr lang="ru-RU" altLang="ru-RU" sz="1200" dirty="0"/>
              <a:t>дополнительных общеобразовательных программ </a:t>
            </a:r>
            <a:r>
              <a:rPr lang="ru-RU" altLang="ru-RU" sz="1200" dirty="0" smtClean="0"/>
              <a:t>– 17</a:t>
            </a:r>
            <a:endParaRPr lang="ru-RU" altLang="ru-RU" sz="1200" dirty="0"/>
          </a:p>
          <a:p>
            <a:pPr marL="92075" indent="-92075" eaLnBrk="1" hangingPunct="1">
              <a:lnSpc>
                <a:spcPts val="1100"/>
              </a:lnSpc>
              <a:buClr>
                <a:srgbClr val="CC0066"/>
              </a:buClr>
              <a:buFont typeface="Wingdings" pitchFamily="2" charset="2"/>
              <a:buChar char="§"/>
            </a:pPr>
            <a:r>
              <a:rPr lang="ru-RU" altLang="ru-RU" sz="1200" dirty="0"/>
              <a:t> охват -  </a:t>
            </a:r>
            <a:r>
              <a:rPr lang="ru-RU" altLang="ru-RU" sz="1200" b="1" dirty="0" smtClean="0"/>
              <a:t>248</a:t>
            </a:r>
            <a:endParaRPr lang="ru-RU" altLang="ru-RU" sz="1200" dirty="0"/>
          </a:p>
        </p:txBody>
      </p:sp>
      <p:sp>
        <p:nvSpPr>
          <p:cNvPr id="5138" name="Прямоугольник 19"/>
          <p:cNvSpPr>
            <a:spLocks noChangeArrowheads="1"/>
          </p:cNvSpPr>
          <p:nvPr/>
        </p:nvSpPr>
        <p:spPr bwMode="auto">
          <a:xfrm>
            <a:off x="406400" y="1290638"/>
            <a:ext cx="9405938" cy="261937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1100" b="1"/>
              <a:t>   НОВЫЕ МЕСТА ДОПОЛНИТЕЛЬНОГО ОБРАЗОВАНИЯ ДЕТЕЙ</a:t>
            </a:r>
          </a:p>
        </p:txBody>
      </p:sp>
      <p:sp>
        <p:nvSpPr>
          <p:cNvPr id="5139" name="Прямоугольник 2"/>
          <p:cNvSpPr>
            <a:spLocks noChangeArrowheads="1"/>
          </p:cNvSpPr>
          <p:nvPr/>
        </p:nvSpPr>
        <p:spPr bwMode="auto">
          <a:xfrm>
            <a:off x="373063" y="1601788"/>
            <a:ext cx="9242425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ts val="1100"/>
              </a:lnSpc>
              <a:buClr>
                <a:srgbClr val="CC0066"/>
              </a:buClr>
              <a:buFont typeface="Wingdings" pitchFamily="2" charset="2"/>
              <a:buChar char="§"/>
            </a:pPr>
            <a:r>
              <a:rPr lang="ru-RU" altLang="ru-RU" sz="1200" dirty="0"/>
              <a:t> всего организаций </a:t>
            </a:r>
            <a:r>
              <a:rPr lang="ru-RU" altLang="ru-RU" sz="1200" dirty="0" smtClean="0"/>
              <a:t>-</a:t>
            </a:r>
            <a:r>
              <a:rPr lang="en-US" altLang="ru-RU" sz="1200" dirty="0" smtClean="0"/>
              <a:t> 1</a:t>
            </a:r>
            <a:endParaRPr lang="ru-RU" altLang="ru-RU" sz="1200" dirty="0"/>
          </a:p>
          <a:p>
            <a:pPr eaLnBrk="1" hangingPunct="1">
              <a:lnSpc>
                <a:spcPts val="1100"/>
              </a:lnSpc>
              <a:buClr>
                <a:srgbClr val="CC0066"/>
              </a:buClr>
              <a:buFont typeface="Wingdings" pitchFamily="2" charset="2"/>
              <a:buChar char="§"/>
            </a:pPr>
            <a:r>
              <a:rPr lang="ru-RU" altLang="ru-RU" sz="1200" dirty="0"/>
              <a:t> количество дополнительных общеобразовательных программ </a:t>
            </a:r>
            <a:r>
              <a:rPr lang="ru-RU" altLang="ru-RU" sz="1200" dirty="0" smtClean="0"/>
              <a:t>–</a:t>
            </a:r>
            <a:r>
              <a:rPr lang="en-US" altLang="ru-RU" sz="1200" dirty="0" smtClean="0"/>
              <a:t> </a:t>
            </a:r>
            <a:r>
              <a:rPr lang="ru-RU" altLang="ru-RU" sz="1200" dirty="0" smtClean="0"/>
              <a:t>2</a:t>
            </a:r>
            <a:endParaRPr lang="ru-RU" altLang="ru-RU" sz="1200" dirty="0"/>
          </a:p>
          <a:p>
            <a:pPr eaLnBrk="1" hangingPunct="1">
              <a:lnSpc>
                <a:spcPts val="1100"/>
              </a:lnSpc>
              <a:buClr>
                <a:srgbClr val="CC0066"/>
              </a:buClr>
              <a:buFont typeface="Wingdings" pitchFamily="2" charset="2"/>
              <a:buChar char="§"/>
            </a:pPr>
            <a:r>
              <a:rPr lang="ru-RU" altLang="ru-RU" sz="1200" dirty="0"/>
              <a:t> охват -  </a:t>
            </a:r>
            <a:r>
              <a:rPr lang="ru-RU" altLang="ru-RU" sz="1200" b="1" dirty="0" smtClean="0"/>
              <a:t>98</a:t>
            </a:r>
            <a:endParaRPr lang="ru-RU" altLang="ru-RU" sz="1200" dirty="0"/>
          </a:p>
        </p:txBody>
      </p:sp>
      <p:sp>
        <p:nvSpPr>
          <p:cNvPr id="5140" name="Прямоугольник 19"/>
          <p:cNvSpPr>
            <a:spLocks noChangeArrowheads="1"/>
          </p:cNvSpPr>
          <p:nvPr/>
        </p:nvSpPr>
        <p:spPr bwMode="auto">
          <a:xfrm>
            <a:off x="404813" y="2362200"/>
            <a:ext cx="9404350" cy="261938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1100" b="1"/>
              <a:t>   ФОРМЫ ДОПОЛНИТЕЛЬНОГО ОБРАЗОВАНИЯ ДЕТЕЙ В ШКОЛЕ</a:t>
            </a:r>
          </a:p>
        </p:txBody>
      </p:sp>
      <p:sp>
        <p:nvSpPr>
          <p:cNvPr id="5141" name="Прямоугольник 3"/>
          <p:cNvSpPr>
            <a:spLocks noChangeArrowheads="1"/>
          </p:cNvSpPr>
          <p:nvPr/>
        </p:nvSpPr>
        <p:spPr bwMode="auto">
          <a:xfrm>
            <a:off x="373063" y="2670175"/>
            <a:ext cx="7056437" cy="79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ts val="1100"/>
              </a:lnSpc>
              <a:buClr>
                <a:srgbClr val="CC0066"/>
              </a:buClr>
              <a:buFont typeface="Wingdings" pitchFamily="2" charset="2"/>
              <a:buChar char="§"/>
            </a:pPr>
            <a:r>
              <a:rPr lang="ru-RU" altLang="ru-RU" sz="1200" dirty="0"/>
              <a:t> общее количество школьных театров </a:t>
            </a:r>
            <a:r>
              <a:rPr lang="ru-RU" altLang="ru-RU" sz="1200" dirty="0" smtClean="0"/>
              <a:t>– 2</a:t>
            </a:r>
            <a:endParaRPr lang="ru-RU" altLang="ru-RU" sz="1200" dirty="0"/>
          </a:p>
          <a:p>
            <a:pPr eaLnBrk="1" hangingPunct="1">
              <a:lnSpc>
                <a:spcPts val="1100"/>
              </a:lnSpc>
              <a:buClr>
                <a:srgbClr val="CC0066"/>
              </a:buClr>
              <a:buFont typeface="Wingdings" pitchFamily="2" charset="2"/>
              <a:buChar char="§"/>
            </a:pPr>
            <a:r>
              <a:rPr lang="ru-RU" altLang="ru-RU" sz="1200" dirty="0"/>
              <a:t> количество школьных театров, внесённых во Всероссийский перечень (реестр)   </a:t>
            </a:r>
            <a:r>
              <a:rPr lang="ru-RU" altLang="ru-RU" sz="1200" dirty="0" smtClean="0"/>
              <a:t>– 2</a:t>
            </a:r>
            <a:endParaRPr lang="ru-RU" altLang="ru-RU" sz="1200" dirty="0"/>
          </a:p>
          <a:p>
            <a:pPr eaLnBrk="1" hangingPunct="1">
              <a:lnSpc>
                <a:spcPts val="1100"/>
              </a:lnSpc>
              <a:buClr>
                <a:srgbClr val="CC0066"/>
              </a:buClr>
              <a:buFont typeface="Wingdings" pitchFamily="2" charset="2"/>
              <a:buChar char="§"/>
            </a:pPr>
            <a:r>
              <a:rPr lang="ru-RU" altLang="ru-RU" sz="1200" dirty="0"/>
              <a:t> количество школьных музеев </a:t>
            </a:r>
            <a:r>
              <a:rPr lang="ru-RU" altLang="ru-RU" sz="1200" dirty="0" smtClean="0"/>
              <a:t>–2</a:t>
            </a:r>
            <a:endParaRPr lang="ru-RU" altLang="ru-RU" sz="1200" dirty="0"/>
          </a:p>
          <a:p>
            <a:pPr eaLnBrk="1" hangingPunct="1">
              <a:lnSpc>
                <a:spcPts val="1100"/>
              </a:lnSpc>
              <a:buClr>
                <a:srgbClr val="CC0066"/>
              </a:buClr>
              <a:buFont typeface="Wingdings" pitchFamily="2" charset="2"/>
              <a:buChar char="§"/>
            </a:pPr>
            <a:r>
              <a:rPr lang="ru-RU" altLang="ru-RU" sz="1200" dirty="0"/>
              <a:t> количество школьных спортивных клубов </a:t>
            </a:r>
            <a:r>
              <a:rPr lang="ru-RU" altLang="ru-RU" sz="1200" dirty="0" smtClean="0"/>
              <a:t>– 5</a:t>
            </a:r>
            <a:endParaRPr lang="ru-RU" altLang="ru-RU" sz="1200" dirty="0"/>
          </a:p>
          <a:p>
            <a:pPr eaLnBrk="1" hangingPunct="1">
              <a:lnSpc>
                <a:spcPts val="1100"/>
              </a:lnSpc>
              <a:buClr>
                <a:srgbClr val="CC0066"/>
              </a:buClr>
              <a:buFont typeface="Wingdings" pitchFamily="2" charset="2"/>
              <a:buChar char="§"/>
            </a:pPr>
            <a:r>
              <a:rPr lang="ru-RU" altLang="ru-RU" sz="1200" dirty="0"/>
              <a:t> количество школьных </a:t>
            </a:r>
            <a:r>
              <a:rPr lang="ru-RU" altLang="ru-RU" sz="1200" dirty="0" err="1"/>
              <a:t>медиацентров</a:t>
            </a:r>
            <a:r>
              <a:rPr lang="ru-RU" altLang="ru-RU" sz="1200" dirty="0"/>
              <a:t> </a:t>
            </a:r>
            <a:r>
              <a:rPr lang="ru-RU" altLang="ru-RU" sz="1200" dirty="0" smtClean="0"/>
              <a:t>- 0</a:t>
            </a:r>
            <a:endParaRPr lang="ru-RU" altLang="ru-RU" sz="1200" dirty="0"/>
          </a:p>
        </p:txBody>
      </p:sp>
      <p:pic>
        <p:nvPicPr>
          <p:cNvPr id="5142" name="Picture 2" descr="https://zherdsosh2.68edu.ru/wp-content/uploads/2022/06/1png-2019-08-12-205958vuc6s.pn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846888" y="496888"/>
            <a:ext cx="1649412" cy="781050"/>
          </a:xfrm>
          <a:noFill/>
        </p:spPr>
      </p:pic>
      <p:pic>
        <p:nvPicPr>
          <p:cNvPr id="5143" name="Picture 8" descr="https://dop.68edu.ru/wp-content/uploads/2021/11/logotip-startap12-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72338" y="1566863"/>
            <a:ext cx="800100" cy="80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44" name="Picture 10" descr="https://sun6-21.userapi.com/s/v1/if1/5q_CfmSAON5A-kbz_VSW-AILBL6Aj6T1_aS1BFEEs7P06KtTxv2lG9C4SQYpHt9kN5OOERPv.jpg?size=1922x1922&amp;quality=96&amp;crop=0,0,1922,1922&amp;ava=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288213" y="2667000"/>
            <a:ext cx="806450" cy="80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404813" y="3929067"/>
          <a:ext cx="9210675" cy="24764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58762"/>
                <a:gridCol w="1686748"/>
                <a:gridCol w="1525741"/>
                <a:gridCol w="1669712"/>
                <a:gridCol w="1669712"/>
              </a:tblGrid>
              <a:tr h="439881">
                <a:tc rowSpan="2"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</a:endParaRPr>
                    </a:p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Направленность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 gridSpan="4"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endParaRPr lang="ru-RU" sz="1200" b="0" dirty="0" smtClean="0">
                        <a:effectLst/>
                      </a:endParaRPr>
                    </a:p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</a:rPr>
                        <a:t>Уровень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50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Муниципальный</a:t>
                      </a:r>
                      <a:endParaRPr lang="ru-RU" sz="1100" dirty="0">
                        <a:effectLst/>
                      </a:endParaRPr>
                    </a:p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Региональный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Всероссийский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Международный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</a:tr>
              <a:tr h="266035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</a:rPr>
                        <a:t>Художественная</a:t>
                      </a:r>
                      <a:endParaRPr lang="ru-RU" sz="11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smtClean="0">
                          <a:effectLst/>
                          <a:latin typeface="Calibri" panose="020F0502020204030204" pitchFamily="34" charset="0"/>
                        </a:rPr>
                        <a:t>89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</a:tr>
              <a:tr h="295097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Естественнонаучная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</a:tr>
              <a:tr h="295097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Техническая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</a:t>
                      </a: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</a:tr>
              <a:tr h="295097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Социально-гуманитарная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</a:t>
                      </a: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</a:tr>
              <a:tr h="295097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Физкультурно-спортивная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smtClean="0">
                          <a:effectLst/>
                        </a:rPr>
                        <a:t>18</a:t>
                      </a: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</a:tr>
              <a:tr h="295097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Туристско-краеведческая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2073</TotalTime>
  <Words>448</Words>
  <Application>Microsoft Office PowerPoint</Application>
  <PresentationFormat>Лист A4 (210x297 мм)</PresentationFormat>
  <Paragraphs>148</Paragraphs>
  <Slides>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Times New Roman</vt:lpstr>
      <vt:lpstr>Wingdings</vt:lpstr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Лариса Александровна Жибарева</cp:lastModifiedBy>
  <cp:revision>249</cp:revision>
  <cp:lastPrinted>2022-04-25T07:45:04Z</cp:lastPrinted>
  <dcterms:created xsi:type="dcterms:W3CDTF">2022-04-18T10:54:01Z</dcterms:created>
  <dcterms:modified xsi:type="dcterms:W3CDTF">2023-10-05T06:34:29Z</dcterms:modified>
</cp:coreProperties>
</file>