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00"/>
    <a:srgbClr val="990033"/>
    <a:srgbClr val="FF3399"/>
    <a:srgbClr val="CC0066"/>
    <a:srgbClr val="90A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942AF-C4BE-4897-BE30-21A544B0364F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46E94-F8DD-4E1C-8366-D663B8E155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6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46E94-F8DD-4E1C-8366-D663B8E155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7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0C0FB1-DB91-4443-9E55-2EE9D8176936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289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2357430"/>
            <a:ext cx="2936776" cy="457561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-2466" y="-9043"/>
            <a:ext cx="2936776" cy="23579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65288" y="55224"/>
            <a:ext cx="674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ДОПОЛНИТЕЛЬНОЕ ОБРАЗОВАНИЕ ДЕТЕЙ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ОХВАТЫ ДОПОЛНИТЕЛЬНЫМ ОБРАЗОВАНИЕМ ДЕТЕЙ В БОЛЬШЕСЕЛЬСКОМ МР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70872"/>
              </p:ext>
            </p:extLst>
          </p:nvPr>
        </p:nvGraphicFramePr>
        <p:xfrm>
          <a:off x="166654" y="4857760"/>
          <a:ext cx="2714644" cy="63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140"/>
                <a:gridCol w="571504"/>
              </a:tblGrid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детей от 5 до 18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1088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детей с ОВЗ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16" y="4572008"/>
            <a:ext cx="175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ОБЩЕЕ КОЛИЧЕСТВО ДЕТЕЙ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34310" y="571479"/>
            <a:ext cx="6879738" cy="2870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/>
              <a:t>ОБЩИЙ </a:t>
            </a:r>
            <a:r>
              <a:rPr lang="ru-RU" sz="1100" b="1" dirty="0" smtClean="0"/>
              <a:t>ОХВАТ ДОПОЛНИТЕЛЬНИТЕЛЬНЫМ ОБРАЗОВАНИЕМ ДЕТЕЙ В ВОЗРАСТЕ ОТ 5 ДО 18 ЛЕТ - </a:t>
            </a:r>
            <a:r>
              <a:rPr lang="ru-RU" sz="1100" b="1" dirty="0" smtClean="0"/>
              <a:t>698 </a:t>
            </a:r>
            <a:r>
              <a:rPr lang="ru-RU" sz="1100" b="1" dirty="0" smtClean="0"/>
              <a:t>(</a:t>
            </a:r>
            <a:r>
              <a:rPr lang="ru-RU" sz="1100" b="1" dirty="0" smtClean="0"/>
              <a:t>64,2%) </a:t>
            </a:r>
            <a:endParaRPr lang="ru-RU" sz="1100" b="1" dirty="0"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52736" y="695247"/>
            <a:ext cx="686131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900" b="1" dirty="0" smtClean="0">
              <a:solidFill>
                <a:srgbClr val="CC0066"/>
              </a:solidFill>
            </a:endParaRPr>
          </a:p>
          <a:p>
            <a:pPr lvl="0"/>
            <a:endParaRPr lang="ru-RU" sz="900" b="1" dirty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ВОЗРАСТАМ: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5 ДО 6 ЛЕТ – </a:t>
            </a:r>
            <a:r>
              <a:rPr lang="en-US" sz="900" b="1" dirty="0" smtClean="0"/>
              <a:t>8</a:t>
            </a:r>
            <a:r>
              <a:rPr lang="ru-RU" sz="900" b="1" dirty="0" smtClean="0"/>
              <a:t>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7 ДО 9 ЛЕТ – </a:t>
            </a:r>
            <a:r>
              <a:rPr lang="en-US" sz="900" b="1" dirty="0" smtClean="0"/>
              <a:t>1</a:t>
            </a:r>
            <a:r>
              <a:rPr lang="ru-RU" sz="900" b="1" dirty="0" smtClean="0"/>
              <a:t>84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10 ДО 14 ЛЕТ – 314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15 ДО 17 ЛЕТ – 111</a:t>
            </a:r>
          </a:p>
          <a:p>
            <a:pPr lvl="0"/>
            <a:endParaRPr lang="ru-RU" sz="9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2</a:t>
            </a:r>
            <a:r>
              <a:rPr lang="ru-RU" sz="900" b="1" dirty="0" smtClean="0"/>
              <a:t>4</a:t>
            </a:r>
            <a:r>
              <a:rPr lang="en-US" sz="900" b="1" dirty="0" smtClean="0"/>
              <a:t>3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64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406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359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234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9</a:t>
            </a: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 С ОГРАНИЧЕННЫМИ ВОЗМОЖНОСТЯМИ ЗДОРОВЬЯ - </a:t>
            </a:r>
            <a:r>
              <a:rPr lang="en-US" sz="1100" b="1" dirty="0" smtClean="0">
                <a:solidFill>
                  <a:srgbClr val="CC0066"/>
                </a:solidFill>
              </a:rPr>
              <a:t>30</a:t>
            </a:r>
            <a:endParaRPr lang="ru-RU" sz="1100" b="1" dirty="0" smtClean="0">
              <a:solidFill>
                <a:srgbClr val="CC0066"/>
              </a:solidFill>
            </a:endParaRPr>
          </a:p>
          <a:p>
            <a:endParaRPr lang="en-US" sz="1100" b="1" dirty="0" smtClean="0"/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КОЛИЧЕСТВООЛНИТЕЛЬНЫБРАЗОВАТЕЛЬНЫХ ПРОГРАММ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2</a:t>
            </a:r>
            <a:r>
              <a:rPr lang="ru-RU" sz="900" b="1" dirty="0" smtClean="0"/>
              <a:t>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24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29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 14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1</a:t>
            </a:r>
            <a:endParaRPr lang="en-US" sz="900" b="1" dirty="0" smtClean="0"/>
          </a:p>
          <a:p>
            <a:pPr lvl="0"/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КОЛЛИЧЕСТВО ДОПОЛНИТЕЛЬНЫХ ОБЩЕОБРАЗОВАТЕЛЬНЫХ ПРОГРАММ ПО РЕЕСТРАМ: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БЮДЖЕТНЫХ ПРОГРАММ </a:t>
            </a:r>
            <a:r>
              <a:rPr lang="ru-RU" sz="900" b="1" smtClean="0"/>
              <a:t>–  </a:t>
            </a:r>
            <a:r>
              <a:rPr lang="ru-RU" sz="900" b="1" smtClean="0"/>
              <a:t>74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СЕРТИФИЦИРОВАННЫХ ПРОГРАММ –  28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ПЛАТНЫХ ПРОГРАММ - 0</a:t>
            </a:r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endParaRPr lang="ru-RU" sz="1100" b="1" dirty="0" smtClean="0"/>
          </a:p>
          <a:p>
            <a:pPr lvl="0"/>
            <a:endParaRPr lang="ru-RU" sz="1100" b="1" dirty="0"/>
          </a:p>
          <a:p>
            <a:pPr lvl="0"/>
            <a:r>
              <a:rPr lang="ru-RU" sz="1100" dirty="0" smtClean="0"/>
              <a:t>Ответственные лица за организацию дополнительного образования в муниципальном органе </a:t>
            </a:r>
            <a:endParaRPr lang="en-US" sz="1100" dirty="0" smtClean="0"/>
          </a:p>
          <a:p>
            <a:pPr lvl="0"/>
            <a:r>
              <a:rPr lang="ru-RU" sz="1100" dirty="0" smtClean="0"/>
              <a:t>управления образованием и  муниципального опорного центра:</a:t>
            </a:r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 Толмачева Виктория Евгеньевна, и. о. начальника управления образованием, </a:t>
            </a:r>
            <a:r>
              <a:rPr lang="en-US" sz="1100" dirty="0" smtClean="0"/>
              <a:t> 8(48542)2-94-23, rono.b.selo@yarregion.ru</a:t>
            </a:r>
            <a:endParaRPr lang="ru-RU" sz="1100" dirty="0" smtClean="0"/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Петрова Екатерина Николаевна, руководитель муниципального опорного центра, 8(48542)2-11-35, </a:t>
            </a:r>
            <a:r>
              <a:rPr lang="en-US" sz="1100" dirty="0" smtClean="0"/>
              <a:t>crt.b.selo@yarregion.ru</a:t>
            </a:r>
            <a:endParaRPr lang="ru-RU" sz="11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 </a:t>
            </a:r>
          </a:p>
          <a:p>
            <a:pPr lvl="0"/>
            <a:r>
              <a:rPr lang="ru-RU" sz="900" b="1" dirty="0" smtClean="0">
                <a:solidFill>
                  <a:srgbClr val="CC0066"/>
                </a:solidFill>
              </a:rPr>
              <a:t> </a:t>
            </a:r>
            <a:endParaRPr lang="ru-RU" sz="900" dirty="0"/>
          </a:p>
          <a:p>
            <a:pPr lvl="0"/>
            <a:endParaRPr lang="ru-RU" sz="9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49296"/>
              </p:ext>
            </p:extLst>
          </p:nvPr>
        </p:nvGraphicFramePr>
        <p:xfrm>
          <a:off x="0" y="5786454"/>
          <a:ext cx="2881298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794"/>
                <a:gridCol w="571504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основных педагогов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совместителей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молодых педагогов (до 35 лет)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педагогов –молодых специалистов (получающих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надбавку)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91821"/>
              </p:ext>
            </p:extLst>
          </p:nvPr>
        </p:nvGraphicFramePr>
        <p:xfrm>
          <a:off x="95216" y="2571744"/>
          <a:ext cx="2811040" cy="189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184"/>
                <a:gridCol w="594856"/>
              </a:tblGrid>
              <a:tr h="25806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учреждений дополнительного образования детей 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6802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бщеобразовательных организаций,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709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дошкольных  образовательных учреждений,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257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детских школ искусств,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9797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организаций ведомства спорта,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5500702"/>
            <a:ext cx="2563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КОЛИЧЕСТВО ПЕДАГОГОВ В СИСТЕМЕ ДОД</a:t>
            </a:r>
            <a:endParaRPr lang="ru-RU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5737" y="70372"/>
            <a:ext cx="236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БОЛЬШЕСЕЛЬСКИЙ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МУНИЦИПАЛЬНЫЙ РАЙОН  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63" y="613983"/>
            <a:ext cx="1379321" cy="151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952736" y="3214686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ДОПОЛНИТЕЛЬНЫЕ ОБЩЕОБРАЗОВАТЕЛЬНЫЕ ПРОГРАММЫ</a:t>
            </a:r>
            <a:endParaRPr lang="ru-RU" sz="1100" b="1" dirty="0" smtClean="0">
              <a:solidFill>
                <a:srgbClr val="CC0066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52736" y="5146174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b="1" dirty="0" smtClean="0"/>
              <a:t> КОНТАКТНАЯ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40895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84863" y="379413"/>
            <a:ext cx="19954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</p:txBody>
      </p:sp>
      <p:sp>
        <p:nvSpPr>
          <p:cNvPr id="5123" name="TextBox 26"/>
          <p:cNvSpPr txBox="1">
            <a:spLocks noChangeArrowheads="1"/>
          </p:cNvSpPr>
          <p:nvPr/>
        </p:nvSpPr>
        <p:spPr bwMode="auto">
          <a:xfrm>
            <a:off x="5203825" y="3890963"/>
            <a:ext cx="4699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39,19 </a:t>
            </a:r>
          </a:p>
        </p:txBody>
      </p:sp>
      <p:sp>
        <p:nvSpPr>
          <p:cNvPr id="5124" name="TextBox 79"/>
          <p:cNvSpPr txBox="1">
            <a:spLocks noChangeArrowheads="1"/>
          </p:cNvSpPr>
          <p:nvPr/>
        </p:nvSpPr>
        <p:spPr bwMode="auto">
          <a:xfrm>
            <a:off x="533400" y="5948363"/>
            <a:ext cx="4445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70,30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85100" y="1979613"/>
            <a:ext cx="2122488" cy="2333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defRPr/>
            </a:pPr>
            <a:r>
              <a:rPr lang="ru-RU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5126" name="Прямоугольник 16"/>
          <p:cNvSpPr>
            <a:spLocks noChangeArrowheads="1"/>
          </p:cNvSpPr>
          <p:nvPr/>
        </p:nvSpPr>
        <p:spPr bwMode="auto">
          <a:xfrm>
            <a:off x="404813" y="3517900"/>
            <a:ext cx="9337675" cy="2873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buFont typeface="Arial" charset="0"/>
              <a:buNone/>
            </a:pPr>
            <a:r>
              <a:rPr lang="ru-RU" altLang="ru-RU" sz="1100" b="1"/>
              <a:t>КОЛИЧЕСТВО ПОБЕДИТЕЛЕЙ И ПРИЗЁРОВ КОНКУРСОВ</a:t>
            </a:r>
            <a:endParaRPr lang="ru-RU" altLang="ru-RU" sz="1100"/>
          </a:p>
        </p:txBody>
      </p:sp>
      <p:sp>
        <p:nvSpPr>
          <p:cNvPr id="5127" name="Прямоугольник 25"/>
          <p:cNvSpPr>
            <a:spLocks noChangeArrowheads="1"/>
          </p:cNvSpPr>
          <p:nvPr/>
        </p:nvSpPr>
        <p:spPr bwMode="auto">
          <a:xfrm>
            <a:off x="53975" y="4749800"/>
            <a:ext cx="3429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 sz="900">
              <a:solidFill>
                <a:srgbClr val="CC0066"/>
              </a:solidFill>
            </a:endParaRPr>
          </a:p>
        </p:txBody>
      </p:sp>
      <p:sp>
        <p:nvSpPr>
          <p:cNvPr id="5128" name="TextBox 39"/>
          <p:cNvSpPr txBox="1">
            <a:spLocks noChangeArrowheads="1"/>
          </p:cNvSpPr>
          <p:nvPr/>
        </p:nvSpPr>
        <p:spPr bwMode="auto">
          <a:xfrm>
            <a:off x="471488" y="5432425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126 </a:t>
            </a:r>
          </a:p>
        </p:txBody>
      </p:sp>
      <p:sp>
        <p:nvSpPr>
          <p:cNvPr id="5129" name="TextBox 40"/>
          <p:cNvSpPr txBox="1">
            <a:spLocks noChangeArrowheads="1"/>
          </p:cNvSpPr>
          <p:nvPr/>
        </p:nvSpPr>
        <p:spPr bwMode="auto">
          <a:xfrm>
            <a:off x="1498600" y="5881688"/>
            <a:ext cx="3254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11 </a:t>
            </a:r>
          </a:p>
        </p:txBody>
      </p: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788988" y="5565775"/>
            <a:ext cx="430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 123 </a:t>
            </a:r>
            <a:br>
              <a:rPr lang="ru-RU" altLang="ru-RU" sz="900">
                <a:solidFill>
                  <a:schemeClr val="bg1"/>
                </a:solidFill>
              </a:rPr>
            </a:br>
            <a:r>
              <a:rPr lang="ru-RU" altLang="ru-RU" sz="900">
                <a:solidFill>
                  <a:schemeClr val="bg1"/>
                </a:solidFill>
              </a:rPr>
              <a:t>(-3%)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70588" y="3975100"/>
            <a:ext cx="469900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31,72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29225" y="3852863"/>
            <a:ext cx="4714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39,64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0150" y="387508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70,89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597900" y="402113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68,91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309100" y="4392613"/>
            <a:ext cx="20955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5136" name="Прямоугольник 19"/>
          <p:cNvSpPr>
            <a:spLocks noChangeArrowheads="1"/>
          </p:cNvSpPr>
          <p:nvPr/>
        </p:nvSpPr>
        <p:spPr bwMode="auto">
          <a:xfrm>
            <a:off x="373063" y="188913"/>
            <a:ext cx="9405937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900" b="1"/>
              <a:t>   </a:t>
            </a:r>
            <a:r>
              <a:rPr lang="ru-RU" altLang="ru-RU" sz="1100" b="1"/>
              <a:t>ТОЧКИ РОСТА</a:t>
            </a:r>
          </a:p>
        </p:txBody>
      </p:sp>
      <p:sp>
        <p:nvSpPr>
          <p:cNvPr id="5137" name="Прямоугольник 1"/>
          <p:cNvSpPr>
            <a:spLocks noChangeArrowheads="1"/>
          </p:cNvSpPr>
          <p:nvPr/>
        </p:nvSpPr>
        <p:spPr bwMode="auto">
          <a:xfrm>
            <a:off x="373063" y="500063"/>
            <a:ext cx="94059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школ -   </a:t>
            </a:r>
            <a:r>
              <a:rPr lang="ru-RU" altLang="ru-RU" sz="1200" dirty="0" smtClean="0"/>
              <a:t>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Точек роста, реализующих ДОП по направленностям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4</a:t>
            </a:r>
            <a:r>
              <a:rPr lang="ru-RU" altLang="ru-RU" sz="1200" dirty="0" smtClean="0"/>
              <a:t>  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</a:t>
            </a:r>
            <a:r>
              <a:rPr lang="ru-RU" altLang="ru-RU" sz="1200" dirty="0" smtClean="0"/>
              <a:t>количество </a:t>
            </a:r>
            <a:r>
              <a:rPr lang="ru-RU" altLang="ru-RU" sz="1200" dirty="0"/>
              <a:t>дополнительных общеобразовательных программ </a:t>
            </a:r>
            <a:r>
              <a:rPr lang="ru-RU" altLang="ru-RU" sz="1200" dirty="0" smtClean="0"/>
              <a:t>– 17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ru-RU" altLang="ru-RU" sz="1200" b="1" dirty="0" smtClean="0"/>
              <a:t>287</a:t>
            </a:r>
            <a:endParaRPr lang="ru-RU" altLang="ru-RU" sz="1200" dirty="0"/>
          </a:p>
        </p:txBody>
      </p:sp>
      <p:sp>
        <p:nvSpPr>
          <p:cNvPr id="5138" name="Прямоугольник 19"/>
          <p:cNvSpPr>
            <a:spLocks noChangeArrowheads="1"/>
          </p:cNvSpPr>
          <p:nvPr/>
        </p:nvSpPr>
        <p:spPr bwMode="auto">
          <a:xfrm>
            <a:off x="406400" y="1290638"/>
            <a:ext cx="9405938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НОВЫЕ МЕСТА ДОПОЛНИТЕЛЬНОГО ОБРАЗОВАНИЯ ДЕТЕЙ</a:t>
            </a:r>
          </a:p>
        </p:txBody>
      </p:sp>
      <p:sp>
        <p:nvSpPr>
          <p:cNvPr id="5139" name="Прямоугольник 2"/>
          <p:cNvSpPr>
            <a:spLocks noChangeArrowheads="1"/>
          </p:cNvSpPr>
          <p:nvPr/>
        </p:nvSpPr>
        <p:spPr bwMode="auto">
          <a:xfrm>
            <a:off x="373063" y="1601788"/>
            <a:ext cx="9242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организаций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</a:t>
            </a:r>
            <a:r>
              <a:rPr lang="en-US" altLang="ru-RU" sz="1200" dirty="0" smtClean="0"/>
              <a:t> </a:t>
            </a:r>
            <a:r>
              <a:rPr lang="ru-RU" altLang="ru-RU" sz="1200" dirty="0" smtClean="0"/>
              <a:t>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ru-RU" altLang="ru-RU" sz="1200" b="1" dirty="0" smtClean="0"/>
              <a:t>99</a:t>
            </a:r>
            <a:endParaRPr lang="ru-RU" altLang="ru-RU" sz="1200" dirty="0"/>
          </a:p>
        </p:txBody>
      </p:sp>
      <p:sp>
        <p:nvSpPr>
          <p:cNvPr id="5140" name="Прямоугольник 19"/>
          <p:cNvSpPr>
            <a:spLocks noChangeArrowheads="1"/>
          </p:cNvSpPr>
          <p:nvPr/>
        </p:nvSpPr>
        <p:spPr bwMode="auto">
          <a:xfrm>
            <a:off x="404813" y="2362200"/>
            <a:ext cx="9404350" cy="261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ФОРМЫ ДОПОЛНИТЕЛЬНОГО ОБРАЗОВАНИЯ ДЕТЕЙ В ШКОЛЕ</a:t>
            </a:r>
          </a:p>
        </p:txBody>
      </p:sp>
      <p:sp>
        <p:nvSpPr>
          <p:cNvPr id="5141" name="Прямоугольник 3"/>
          <p:cNvSpPr>
            <a:spLocks noChangeArrowheads="1"/>
          </p:cNvSpPr>
          <p:nvPr/>
        </p:nvSpPr>
        <p:spPr bwMode="auto">
          <a:xfrm>
            <a:off x="373063" y="2670175"/>
            <a:ext cx="705643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общее количество школьных театров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театров, внесённых во Всероссийский перечень (реестр)  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музеев </a:t>
            </a:r>
            <a:r>
              <a:rPr lang="ru-RU" altLang="ru-RU" sz="1200" dirty="0" smtClean="0"/>
              <a:t>–2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спортивных клубов </a:t>
            </a:r>
            <a:r>
              <a:rPr lang="ru-RU" altLang="ru-RU" sz="1200" dirty="0" smtClean="0"/>
              <a:t>– 5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</a:t>
            </a:r>
            <a:r>
              <a:rPr lang="ru-RU" altLang="ru-RU" sz="1200" dirty="0" err="1"/>
              <a:t>медиацентров</a:t>
            </a:r>
            <a:r>
              <a:rPr lang="ru-RU" altLang="ru-RU" sz="1200" dirty="0"/>
              <a:t> </a:t>
            </a:r>
            <a:r>
              <a:rPr lang="ru-RU" altLang="ru-RU" sz="1200" dirty="0" smtClean="0"/>
              <a:t>- 0</a:t>
            </a:r>
            <a:endParaRPr lang="ru-RU" altLang="ru-RU" sz="1200" dirty="0"/>
          </a:p>
        </p:txBody>
      </p:sp>
      <p:pic>
        <p:nvPicPr>
          <p:cNvPr id="5142" name="Picture 2" descr="https://zherdsosh2.68edu.ru/wp-content/uploads/2022/06/1png-2019-08-12-205958vuc6s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6888" y="496888"/>
            <a:ext cx="1649412" cy="781050"/>
          </a:xfrm>
          <a:noFill/>
        </p:spPr>
      </p:pic>
      <p:pic>
        <p:nvPicPr>
          <p:cNvPr id="5143" name="Picture 8" descr="https://dop.68edu.ru/wp-content/uploads/2021/11/logotip-startap12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2338" y="1566863"/>
            <a:ext cx="8001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10" descr="https://sun6-21.userapi.com/s/v1/if1/5q_CfmSAON5A-kbz_VSW-AILBL6Aj6T1_aS1BFEEs7P06KtTxv2lG9C4SQYpHt9kN5OOERPv.jpg?size=1922x1922&amp;quality=96&amp;crop=0,0,1922,1922&amp;ava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8213" y="2667000"/>
            <a:ext cx="8064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04813" y="3929067"/>
          <a:ext cx="9210675" cy="2476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762"/>
                <a:gridCol w="1686748"/>
                <a:gridCol w="1525741"/>
                <a:gridCol w="1669712"/>
                <a:gridCol w="1669712"/>
              </a:tblGrid>
              <a:tr h="439881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Направленность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Уровень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Всероссийский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Международный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6603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Художественная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Calibri" panose="020F0502020204030204" pitchFamily="34" charset="0"/>
                        </a:rPr>
                        <a:t>202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Естественнонаучная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Техническая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Социально-гуманитарная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Физкультурно-спортивная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Туристско-краеведческая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2315</TotalTime>
  <Words>444</Words>
  <Application>Microsoft Office PowerPoint</Application>
  <PresentationFormat>Лист A4 (210x297 мм)</PresentationFormat>
  <Paragraphs>148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Лариса Александровна Жибарева</cp:lastModifiedBy>
  <cp:revision>251</cp:revision>
  <cp:lastPrinted>2023-12-21T09:32:01Z</cp:lastPrinted>
  <dcterms:created xsi:type="dcterms:W3CDTF">2022-04-18T10:54:01Z</dcterms:created>
  <dcterms:modified xsi:type="dcterms:W3CDTF">2023-12-21T09:41:59Z</dcterms:modified>
</cp:coreProperties>
</file>