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9" r:id="rId3"/>
  </p:sldIdLst>
  <p:sldSz cx="9906000" cy="6858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FF9900"/>
    <a:srgbClr val="990033"/>
    <a:srgbClr val="FF3399"/>
    <a:srgbClr val="CC0066"/>
    <a:srgbClr val="90AF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380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7942AF-C4BE-4897-BE30-21A544B0364F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46E94-F8DD-4E1C-8366-D663B8E1556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066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46E94-F8DD-4E1C-8366-D663B8E1556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871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614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30C0FB1-DB91-4443-9E55-2EE9D8176936}" type="slidenum">
              <a:rPr lang="ru-RU" altLang="ru-RU"/>
              <a:pPr/>
              <a:t>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92899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21.06.2024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Прямоугольник 30"/>
          <p:cNvSpPr/>
          <p:nvPr/>
        </p:nvSpPr>
        <p:spPr>
          <a:xfrm>
            <a:off x="0" y="2357430"/>
            <a:ext cx="2936776" cy="4575616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-2466" y="-9043"/>
            <a:ext cx="2936776" cy="2357923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3065288" y="55224"/>
            <a:ext cx="674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ДОПОЛНИТЕЛЬНОЕ ОБРАЗОВАНИЕ ДЕТЕЙ </a:t>
            </a:r>
          </a:p>
          <a:p>
            <a:pPr algn="ctr"/>
            <a:r>
              <a:rPr lang="ru-RU" sz="1200" b="1" dirty="0" smtClean="0">
                <a:solidFill>
                  <a:schemeClr val="accent1">
                    <a:lumMod val="75000"/>
                  </a:schemeClr>
                </a:solidFill>
              </a:rPr>
              <a:t>ОХВАТЫ ДОПОЛНИТЕЛЬНЫМ ОБРАЗОВАНИЕМ ДЕТЕЙ В БОЛЬШЕСЕЛЬСКОМ МР</a:t>
            </a:r>
            <a:endParaRPr lang="ru-RU" sz="12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0370872"/>
              </p:ext>
            </p:extLst>
          </p:nvPr>
        </p:nvGraphicFramePr>
        <p:xfrm>
          <a:off x="166654" y="4857760"/>
          <a:ext cx="2714644" cy="639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3140"/>
                <a:gridCol w="571504"/>
              </a:tblGrid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детей от 5 до 18 лет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319825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детей с ОВЗ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5216" y="4572008"/>
            <a:ext cx="1750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ОБЩЕЕ КОЛИЧЕСТВО ДЕТЕЙ</a:t>
            </a:r>
            <a:endParaRPr lang="ru-RU" sz="1000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934310" y="571479"/>
            <a:ext cx="6879738" cy="287002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100" b="1" dirty="0" smtClean="0"/>
              <a:t>ОБЩИЙ ОХВАТ ДОПОЛНИТЕЛЬНИТЕЛЬНЫМ ОБРАЗОВАНИЕМ ДЕТЕЙ В ВОЗРАСТЕ ОТ 5 ДО 18 ЛЕТ </a:t>
            </a:r>
            <a:r>
              <a:rPr lang="ru-RU" sz="1100" b="1" dirty="0" smtClean="0"/>
              <a:t>-</a:t>
            </a:r>
            <a:r>
              <a:rPr lang="ru-RU" sz="1100" b="1" dirty="0"/>
              <a:t> </a:t>
            </a:r>
            <a:r>
              <a:rPr lang="ru-RU" sz="1100" b="1" dirty="0" smtClean="0"/>
              <a:t>698</a:t>
            </a:r>
            <a:r>
              <a:rPr lang="ru-RU" sz="1100" b="1" dirty="0" smtClean="0"/>
              <a:t> (52,4%) </a:t>
            </a:r>
            <a:endParaRPr lang="ru-RU" sz="1100" b="1" dirty="0">
              <a:ea typeface="Calibri"/>
              <a:cs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952736" y="695247"/>
            <a:ext cx="6861312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ru-RU" sz="900" b="1" dirty="0" smtClean="0">
              <a:solidFill>
                <a:srgbClr val="CC0066"/>
              </a:solidFill>
            </a:endParaRPr>
          </a:p>
          <a:p>
            <a:pPr lvl="0"/>
            <a:endParaRPr lang="ru-RU" sz="900" b="1" dirty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ВОЗРАСТАМ: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5 ДО 6 ЛЕТ – </a:t>
            </a:r>
            <a:r>
              <a:rPr lang="ru-RU" sz="900" b="1" dirty="0" smtClean="0"/>
              <a:t>89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ОТ 7 ДО 9 ЛЕТ – </a:t>
            </a:r>
            <a:r>
              <a:rPr lang="ru-RU" sz="900" b="1" dirty="0" smtClean="0"/>
              <a:t>184</a:t>
            </a:r>
            <a:endParaRPr lang="en-US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10 ДО 14 ЛЕТ – </a:t>
            </a:r>
            <a:r>
              <a:rPr lang="ru-RU" sz="900" b="1" dirty="0" smtClean="0"/>
              <a:t>314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ОТ 15 ДО 17 ЛЕТ – </a:t>
            </a:r>
            <a:r>
              <a:rPr lang="ru-RU" sz="900" b="1" dirty="0" smtClean="0"/>
              <a:t>111</a:t>
            </a:r>
            <a:endParaRPr lang="ru-RU" sz="900" b="1" dirty="0" smtClean="0"/>
          </a:p>
          <a:p>
            <a:pPr lvl="0"/>
            <a:endParaRPr lang="ru-RU" sz="9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1</a:t>
            </a:r>
            <a:r>
              <a:rPr lang="ru-RU" sz="900" b="1" dirty="0" smtClean="0"/>
              <a:t>87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</a:t>
            </a:r>
            <a:r>
              <a:rPr lang="en-US" sz="900" b="1" dirty="0" smtClean="0"/>
              <a:t>63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</a:t>
            </a:r>
            <a:r>
              <a:rPr lang="en-US" sz="900" b="1" dirty="0" smtClean="0"/>
              <a:t>119</a:t>
            </a:r>
            <a:endParaRPr lang="ru-RU" sz="900" b="1" dirty="0" smtClean="0"/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295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</a:t>
            </a:r>
            <a:r>
              <a:rPr lang="en-US" sz="900" b="1" dirty="0" smtClean="0"/>
              <a:t>15</a:t>
            </a:r>
            <a:r>
              <a:rPr lang="ru-RU" sz="900" b="1" dirty="0" smtClean="0"/>
              <a:t>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en-US" sz="900" b="1" dirty="0" smtClean="0"/>
              <a:t>0</a:t>
            </a:r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ОХВАТ ДОПОЛНИТЕЛЬНЫМ ОБРАЗОВАНИЕМ ДЕТЕЙ  С ОГРАНИЧЕННЫМИ ВОЗМОЖНОСТЯМИ ЗДОРОВЬЯ - 5</a:t>
            </a:r>
            <a:r>
              <a:rPr lang="en-US" sz="1100" b="1" dirty="0" smtClean="0">
                <a:solidFill>
                  <a:srgbClr val="CC0066"/>
                </a:solidFill>
              </a:rPr>
              <a:t>0</a:t>
            </a:r>
            <a:endParaRPr lang="ru-RU" sz="1100" b="1" dirty="0" smtClean="0">
              <a:solidFill>
                <a:srgbClr val="CC0066"/>
              </a:solidFill>
            </a:endParaRPr>
          </a:p>
          <a:p>
            <a:endParaRPr lang="en-US" sz="1100" b="1" dirty="0" smtClean="0"/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КОЛИЧЕСТВООЛНИТЕЛЬНЫБРАЗОВАТЕЛЬНЫХ ПРОГРАММ ПО НАПРАВЛЕННОСТЯМ: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ХУДОЖЕСТВЕННАЯ НАПРАВЛЕННОСТЬ – </a:t>
            </a:r>
            <a:r>
              <a:rPr lang="en-US" sz="900" b="1" dirty="0" smtClean="0"/>
              <a:t>2</a:t>
            </a:r>
            <a:r>
              <a:rPr lang="ru-RU" sz="900" b="1" dirty="0" smtClean="0"/>
              <a:t>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ЕСТЕСТВЕННОНАУЧНАЯ НАПРАВЛЕННОСТЬ –  8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ТЕХНИЧЕСКАЯ НАПРАВЛЕННОСТЬ –  23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СОЦИАЛЬНО-ГУМАНИТАРНАЯ НАПРАВЛЕННОСТЬ –  30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ФИЗКУЛЬТУРНО-СПОРТИВНАЯ НАПРАВЛЕННОСТЬ –  14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ТУРИСТСКО-КРАЕВЕДЧЕСКАЯ НАПРАВЛЕННОСТЬ –  </a:t>
            </a:r>
            <a:r>
              <a:rPr lang="ru-RU" sz="900" b="1" dirty="0"/>
              <a:t>1</a:t>
            </a:r>
            <a:endParaRPr lang="en-US" sz="900" b="1" dirty="0" smtClean="0"/>
          </a:p>
          <a:p>
            <a:pPr lvl="0"/>
            <a:endParaRPr lang="ru-RU" sz="900" b="1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КОЛЛИЧЕСТВО ДОПОЛНИТЕЛЬНЫХ ОБЩЕОБРАЗОВАТЕЛЬНЫХ ПРОГРАММ ПО РЕЕСТРАМ: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БЮДЖЕТНЫХ ПРОГРАММ –  76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В РЕЕСТРЕ СЕРТИФИЦИРОВАННЫХ ПРОГРАММ –  27</a:t>
            </a:r>
          </a:p>
          <a:p>
            <a:pPr lvl="0">
              <a:buFont typeface="Wingdings" pitchFamily="2" charset="2"/>
              <a:buChar char="q"/>
            </a:pPr>
            <a:r>
              <a:rPr lang="ru-RU" sz="900" b="1" dirty="0" smtClean="0"/>
              <a:t> В РЕЕСТРЕ ПЛАТНЫХ ПРОГРАММ - 0</a:t>
            </a:r>
          </a:p>
          <a:p>
            <a:pPr lvl="0"/>
            <a:endParaRPr lang="ru-RU" sz="1100" b="1" dirty="0" smtClean="0">
              <a:solidFill>
                <a:srgbClr val="CC0066"/>
              </a:solidFill>
            </a:endParaRPr>
          </a:p>
          <a:p>
            <a:pPr lvl="0"/>
            <a:endParaRPr lang="ru-RU" sz="1100" b="1" dirty="0" smtClean="0"/>
          </a:p>
          <a:p>
            <a:pPr lvl="0"/>
            <a:endParaRPr lang="ru-RU" sz="1100" b="1" dirty="0"/>
          </a:p>
          <a:p>
            <a:pPr lvl="0"/>
            <a:r>
              <a:rPr lang="ru-RU" sz="1100" dirty="0" smtClean="0"/>
              <a:t>Ответственные лица за организацию дополнительного образования в муниципальном органе </a:t>
            </a:r>
            <a:endParaRPr lang="en-US" sz="1100" dirty="0" smtClean="0"/>
          </a:p>
          <a:p>
            <a:pPr lvl="0"/>
            <a:r>
              <a:rPr lang="ru-RU" sz="1100" dirty="0" smtClean="0"/>
              <a:t>управления образованием и  муниципального опорного центра:</a:t>
            </a:r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 Толмачева Виктория Евгеньевна, и. о. начальника управления образованием, </a:t>
            </a:r>
            <a:r>
              <a:rPr lang="en-US" sz="1100" dirty="0" smtClean="0"/>
              <a:t> 8(48542)2-94-23, rono.b.selo@yarregion.ru</a:t>
            </a:r>
            <a:endParaRPr lang="ru-RU" sz="1100" dirty="0" smtClean="0"/>
          </a:p>
          <a:p>
            <a:pPr lvl="0">
              <a:buFont typeface="Wingdings" pitchFamily="2" charset="2"/>
              <a:buChar char="q"/>
            </a:pPr>
            <a:r>
              <a:rPr lang="ru-RU" sz="1100" dirty="0" smtClean="0"/>
              <a:t>Петрова Екатерина Николаевна, руководитель муниципального опорного центра, 8(48542)2-11-35, </a:t>
            </a:r>
            <a:r>
              <a:rPr lang="en-US" sz="1100" dirty="0" smtClean="0"/>
              <a:t>crt.b.selo@yarregion.ru</a:t>
            </a:r>
            <a:endParaRPr lang="ru-RU" sz="1100" dirty="0" smtClean="0"/>
          </a:p>
          <a:p>
            <a:pPr lvl="0"/>
            <a:r>
              <a:rPr lang="ru-RU" sz="1100" b="1" dirty="0" smtClean="0">
                <a:solidFill>
                  <a:srgbClr val="CC0066"/>
                </a:solidFill>
              </a:rPr>
              <a:t> </a:t>
            </a:r>
          </a:p>
          <a:p>
            <a:pPr lvl="0"/>
            <a:r>
              <a:rPr lang="ru-RU" sz="900" b="1" dirty="0" smtClean="0">
                <a:solidFill>
                  <a:srgbClr val="CC0066"/>
                </a:solidFill>
              </a:rPr>
              <a:t> </a:t>
            </a:r>
            <a:endParaRPr lang="ru-RU" sz="900" dirty="0"/>
          </a:p>
          <a:p>
            <a:pPr lvl="0"/>
            <a:endParaRPr lang="ru-RU" sz="900" dirty="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249296"/>
              </p:ext>
            </p:extLst>
          </p:nvPr>
        </p:nvGraphicFramePr>
        <p:xfrm>
          <a:off x="0" y="5786454"/>
          <a:ext cx="2881298" cy="976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9794"/>
                <a:gridCol w="571504"/>
              </a:tblGrid>
              <a:tr h="214314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>
                          <a:solidFill>
                            <a:schemeClr val="tx1"/>
                          </a:solidFill>
                          <a:effectLst/>
                        </a:rPr>
                        <a:t>Количество 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основных педагогов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совместителей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 молодых педагогов (до 35 лет)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педагогов –молодых специалистов (получающих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надбавку)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291821"/>
              </p:ext>
            </p:extLst>
          </p:nvPr>
        </p:nvGraphicFramePr>
        <p:xfrm>
          <a:off x="95216" y="2571744"/>
          <a:ext cx="2811040" cy="18905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6184"/>
                <a:gridCol w="594856"/>
              </a:tblGrid>
              <a:tr h="258062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учреждений дополнительного образования детей 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268027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о</a:t>
                      </a: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бщеобразовательных организаций,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87093"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Количество дошкольных  образовательных учреждений,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325764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</a:rPr>
                        <a:t>    </a:t>
                      </a:r>
                      <a:r>
                        <a:rPr kumimoji="0" lang="ru-RU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Количество детских школ искусств,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ru-RU" sz="1000" b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49797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Количество</a:t>
                      </a:r>
                      <a:r>
                        <a:rPr lang="ru-RU" sz="10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организаций ведомства спорта, реализующих ДОП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0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ru-RU" sz="10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0" y="5500702"/>
            <a:ext cx="256352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b="1" dirty="0" smtClean="0"/>
              <a:t>КОЛИЧЕСТВО ПЕДАГОГОВ В СИСТЕМЕ ДОД</a:t>
            </a:r>
            <a:endParaRPr lang="ru-RU" sz="10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25737" y="70372"/>
            <a:ext cx="236251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БОЛЬШЕСЕЛЬСКИЙ</a:t>
            </a:r>
            <a:br>
              <a:rPr lang="ru-RU" sz="1400" b="1" dirty="0" smtClean="0">
                <a:solidFill>
                  <a:schemeClr val="bg1"/>
                </a:solidFill>
              </a:rPr>
            </a:br>
            <a:r>
              <a:rPr lang="ru-RU" sz="1400" b="1" dirty="0" smtClean="0">
                <a:solidFill>
                  <a:schemeClr val="bg1"/>
                </a:solidFill>
              </a:rPr>
              <a:t>МУНИЦИПАЛЬНЫЙ РАЙОН  </a:t>
            </a:r>
          </a:p>
          <a:p>
            <a:pPr algn="ctr"/>
            <a:endParaRPr lang="ru-RU" sz="1400" b="1" dirty="0">
              <a:solidFill>
                <a:schemeClr val="bg1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063" y="613983"/>
            <a:ext cx="1379321" cy="1518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2952736" y="3214686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ДОПОЛНИТЕЛЬНЫЕ ОБЩЕОБРАЗОВАТЕЛЬНЫЕ ПРОГРАММЫ</a:t>
            </a:r>
            <a:endParaRPr lang="ru-RU" sz="1100" b="1" dirty="0" smtClean="0">
              <a:solidFill>
                <a:srgbClr val="CC0066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52736" y="5146174"/>
            <a:ext cx="6595516" cy="275588"/>
          </a:xfrm>
          <a:prstGeom prst="rect">
            <a:avLst/>
          </a:prstGeom>
          <a:solidFill>
            <a:srgbClr val="CCECFF"/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r>
              <a:rPr lang="ru-RU" sz="1100" b="1" dirty="0" smtClean="0"/>
              <a:t> </a:t>
            </a:r>
            <a:r>
              <a:rPr lang="en-US" sz="1100" b="1" dirty="0" smtClean="0"/>
              <a:t> </a:t>
            </a:r>
            <a:r>
              <a:rPr lang="ru-RU" sz="1100" b="1" dirty="0" smtClean="0"/>
              <a:t> КОНТАКТНАЯ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val="4089594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5884863" y="379413"/>
            <a:ext cx="1995487" cy="92392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  <a:p>
            <a:pPr marL="92075" indent="-92075" fontAlgn="auto"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buFont typeface="Wingdings" pitchFamily="2" charset="2"/>
              <a:buChar char="§"/>
              <a:defRPr/>
            </a:pPr>
            <a:endParaRPr lang="ru-RU" sz="900" dirty="0">
              <a:latin typeface="+mn-lt"/>
              <a:cs typeface="+mn-cs"/>
            </a:endParaRPr>
          </a:p>
        </p:txBody>
      </p:sp>
      <p:sp>
        <p:nvSpPr>
          <p:cNvPr id="5123" name="TextBox 26"/>
          <p:cNvSpPr txBox="1">
            <a:spLocks noChangeArrowheads="1"/>
          </p:cNvSpPr>
          <p:nvPr/>
        </p:nvSpPr>
        <p:spPr bwMode="auto">
          <a:xfrm>
            <a:off x="5203825" y="3890963"/>
            <a:ext cx="4699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39,19 </a:t>
            </a:r>
          </a:p>
        </p:txBody>
      </p:sp>
      <p:sp>
        <p:nvSpPr>
          <p:cNvPr id="5124" name="TextBox 79"/>
          <p:cNvSpPr txBox="1">
            <a:spLocks noChangeArrowheads="1"/>
          </p:cNvSpPr>
          <p:nvPr/>
        </p:nvSpPr>
        <p:spPr bwMode="auto">
          <a:xfrm>
            <a:off x="533400" y="5948363"/>
            <a:ext cx="44450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70,30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785100" y="1979613"/>
            <a:ext cx="2122488" cy="23336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lnSpc>
                <a:spcPts val="1100"/>
              </a:lnSpc>
              <a:spcBef>
                <a:spcPts val="0"/>
              </a:spcBef>
              <a:spcAft>
                <a:spcPts val="0"/>
              </a:spcAft>
              <a:buClr>
                <a:srgbClr val="CC0066"/>
              </a:buClr>
              <a:defRPr/>
            </a:pPr>
            <a:r>
              <a:rPr lang="ru-RU" sz="900" dirty="0">
                <a:latin typeface="+mn-lt"/>
                <a:cs typeface="+mn-cs"/>
              </a:rPr>
              <a:t> </a:t>
            </a:r>
          </a:p>
        </p:txBody>
      </p:sp>
      <p:sp>
        <p:nvSpPr>
          <p:cNvPr id="5126" name="Прямоугольник 16"/>
          <p:cNvSpPr>
            <a:spLocks noChangeArrowheads="1"/>
          </p:cNvSpPr>
          <p:nvPr/>
        </p:nvSpPr>
        <p:spPr bwMode="auto">
          <a:xfrm>
            <a:off x="404813" y="3517900"/>
            <a:ext cx="9337675" cy="2873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lnSpc>
                <a:spcPct val="115000"/>
              </a:lnSpc>
              <a:buFont typeface="Arial" charset="0"/>
              <a:buNone/>
            </a:pPr>
            <a:r>
              <a:rPr lang="ru-RU" altLang="ru-RU" sz="1100" b="1"/>
              <a:t>КОЛИЧЕСТВО ПОБЕДИТЕЛЕЙ И ПРИЗЁРОВ КОНКУРСОВ</a:t>
            </a:r>
            <a:endParaRPr lang="ru-RU" altLang="ru-RU" sz="1100"/>
          </a:p>
        </p:txBody>
      </p:sp>
      <p:sp>
        <p:nvSpPr>
          <p:cNvPr id="5127" name="Прямоугольник 25"/>
          <p:cNvSpPr>
            <a:spLocks noChangeArrowheads="1"/>
          </p:cNvSpPr>
          <p:nvPr/>
        </p:nvSpPr>
        <p:spPr bwMode="auto">
          <a:xfrm>
            <a:off x="53975" y="4749800"/>
            <a:ext cx="3429000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ru-RU" altLang="ru-RU" sz="900">
              <a:solidFill>
                <a:srgbClr val="CC0066"/>
              </a:solidFill>
            </a:endParaRPr>
          </a:p>
        </p:txBody>
      </p:sp>
      <p:sp>
        <p:nvSpPr>
          <p:cNvPr id="5128" name="TextBox 39"/>
          <p:cNvSpPr txBox="1">
            <a:spLocks noChangeArrowheads="1"/>
          </p:cNvSpPr>
          <p:nvPr/>
        </p:nvSpPr>
        <p:spPr bwMode="auto">
          <a:xfrm>
            <a:off x="471488" y="5432425"/>
            <a:ext cx="3841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126 </a:t>
            </a:r>
          </a:p>
        </p:txBody>
      </p:sp>
      <p:sp>
        <p:nvSpPr>
          <p:cNvPr id="5129" name="TextBox 40"/>
          <p:cNvSpPr txBox="1">
            <a:spLocks noChangeArrowheads="1"/>
          </p:cNvSpPr>
          <p:nvPr/>
        </p:nvSpPr>
        <p:spPr bwMode="auto">
          <a:xfrm>
            <a:off x="1498600" y="5881688"/>
            <a:ext cx="325438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11 </a:t>
            </a:r>
          </a:p>
        </p:txBody>
      </p:sp>
      <p:sp>
        <p:nvSpPr>
          <p:cNvPr id="5130" name="TextBox 42"/>
          <p:cNvSpPr txBox="1">
            <a:spLocks noChangeArrowheads="1"/>
          </p:cNvSpPr>
          <p:nvPr/>
        </p:nvSpPr>
        <p:spPr bwMode="auto">
          <a:xfrm>
            <a:off x="788988" y="5565775"/>
            <a:ext cx="4302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altLang="ru-RU" sz="900">
                <a:solidFill>
                  <a:schemeClr val="bg1"/>
                </a:solidFill>
              </a:rPr>
              <a:t> 123 </a:t>
            </a:r>
            <a:br>
              <a:rPr lang="ru-RU" altLang="ru-RU" sz="900">
                <a:solidFill>
                  <a:schemeClr val="bg1"/>
                </a:solidFill>
              </a:rPr>
            </a:br>
            <a:r>
              <a:rPr lang="ru-RU" altLang="ru-RU" sz="900">
                <a:solidFill>
                  <a:schemeClr val="bg1"/>
                </a:solidFill>
              </a:rPr>
              <a:t>(-3%)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970588" y="3975100"/>
            <a:ext cx="469900" cy="2317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31,72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229225" y="3852863"/>
            <a:ext cx="471488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39,64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550150" y="387508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70,89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8597900" y="4021138"/>
            <a:ext cx="46990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bg1"/>
                </a:solidFill>
                <a:latin typeface="+mn-lt"/>
                <a:cs typeface="+mn-cs"/>
              </a:rPr>
              <a:t>68,91</a:t>
            </a: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9309100" y="4392613"/>
            <a:ext cx="209550" cy="2301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900" dirty="0">
                <a:solidFill>
                  <a:schemeClr val="accent1">
                    <a:lumMod val="75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  <p:sp>
        <p:nvSpPr>
          <p:cNvPr id="5136" name="Прямоугольник 19"/>
          <p:cNvSpPr>
            <a:spLocks noChangeArrowheads="1"/>
          </p:cNvSpPr>
          <p:nvPr/>
        </p:nvSpPr>
        <p:spPr bwMode="auto">
          <a:xfrm>
            <a:off x="373063" y="188913"/>
            <a:ext cx="9405937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900" b="1"/>
              <a:t>   </a:t>
            </a:r>
            <a:r>
              <a:rPr lang="ru-RU" altLang="ru-RU" sz="1100" b="1"/>
              <a:t>ТОЧКИ РОСТА</a:t>
            </a:r>
          </a:p>
        </p:txBody>
      </p:sp>
      <p:sp>
        <p:nvSpPr>
          <p:cNvPr id="5137" name="Прямоугольник 1"/>
          <p:cNvSpPr>
            <a:spLocks noChangeArrowheads="1"/>
          </p:cNvSpPr>
          <p:nvPr/>
        </p:nvSpPr>
        <p:spPr bwMode="auto">
          <a:xfrm>
            <a:off x="373063" y="500063"/>
            <a:ext cx="9405937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школ -   </a:t>
            </a:r>
            <a:r>
              <a:rPr lang="ru-RU" altLang="ru-RU" sz="1200" dirty="0" smtClean="0"/>
              <a:t>7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Точек роста, реализующих ДОП по направленностям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4</a:t>
            </a:r>
            <a:r>
              <a:rPr lang="ru-RU" altLang="ru-RU" sz="1200" dirty="0" smtClean="0"/>
              <a:t>  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</a:t>
            </a:r>
            <a:r>
              <a:rPr lang="ru-RU" altLang="ru-RU" sz="1200" dirty="0" smtClean="0"/>
              <a:t>количество </a:t>
            </a:r>
            <a:r>
              <a:rPr lang="ru-RU" altLang="ru-RU" sz="1200" dirty="0"/>
              <a:t>дополнительных общеобразовательных программ </a:t>
            </a:r>
            <a:r>
              <a:rPr lang="ru-RU" altLang="ru-RU" sz="1200" dirty="0" smtClean="0"/>
              <a:t>– 1</a:t>
            </a:r>
            <a:r>
              <a:rPr lang="en-US" altLang="ru-RU" sz="1200" dirty="0" smtClean="0"/>
              <a:t>2</a:t>
            </a:r>
            <a:endParaRPr lang="ru-RU" altLang="ru-RU" sz="1200" dirty="0"/>
          </a:p>
          <a:p>
            <a:pPr marL="92075" indent="-92075"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dirty="0" smtClean="0"/>
              <a:t>120</a:t>
            </a:r>
            <a:endParaRPr lang="ru-RU" altLang="ru-RU" sz="1200" dirty="0"/>
          </a:p>
        </p:txBody>
      </p:sp>
      <p:sp>
        <p:nvSpPr>
          <p:cNvPr id="5138" name="Прямоугольник 19"/>
          <p:cNvSpPr>
            <a:spLocks noChangeArrowheads="1"/>
          </p:cNvSpPr>
          <p:nvPr/>
        </p:nvSpPr>
        <p:spPr bwMode="auto">
          <a:xfrm>
            <a:off x="406400" y="1290638"/>
            <a:ext cx="9405938" cy="261937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НОВЫЕ МЕСТА ДОПОЛНИТЕЛЬНОГО ОБРАЗОВАНИЯ ДЕТЕЙ</a:t>
            </a:r>
          </a:p>
        </p:txBody>
      </p:sp>
      <p:sp>
        <p:nvSpPr>
          <p:cNvPr id="5139" name="Прямоугольник 2"/>
          <p:cNvSpPr>
            <a:spLocks noChangeArrowheads="1"/>
          </p:cNvSpPr>
          <p:nvPr/>
        </p:nvSpPr>
        <p:spPr bwMode="auto">
          <a:xfrm>
            <a:off x="373063" y="1601788"/>
            <a:ext cx="9242425" cy="52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всего организаций </a:t>
            </a:r>
            <a:r>
              <a:rPr lang="ru-RU" altLang="ru-RU" sz="1200" dirty="0" smtClean="0"/>
              <a:t>-</a:t>
            </a:r>
            <a:r>
              <a:rPr lang="en-US" altLang="ru-RU" sz="1200" dirty="0" smtClean="0"/>
              <a:t> 1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дополнительных общеобразовательных программ </a:t>
            </a:r>
            <a:r>
              <a:rPr lang="ru-RU" altLang="ru-RU" sz="1200" dirty="0" smtClean="0"/>
              <a:t>–</a:t>
            </a:r>
            <a:r>
              <a:rPr lang="en-US" altLang="ru-RU" sz="1200" dirty="0" smtClean="0"/>
              <a:t> </a:t>
            </a:r>
            <a:r>
              <a:rPr lang="ru-RU" altLang="ru-RU" sz="1200" dirty="0" smtClean="0"/>
              <a:t>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охват -  </a:t>
            </a:r>
            <a:r>
              <a:rPr lang="en-US" altLang="ru-RU" sz="1200" dirty="0" smtClean="0"/>
              <a:t>6</a:t>
            </a:r>
            <a:r>
              <a:rPr lang="ru-RU" altLang="ru-RU" sz="1200" dirty="0" smtClean="0"/>
              <a:t>9</a:t>
            </a:r>
            <a:endParaRPr lang="ru-RU" altLang="ru-RU" sz="1200" dirty="0"/>
          </a:p>
        </p:txBody>
      </p:sp>
      <p:sp>
        <p:nvSpPr>
          <p:cNvPr id="5140" name="Прямоугольник 19"/>
          <p:cNvSpPr>
            <a:spLocks noChangeArrowheads="1"/>
          </p:cNvSpPr>
          <p:nvPr/>
        </p:nvSpPr>
        <p:spPr bwMode="auto">
          <a:xfrm>
            <a:off x="404813" y="2362200"/>
            <a:ext cx="9404350" cy="261938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1100" b="1"/>
              <a:t>   ФОРМЫ ДОПОЛНИТЕЛЬНОГО ОБРАЗОВАНИЯ ДЕТЕЙ В ШКОЛЕ</a:t>
            </a:r>
          </a:p>
        </p:txBody>
      </p:sp>
      <p:sp>
        <p:nvSpPr>
          <p:cNvPr id="5141" name="Прямоугольник 3"/>
          <p:cNvSpPr>
            <a:spLocks noChangeArrowheads="1"/>
          </p:cNvSpPr>
          <p:nvPr/>
        </p:nvSpPr>
        <p:spPr bwMode="auto">
          <a:xfrm>
            <a:off x="373063" y="2670175"/>
            <a:ext cx="7056437" cy="79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общее количество школьных театров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театров, внесённых во Всероссийский перечень (реестр)   </a:t>
            </a:r>
            <a:r>
              <a:rPr lang="ru-RU" altLang="ru-RU" sz="1200" dirty="0" smtClean="0"/>
              <a:t>– 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музеев </a:t>
            </a:r>
            <a:r>
              <a:rPr lang="ru-RU" altLang="ru-RU" sz="1200" dirty="0" smtClean="0"/>
              <a:t>–2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спортивных клубов </a:t>
            </a:r>
            <a:r>
              <a:rPr lang="ru-RU" altLang="ru-RU" sz="1200" dirty="0" smtClean="0"/>
              <a:t>– 5</a:t>
            </a:r>
            <a:endParaRPr lang="ru-RU" altLang="ru-RU" sz="1200" dirty="0"/>
          </a:p>
          <a:p>
            <a:pPr eaLnBrk="1" hangingPunct="1">
              <a:lnSpc>
                <a:spcPts val="1100"/>
              </a:lnSpc>
              <a:buClr>
                <a:srgbClr val="CC0066"/>
              </a:buClr>
              <a:buFont typeface="Wingdings" pitchFamily="2" charset="2"/>
              <a:buChar char="§"/>
            </a:pPr>
            <a:r>
              <a:rPr lang="ru-RU" altLang="ru-RU" sz="1200" dirty="0"/>
              <a:t> количество школьных </a:t>
            </a:r>
            <a:r>
              <a:rPr lang="ru-RU" altLang="ru-RU" sz="1200" dirty="0" err="1"/>
              <a:t>медиацентров</a:t>
            </a:r>
            <a:r>
              <a:rPr lang="ru-RU" altLang="ru-RU" sz="1200" dirty="0"/>
              <a:t> </a:t>
            </a:r>
            <a:r>
              <a:rPr lang="ru-RU" altLang="ru-RU" sz="1200" dirty="0" smtClean="0"/>
              <a:t>- 0</a:t>
            </a:r>
            <a:endParaRPr lang="ru-RU" altLang="ru-RU" sz="1200" dirty="0"/>
          </a:p>
        </p:txBody>
      </p:sp>
      <p:pic>
        <p:nvPicPr>
          <p:cNvPr id="5142" name="Picture 2" descr="https://zherdsosh2.68edu.ru/wp-content/uploads/2022/06/1png-2019-08-12-205958vuc6s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846888" y="496888"/>
            <a:ext cx="1649412" cy="781050"/>
          </a:xfrm>
          <a:noFill/>
        </p:spPr>
      </p:pic>
      <p:pic>
        <p:nvPicPr>
          <p:cNvPr id="5143" name="Picture 8" descr="https://dop.68edu.ru/wp-content/uploads/2021/11/logotip-startap12-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2338" y="1566863"/>
            <a:ext cx="800100" cy="80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44" name="Picture 10" descr="https://sun6-21.userapi.com/s/v1/if1/5q_CfmSAON5A-kbz_VSW-AILBL6Aj6T1_aS1BFEEs7P06KtTxv2lG9C4SQYpHt9kN5OOERPv.jpg?size=1922x1922&amp;quality=96&amp;crop=0,0,1922,1922&amp;ava=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88213" y="2667000"/>
            <a:ext cx="806450" cy="80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404813" y="3929067"/>
          <a:ext cx="9210675" cy="2476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8762"/>
                <a:gridCol w="1686748"/>
                <a:gridCol w="1525741"/>
                <a:gridCol w="1669712"/>
                <a:gridCol w="1669712"/>
              </a:tblGrid>
              <a:tr h="439881">
                <a:tc rowSpan="2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chemeClr val="tx1"/>
                          </a:solidFill>
                          <a:effectLst/>
                        </a:rPr>
                        <a:t>Направленность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gridSpan="4"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ru-RU" sz="1200" b="0" dirty="0" smtClean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</a:rPr>
                        <a:t>Уровень</a:t>
                      </a:r>
                      <a:endParaRPr lang="ru-RU" sz="11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09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Муниципальный</a:t>
                      </a:r>
                      <a:endParaRPr lang="ru-RU" sz="1100" dirty="0"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Региональный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Всероссийский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Международный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66035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</a:rPr>
                        <a:t>Художественная</a:t>
                      </a:r>
                      <a:endParaRPr lang="ru-RU" sz="11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12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Естественнонаучная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9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Техническая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Социально-гуманитарная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23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en-US" sz="1200" dirty="0" smtClean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</a:t>
                      </a: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Физкультурно-спортивная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</a:rPr>
                        <a:t>53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  <a:tr h="295097"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Туристско-краеведческая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  <a:tc>
                  <a:txBody>
                    <a:bodyPr/>
                    <a:lstStyle/>
                    <a:p>
                      <a:pPr algn="ctr" fontAlgn="base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74" marR="6857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2350</TotalTime>
  <Words>450</Words>
  <Application>Microsoft Office PowerPoint</Application>
  <PresentationFormat>Лист A4 (210x297 мм)</PresentationFormat>
  <Paragraphs>148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Лариса Александровна Жибарева</cp:lastModifiedBy>
  <cp:revision>257</cp:revision>
  <cp:lastPrinted>2024-06-21T11:01:14Z</cp:lastPrinted>
  <dcterms:created xsi:type="dcterms:W3CDTF">2022-04-18T10:54:01Z</dcterms:created>
  <dcterms:modified xsi:type="dcterms:W3CDTF">2024-06-21T11:18:11Z</dcterms:modified>
</cp:coreProperties>
</file>