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320" r:id="rId6"/>
    <p:sldId id="321" r:id="rId7"/>
    <p:sldId id="32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16" r:id="rId18"/>
    <p:sldId id="317" r:id="rId19"/>
    <p:sldId id="318" r:id="rId20"/>
    <p:sldId id="272" r:id="rId21"/>
    <p:sldId id="319" r:id="rId22"/>
    <p:sldId id="294" r:id="rId23"/>
    <p:sldId id="295" r:id="rId24"/>
    <p:sldId id="273" r:id="rId25"/>
    <p:sldId id="274" r:id="rId26"/>
    <p:sldId id="303" r:id="rId27"/>
    <p:sldId id="30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7;&#1072;&#1075;&#1088;&#1091;&#1079;&#1082;&#1080;\&#1050;&#1086;&#1087;&#1080;&#1103;%20&#1050;&#1086;&#1087;&#1080;&#1103;%20result_17112022all1_26%20&#1092;&#1086;&#1088;&#1084;&#1091;&#1083;&#1099;_2l_&#1082;&#1086;&#1084;_&#1076;&#1080;&#1072;&#1075;&#108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7;&#1072;&#1075;&#1088;&#1091;&#1079;&#1082;&#1080;\&#1050;&#1086;&#1087;&#1080;&#1103;%20&#1050;&#1086;&#1087;&#1080;&#1103;%20result_17112022all1_26%20&#1092;&#1086;&#1088;&#1084;&#1091;&#1083;&#1099;_2l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7;&#1072;&#1075;&#1088;&#1091;&#1079;&#1082;&#1080;\&#1050;&#1086;&#1087;&#1080;&#1103;%20&#1050;&#1086;&#1087;&#1080;&#1103;%20result_17112022all1_26%20&#1092;&#1086;&#1088;&#1084;&#1091;&#1083;&#1099;_2l%20(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7;&#1072;&#1075;&#1088;&#1091;&#1079;&#1082;&#1080;\&#1050;&#1086;&#1087;&#1080;&#1103;%20&#1050;&#1086;&#1087;&#1080;&#1103;%20result_17112022all1_26%20&#1092;&#1086;&#1088;&#1084;&#1091;&#1083;&#1099;_2l%20(1)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&#1044;&#1080;&#1085;&#1072;&#1084;&#1080;&#1082;&#1072;%20&#1074;&#1099;&#1073;&#1080;&#1088;&#1072;&#1102;&#1097;&#1080;&#1093;%20&#1092;&#1080;&#1079;&#1080;&#1082;&#1091;%20&#1087;&#1086;%20&#1045;&#1043;&#1069;%20&#1080;%20&#1054;&#1043;&#1069;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&#1044;&#1080;&#1085;&#1072;&#1084;&#1080;&#1082;&#1072;%20&#1074;&#1099;&#1073;&#1080;&#1088;&#1072;&#1102;&#1097;&#1080;&#1093;%20&#1092;&#1080;&#1079;&#1080;&#1082;&#1091;%20&#1087;&#1086;%20&#1045;&#1043;&#1069;%20&#1080;%20&#1054;&#1043;&#1069;.xlsx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Users\Department\ADM\&#1060;&#1080;&#1079;&#1080;&#1082;&#1072;%20&#1086;&#1073;&#1086;&#1088;&#1091;&#1076;&#1086;&#1074;&#1072;&#1085;&#1080;&#1077;\&#1050;&#1085;&#1080;&#1075;&#1072;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Users\Department\ADM\&#1060;&#1080;&#1079;&#1080;&#1082;&#1072;%20&#1086;&#1073;&#1086;&#1088;&#1091;&#1076;&#1086;&#1074;&#1072;&#1085;&#1080;&#1077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ДИАГРАММА_УРОВНИ!$B$2</c:f>
              <c:strCache>
                <c:ptCount val="1"/>
                <c:pt idx="0">
                  <c:v>Предструктурный (недостаточный) уровень</c:v>
                </c:pt>
              </c:strCache>
            </c:strRef>
          </c:tx>
          <c:spPr>
            <a:solidFill>
              <a:srgbClr val="FF0000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ДИАГРАММА_УРОВНИ!$B$3</c:f>
              <c:numCache>
                <c:formatCode>General</c:formatCode>
                <c:ptCount val="1"/>
                <c:pt idx="0">
                  <c:v>31.4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34F-4369-8148-15BD0175644B}"/>
            </c:ext>
          </c:extLst>
        </c:ser>
        <c:ser>
          <c:idx val="1"/>
          <c:order val="1"/>
          <c:tx>
            <c:strRef>
              <c:f>ДИАГРАММА_УРОВНИ!$C$2</c:f>
              <c:strCache>
                <c:ptCount val="1"/>
                <c:pt idx="0">
                  <c:v>Одноструктурный (низкий) уровень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ДИАГРАММА_УРОВНИ!$C$3</c:f>
              <c:numCache>
                <c:formatCode>General</c:formatCode>
                <c:ptCount val="1"/>
                <c:pt idx="0">
                  <c:v>27.4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34F-4369-8148-15BD0175644B}"/>
            </c:ext>
          </c:extLst>
        </c:ser>
        <c:ser>
          <c:idx val="2"/>
          <c:order val="2"/>
          <c:tx>
            <c:strRef>
              <c:f>ДИАГРАММА_УРОВНИ!$D$2</c:f>
              <c:strCache>
                <c:ptCount val="1"/>
                <c:pt idx="0">
                  <c:v>Мультиструктурный (средний) уровень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ДИАГРАММА_УРОВНИ!$D$3</c:f>
              <c:numCache>
                <c:formatCode>General</c:formatCode>
                <c:ptCount val="1"/>
                <c:pt idx="0">
                  <c:v>23.7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34F-4369-8148-15BD0175644B}"/>
            </c:ext>
          </c:extLst>
        </c:ser>
        <c:ser>
          <c:idx val="3"/>
          <c:order val="3"/>
          <c:tx>
            <c:strRef>
              <c:f>ДИАГРАММА_УРОВНИ!$E$2</c:f>
              <c:strCache>
                <c:ptCount val="1"/>
                <c:pt idx="0">
                  <c:v>Уровень отношений (повышенный)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ДИАГРАММА_УРОВНИ!$E$3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4F-4369-8148-15BD0175644B}"/>
            </c:ext>
          </c:extLst>
        </c:ser>
        <c:ser>
          <c:idx val="4"/>
          <c:order val="4"/>
          <c:tx>
            <c:strRef>
              <c:f>ДИАГРАММА_УРОВНИ!$F$2</c:f>
              <c:strCache>
                <c:ptCount val="1"/>
                <c:pt idx="0">
                  <c:v>Абстрактный уровень (высокий)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prstClr val="black"/>
              </a:solidFill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ДИАГРАММА_УРОВНИ!$F$3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34F-4369-8148-15BD01756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3291264"/>
        <c:axId val="183293056"/>
      </c:barChart>
      <c:catAx>
        <c:axId val="183291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83293056"/>
        <c:crosses val="autoZero"/>
        <c:auto val="1"/>
        <c:lblAlgn val="ctr"/>
        <c:lblOffset val="100"/>
        <c:noMultiLvlLbl val="0"/>
      </c:catAx>
      <c:valAx>
        <c:axId val="18329305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29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048527371602593E-2"/>
          <c:y val="0.88810415091556183"/>
          <c:w val="0.91306628323348693"/>
          <c:h val="9.3160486086780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FF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66FF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2"/>
              <c:layout>
                <c:manualLayout>
                  <c:x val="3.6364807742554346E-3"/>
                  <c:y val="-2.023909911649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ПОДСЧЕТЫ!$AF$741:$AH$742</c:f>
              <c:multiLvlStrCache>
                <c:ptCount val="3"/>
                <c:lvl>
                  <c:pt idx="0">
                    <c:v>Научное объяснение явлений</c:v>
                  </c:pt>
                  <c:pt idx="1">
                    <c:v>Интерпретация данных и использование научные доказательства</c:v>
                  </c:pt>
                  <c:pt idx="2">
                    <c:v>Распознавание и постановка научных вопросов</c:v>
                  </c:pt>
                </c:lvl>
                <c:lvl>
                  <c:pt idx="0">
                    <c:v>% от максимально возможного балла</c:v>
                  </c:pt>
                </c:lvl>
              </c:multiLvlStrCache>
            </c:multiLvlStrRef>
          </c:cat>
          <c:val>
            <c:numRef>
              <c:f>ПОДСЧЕТЫ!$AF$743:$AH$743</c:f>
              <c:numCache>
                <c:formatCode>General</c:formatCode>
                <c:ptCount val="3"/>
                <c:pt idx="0">
                  <c:v>20.97</c:v>
                </c:pt>
                <c:pt idx="1">
                  <c:v>31.03</c:v>
                </c:pt>
                <c:pt idx="2">
                  <c:v>26.66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614464"/>
        <c:axId val="183620352"/>
      </c:barChart>
      <c:catAx>
        <c:axId val="183614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83620352"/>
        <c:crosses val="autoZero"/>
        <c:auto val="1"/>
        <c:lblAlgn val="ctr"/>
        <c:lblOffset val="100"/>
        <c:noMultiLvlLbl val="0"/>
      </c:catAx>
      <c:valAx>
        <c:axId val="1836203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61446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99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CC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ПОДСЧЕТЫ!$AQ$741:$AR$742</c:f>
              <c:multiLvlStrCache>
                <c:ptCount val="2"/>
                <c:lvl>
                  <c:pt idx="0">
                    <c:v>процедурное знание</c:v>
                  </c:pt>
                  <c:pt idx="1">
                    <c:v>знание содержания науки</c:v>
                  </c:pt>
                </c:lvl>
                <c:lvl>
                  <c:pt idx="0">
                    <c:v>% от максимально возможного балла</c:v>
                  </c:pt>
                </c:lvl>
              </c:multiLvlStrCache>
            </c:multiLvlStrRef>
          </c:cat>
          <c:val>
            <c:numRef>
              <c:f>ПОДСЧЕТЫ!$AQ$743:$AR$743</c:f>
              <c:numCache>
                <c:formatCode>General</c:formatCode>
                <c:ptCount val="2"/>
                <c:pt idx="0">
                  <c:v>30.72</c:v>
                </c:pt>
                <c:pt idx="1">
                  <c:v>18.68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515392"/>
        <c:axId val="183521280"/>
      </c:barChart>
      <c:catAx>
        <c:axId val="18351539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521280"/>
        <c:crosses val="autoZero"/>
        <c:auto val="1"/>
        <c:lblAlgn val="ctr"/>
        <c:lblOffset val="100"/>
        <c:noMultiLvlLbl val="0"/>
      </c:catAx>
      <c:valAx>
        <c:axId val="18352128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515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390590065130751E-2"/>
          <c:y val="2.2840083678757919E-2"/>
          <c:w val="0.91360940993486939"/>
          <c:h val="0.84579048126383793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2.05761316872428E-3"/>
                  <c:y val="-1.6913319238900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6913319238900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ПОДСЧЕТЫ!$AY$741:$BA$742</c:f>
              <c:multiLvlStrCache>
                <c:ptCount val="3"/>
                <c:lvl>
                  <c:pt idx="0">
                    <c:v>Методы научного познания</c:v>
                  </c:pt>
                  <c:pt idx="1">
                    <c:v>Живые системы</c:v>
                  </c:pt>
                  <c:pt idx="2">
                    <c:v>Физические системы</c:v>
                  </c:pt>
                </c:lvl>
                <c:lvl>
                  <c:pt idx="0">
                    <c:v>% от максимально возможного балла</c:v>
                  </c:pt>
                </c:lvl>
              </c:multiLvlStrCache>
            </c:multiLvlStrRef>
          </c:cat>
          <c:val>
            <c:numRef>
              <c:f>ПОДСЧЕТЫ!$AY$743:$BA$743</c:f>
              <c:numCache>
                <c:formatCode>General</c:formatCode>
                <c:ptCount val="3"/>
                <c:pt idx="0">
                  <c:v>26.55</c:v>
                </c:pt>
                <c:pt idx="1">
                  <c:v>29.79</c:v>
                </c:pt>
                <c:pt idx="2">
                  <c:v>16.43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563776"/>
        <c:axId val="183565312"/>
      </c:barChart>
      <c:catAx>
        <c:axId val="183563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83565312"/>
        <c:crosses val="autoZero"/>
        <c:auto val="1"/>
        <c:lblAlgn val="ctr"/>
        <c:lblOffset val="100"/>
        <c:noMultiLvlLbl val="0"/>
      </c:catAx>
      <c:valAx>
        <c:axId val="18356531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563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 smtClean="0">
                <a:solidFill>
                  <a:schemeClr val="tx1"/>
                </a:solidFill>
                <a:effectLst/>
              </a:rPr>
              <a:t>ОГЭ</a:t>
            </a:r>
            <a:endParaRPr lang="ru-RU" sz="2400" b="1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Лист1!$B$27</c:f>
              <c:strCache>
                <c:ptCount val="1"/>
                <c:pt idx="0">
                  <c:v>Всего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Лист1!$C$26:$E$26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2022</c:v>
                </c:pt>
              </c:numCache>
            </c:numRef>
          </c:cat>
          <c:val>
            <c:numRef>
              <c:f>Лист1!$C$27:$E$27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0F-4ECB-B4B8-703CBB63D7A0}"/>
            </c:ext>
          </c:extLst>
        </c:ser>
        <c:ser>
          <c:idx val="1"/>
          <c:order val="1"/>
          <c:tx>
            <c:strRef>
              <c:f>Лист1!$B$28</c:f>
              <c:strCache>
                <c:ptCount val="1"/>
                <c:pt idx="0">
                  <c:v>Физика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Лист1!$C$26:$E$26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2022</c:v>
                </c:pt>
              </c:numCache>
            </c:numRef>
          </c:cat>
          <c:val>
            <c:numRef>
              <c:f>Лист1!$C$28:$E$28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0F-4ECB-B4B8-703CBB63D7A0}"/>
            </c:ext>
          </c:extLst>
        </c:ser>
        <c:ser>
          <c:idx val="2"/>
          <c:order val="2"/>
          <c:tx>
            <c:strRef>
              <c:f>Лист1!$B$29</c:f>
              <c:strCache>
                <c:ptCount val="1"/>
                <c:pt idx="0">
                  <c:v>Доля</c:v>
                </c:pt>
              </c:strCache>
            </c:strRef>
          </c:tx>
          <c:spPr>
            <a:ln w="2540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2777758854976341E-2"/>
                  <c:y val="-3.6072584710841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0F-4ECB-B4B8-703CBB63D7A0}"/>
                </c:ext>
              </c:extLst>
            </c:dLbl>
            <c:dLbl>
              <c:idx val="1"/>
              <c:layout>
                <c:manualLayout>
                  <c:x val="-1.0563310761061101E-2"/>
                  <c:y val="-4.166667505230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0F-4ECB-B4B8-703CBB63D7A0}"/>
                </c:ext>
              </c:extLst>
            </c:dLbl>
            <c:dLbl>
              <c:idx val="2"/>
              <c:layout>
                <c:manualLayout>
                  <c:x val="1.6522838621897264E-2"/>
                  <c:y val="-2.584902033985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50F-4ECB-B4B8-703CBB63D7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Лист1!$C$26:$E$26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2022</c:v>
                </c:pt>
              </c:numCache>
            </c:numRef>
          </c:cat>
          <c:val>
            <c:numRef>
              <c:f>Лист1!$C$29:$E$29</c:f>
              <c:numCache>
                <c:formatCode>0.00</c:formatCode>
                <c:ptCount val="3"/>
                <c:pt idx="0">
                  <c:v>10.585922875327599</c:v>
                </c:pt>
                <c:pt idx="1">
                  <c:v>10.219441421835322</c:v>
                </c:pt>
                <c:pt idx="2">
                  <c:v>7.8288288288288275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50F-4ECB-B4B8-703CBB63D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754112"/>
        <c:axId val="183760000"/>
      </c:lineChart>
      <c:catAx>
        <c:axId val="18375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760000"/>
        <c:crossesAt val="0"/>
        <c:auto val="1"/>
        <c:lblAlgn val="ctr"/>
        <c:lblOffset val="100"/>
        <c:noMultiLvlLbl val="0"/>
      </c:catAx>
      <c:valAx>
        <c:axId val="183760000"/>
        <c:scaling>
          <c:orientation val="minMax"/>
          <c:min val="7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one"/>
        <c:crossAx val="1837541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2400"/>
            </a:pPr>
            <a:r>
              <a:rPr lang="ru-RU" sz="2400" dirty="0" smtClean="0"/>
              <a:t>ЕГЭ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8565188663247953E-2"/>
          <c:y val="0.16426852777674908"/>
          <c:w val="0.93192764156809116"/>
          <c:h val="0.7208082846761888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Всего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Лист1!$C$2:$E$2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Лист1!$C$3:$E$3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3A6-4680-9C04-49F9F71A0091}"/>
            </c:ext>
          </c:extLst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Физика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Лист1!$C$2:$E$2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Лист1!$C$4:$E$4</c:f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3A6-4680-9C04-49F9F71A0091}"/>
            </c:ext>
          </c:extLst>
        </c:ser>
        <c:ser>
          <c:idx val="2"/>
          <c:order val="2"/>
          <c:tx>
            <c:strRef>
              <c:f>Лист1!$B$5</c:f>
              <c:strCache>
                <c:ptCount val="1"/>
                <c:pt idx="0">
                  <c:v>Доля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218170203310743E-2"/>
                  <c:y val="-4.4736541618832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A6-4680-9C04-49F9F71A0091}"/>
                </c:ext>
              </c:extLst>
            </c:dLbl>
            <c:dLbl>
              <c:idx val="1"/>
              <c:layout>
                <c:manualLayout>
                  <c:x val="2.4452491389845569E-2"/>
                  <c:y val="-3.635907738646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A6-4680-9C04-49F9F71A0091}"/>
                </c:ext>
              </c:extLst>
            </c:dLbl>
            <c:dLbl>
              <c:idx val="2"/>
              <c:layout>
                <c:manualLayout>
                  <c:x val="1.74921536495946E-2"/>
                  <c:y val="-3.7736547790986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A6-4680-9C04-49F9F71A00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Лист1!$C$2:$E$2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Лист1!$C$5:$E$5</c:f>
              <c:numCache>
                <c:formatCode>0.00</c:formatCode>
                <c:ptCount val="3"/>
                <c:pt idx="0">
                  <c:v>17.106609371802726</c:v>
                </c:pt>
                <c:pt idx="1">
                  <c:v>15.814611710596143</c:v>
                </c:pt>
                <c:pt idx="2">
                  <c:v>12.531328320801995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3A6-4680-9C04-49F9F71A0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817344"/>
        <c:axId val="183818880"/>
      </c:lineChart>
      <c:catAx>
        <c:axId val="18381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600" b="1"/>
            </a:pPr>
            <a:endParaRPr lang="ru-RU"/>
          </a:p>
        </c:txPr>
        <c:crossAx val="183818880"/>
        <c:crossesAt val="0"/>
        <c:auto val="1"/>
        <c:lblAlgn val="ctr"/>
        <c:lblOffset val="100"/>
        <c:noMultiLvlLbl val="0"/>
      </c:catAx>
      <c:valAx>
        <c:axId val="183818880"/>
        <c:scaling>
          <c:orientation val="minMax"/>
          <c:min val="1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crossAx val="183817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 dirty="0" smtClean="0"/>
              <a:t>ОГЭ</a:t>
            </a:r>
            <a:endParaRPr lang="ru-RU" sz="2400" dirty="0"/>
          </a:p>
        </c:rich>
      </c:tx>
      <c:layout>
        <c:manualLayout>
          <c:xMode val="edge"/>
          <c:yMode val="edge"/>
          <c:x val="0.32952060053028964"/>
          <c:y val="2.159623987357416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626726891696686"/>
          <c:y val="0.26769660092015851"/>
          <c:w val="0.46178762061263506"/>
          <c:h val="0.63142388940911365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17397693788584032"/>
                  <c:y val="0.1174075896328978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978226299897029"/>
                  <c:y val="-0.134076089051330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Лист1!$F$3:$F$4</c:f>
              <c:strCache>
                <c:ptCount val="2"/>
                <c:pt idx="0">
                  <c:v>Выбрали физику</c:v>
                </c:pt>
                <c:pt idx="1">
                  <c:v>Не выбрали физику</c:v>
                </c:pt>
              </c:strCache>
            </c:strRef>
          </c:cat>
          <c:val>
            <c:numRef>
              <c:f>Лист1!$G$3:$G$4</c:f>
              <c:numCache>
                <c:formatCode>General</c:formatCode>
                <c:ptCount val="2"/>
                <c:pt idx="0">
                  <c:v>162</c:v>
                </c:pt>
                <c:pt idx="1">
                  <c:v>189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63310046810798"/>
          <c:y val="0.28633836603189239"/>
          <c:w val="0.33036698108224855"/>
          <c:h val="0.5162473266859237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 dirty="0" smtClean="0"/>
              <a:t>ЕГЭ</a:t>
            </a:r>
            <a:endParaRPr lang="ru-RU" sz="2400" dirty="0"/>
          </a:p>
        </c:rich>
      </c:tx>
      <c:layout>
        <c:manualLayout>
          <c:xMode val="edge"/>
          <c:yMode val="edge"/>
          <c:x val="0.30318916530075923"/>
          <c:y val="5.698886021211317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199190726159238"/>
          <c:y val="0.30267176510302302"/>
          <c:w val="0.45549562825917328"/>
          <c:h val="0.58244703579944068"/>
        </c:manualLayout>
      </c:layout>
      <c:pieChart>
        <c:varyColors val="1"/>
        <c:ser>
          <c:idx val="0"/>
          <c:order val="0"/>
          <c:spPr>
            <a:solidFill>
              <a:srgbClr val="9FE1FF"/>
            </a:solidFill>
          </c:spPr>
          <c:dPt>
            <c:idx val="1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8637980929084733"/>
                  <c:y val="-8.30313725825337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77789668556382"/>
                  <c:y val="9.624224445147118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Лист1!$A$26:$A$27</c:f>
              <c:strCache>
                <c:ptCount val="2"/>
                <c:pt idx="0">
                  <c:v>Выбрали физику</c:v>
                </c:pt>
                <c:pt idx="1">
                  <c:v>Не выбрали физику</c:v>
                </c:pt>
              </c:strCache>
            </c:strRef>
          </c:cat>
          <c:val>
            <c:numRef>
              <c:f>Лист1!$B$26:$B$27</c:f>
              <c:numCache>
                <c:formatCode>General</c:formatCode>
                <c:ptCount val="2"/>
                <c:pt idx="0">
                  <c:v>162</c:v>
                </c:pt>
                <c:pt idx="1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E58F2-BE0F-44D0-84C4-425FDBA93C3E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5CFCE-DA03-468B-9108-56F765D35D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00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5CFCE-DA03-468B-9108-56F765D35DB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Аналитическая информация по диагностике функциональной (</a:t>
            </a:r>
            <a:r>
              <a:rPr lang="ru-RU" sz="3600" dirty="0" err="1" smtClean="0"/>
              <a:t>естественно-научной</a:t>
            </a:r>
            <a:r>
              <a:rPr lang="ru-RU" sz="3600" dirty="0" smtClean="0"/>
              <a:t>) грамотности для Координационного совета по вопросам повышения качества образования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085184"/>
            <a:ext cx="7048872" cy="1224136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dirty="0" smtClean="0"/>
              <a:t>Заместитель начальника отдела </a:t>
            </a:r>
          </a:p>
          <a:p>
            <a:pPr algn="r"/>
            <a:r>
              <a:rPr lang="ru-RU" dirty="0" smtClean="0"/>
              <a:t>сопровождения оценочных процедур</a:t>
            </a:r>
          </a:p>
          <a:p>
            <a:pPr algn="r"/>
            <a:r>
              <a:rPr lang="ru-RU" dirty="0" smtClean="0"/>
              <a:t> </a:t>
            </a:r>
            <a:r>
              <a:rPr lang="ru-RU" dirty="0" err="1" smtClean="0"/>
              <a:t>ЦОиККО</a:t>
            </a:r>
            <a:r>
              <a:rPr lang="ru-RU" dirty="0" smtClean="0"/>
              <a:t>,</a:t>
            </a:r>
          </a:p>
          <a:p>
            <a:pPr algn="r"/>
            <a:r>
              <a:rPr lang="ru-RU" dirty="0" smtClean="0"/>
              <a:t>Петрова Н.В.</a:t>
            </a:r>
          </a:p>
          <a:p>
            <a:pPr algn="r"/>
            <a:r>
              <a:rPr lang="ru-RU" dirty="0" smtClean="0"/>
              <a:t>15.02.2023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/>
          <a:lstStyle/>
          <a:p>
            <a:r>
              <a:rPr lang="ru-RU" dirty="0" smtClean="0"/>
              <a:t>Для определения уровня 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обучающимся предлагаются близкие к реальным </a:t>
            </a:r>
            <a:r>
              <a:rPr lang="ru-RU" b="1" dirty="0" smtClean="0"/>
              <a:t>проблемные</a:t>
            </a:r>
            <a:r>
              <a:rPr lang="ru-RU" dirty="0" smtClean="0"/>
              <a:t> </a:t>
            </a:r>
            <a:r>
              <a:rPr lang="ru-RU" b="1" dirty="0" smtClean="0"/>
              <a:t>ситуации</a:t>
            </a:r>
            <a:r>
              <a:rPr lang="ru-RU" dirty="0" smtClean="0"/>
              <a:t>, представленные в некотором контексте и разрешаемые доступными учащемуся средствами </a:t>
            </a:r>
            <a:r>
              <a:rPr lang="ru-RU" dirty="0" err="1" smtClean="0"/>
              <a:t>естественно-научных</a:t>
            </a:r>
            <a:r>
              <a:rPr lang="ru-RU" dirty="0" smtClean="0"/>
              <a:t> предметов.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Общие  характеристики диагностического исследования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Параметры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Общее количество участников исследования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722</a:t>
                      </a:r>
                      <a:endParaRPr lang="ru-RU" b="1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Максимальный набранный балл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Минимальный набранный балл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Средний балл по тесту 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6,75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Стандартное отклонение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3,97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Средний показатель коэффициента трудности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0,26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Максимальный показатель коэффициента трудности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0,72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Минимальный показатель коэффициента трудности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0,039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Средний показатель коэффициента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дискриминативности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0,37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Коэффициент надежности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Альфа-Кронбаха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</a:rPr>
                        <a:t>0,8</a:t>
                      </a:r>
                      <a:endParaRPr lang="ru-RU" b="1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Ошибка измерения</a:t>
                      </a:r>
                      <a:endParaRPr lang="ru-RU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2,1</a:t>
                      </a:r>
                      <a:endParaRPr lang="ru-RU" b="1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Распределение итоговых баллов за тест</a:t>
            </a:r>
            <a:endParaRPr lang="ru-RU" sz="2800" dirty="0"/>
          </a:p>
        </p:txBody>
      </p:sp>
      <p:sp>
        <p:nvSpPr>
          <p:cNvPr id="1026" name="AutoShape 2" descr="data:image/png;base64,iVBORw0KGgoAAAANSUhEUgAAAucAAAGbCAYAAABnDz7vAAAAAXNSR0IArs4c6QAAIABJREFUeF7tnQm4FcWVgA8qoogiARFFE03GiJGoKIKACHkKAnFBEZRN0MhMVBhJRIOKooIaiSwKsojDksQFxA13cQy4IIpGYhTjuBvNoAIxGBf2+U6R++b5fEv1vV1d1d1/f9/7BF7frlP/OVX9d9261zoiIu+88867Gzdu3E//zAEBCEAAAhCAAAQgAAEIJE+gbt2679XRZt94442tP/zhD5OPgBYhAAEIQAACEIAABCAAAUPgf/7nfwQ5pxggAAEIQAACEIAABCAQAAHkPIAkEAIEIAABCEAAAhCAAARYOacGIAABCEAAAhCAAAQgEBABVs4DSgahQAACEIAABCAAAQjkmwBynu/803sIQAACEIAABCAAgYAIIOcBJYNQIAABCEAAAhCAAATyTQA5z3f+6T0EIAABCEAAAhCAQEAEkPOAkkEoEIAABCAAAQhAAAL5JoCc5zv/9B4CEIAABCAAAQhAICACyHlAySAUCEAAAhCAAAQgAIF8E0DO851/eg8BCEAAAhCAAAQgEBAB5DygZBAKBCAAAQhAAAIQgEC+CSDn+c4/vYcABCAAAQhAAAIQCIgAch5QMggFAhCAAAQgAAEIQCDfBJDzfOef3kMAAhCAAAQgAAEIBEQAOQ8oGYQCAQhAAAIQgAAEIJBvAsh5vvNP7yEAAQhAAAIQgAAEAiKAnAeUDEKBAAQgAAEIQAACEMg3AeQ83/mn9xCAAAQgAAEIQAACARFAzgNKBqFAAAIQgAAEIAABCOSbAHKe7/zTewhAAAIQgAAEIACBgAgg5wElg1AgAAEIQAACEIAABPJNADnPd/7pPQQgAAEIQAACEIBAQASQ84CSQSgQgAAEIAABCEAAAvkmgJznO//0HgIQgAAEIAABCEAgIALIeUDJIJTsEmjdurW89NJL1Xbwsssuk7Fjx2YXAD2DAAQgAAEIQMCKAHJuhYmTIFAagYKc16lTR77zne9862IXXnihXHLJJaU1wqshAAEIQAACEEg9AeQ89SmkA2kgUJDzxo0by+rVq9MQMjFCAAIQgAAEIOCBAHLuATpN5o9AVDlftmyZjBkzRp599lnZsGGDtGzZUn7xi19I3759ZZ999pGPPvqoWoiffvqpNGnSxJxzzTXXyIMPPigff/yxNGvWTE477TQZPXq07Lbbbt94fantnXPOOXL//feXX3O77bYz7xB07NhRrr32WmnRokX572zjOu644+S///u/5Xvf+56899575a+fMmWKDBs2zPz95ZdflsMOO8z8Oer5H374oeHzyCOPyN/+9jfDpH379nLRRReZuG2OqG3qNZXTzJkz5YUXXpDPPvvM5HP48OGmT/rOih7a/jPPPGNy9vrrr8vuu+9u/n3Tpk3yox/9SN58803p37+/dO7cWYYMGWJ+99xzz8lRRx1l/qzXu/HGG82fP//8c2nQoEFkPrax6nmLFi2S3/zmN7J8+XL5xz/+IVu3bi3H9+c//9nUb3XHTjvtJOvXr//Wr/Wav/71r00NTJw4UVq1aiVXXXWVaWPHHXeU008/XcaNG2f6VvGw4TtgwAC57bbbpF69ejJ16lQ5++yzv9W+/rty3LhxowwaNEjmzJlTfo5t7diM1TPOOCNSnWsQtu3ruaWO7VGjRsmMGTO+NQ5txgfnQAACxRFAzovjxqsgEIlAFDl/6KGH5JRTTjFSoIfKy9dff23+/OSTT8oFF1xgZFJFTUVIDxUUFQ09dFCvWrVKOnXqVL5Kv/POO8tXX31lfn/44Ycb8dN/0yOO9lRuVIp22GEHadiwoXmgUCnUY++995Z33nnHxLdy5UrruKKKb5TzK8dRkbE+WNxyyy3ys5/9rNYcR2lTL6afLdCHFT223357w6sgprqtqfC7O+64Q/r162fOu/XWW8tjefzxx+X44483//7000/LX/7yF2dybhvrU089JWVlZbJ582YTlz5IbNmyRdatW2f+bivnWh8VRfuee+6Rq6++2oirPqR88sknhpmKv9a+HieccII88MAD5Xmyjbkg5/rCXXfd1XDUOi0cH3zwgRx00EHy5Zdfmn+qKOdRaueQQw6pdaz26dMnkpxHaT+OsX3ppZci57XOBJwAgXgJIOfx8uRqEKiSQE17zufPn2/kRg8V8v3228/c0HXV7dFHH5WDDz7Y/FclR1d1C8eLL74oRx55pPmrrsTq6nXh0H/X3++5557y8MMPGyF/9dVXpVu3bmZFXVcc9VpxtdezZ08j523btjUrdXroymfXrl3Nn1esWCGHHnqoidcmLn1NVPGNcr6uMD///PNmtfy+++4zK9C6Gnnqqaea+FQU33rrLZODmo4obep13n77bRk/frzJQ48ePcxKua58z549W+rWrWvyru966MPNd7/7XfOOh7ahLPX493//d5NrXYnWelBxd7VybhvrWWedZVaVVZz/+Mc/igqpvltz4oknmpht5VzfCfj973//DdwFvvqPuoqu7x6pmPfq1cuMCT00j23atDF/to25opzr63T1Wh+ICoe+w3T33XeX/72inBdTOzWN1ag1ZNu+jv045pKf//znyDn3NQgkTAA5Txg4zeWTQE3f1qLbKlTW9PjDH/5QLuq6TWDEiBHVAqvuhq8S/uMf/9i8TkXwl7/8Zfk1dCVSt7XoDV63QcTRnl68KjlfsGCB9O7dWxo1aiR//etf5d1337WOy6Wc6yq5rorqodsWdMtE4dBVWpUlPQr877zzThk6dOg38qBbaZ544onIDxBVJVMfnn7605+W518fFPTQ7QS67UalVx+oVNr32msv0W1LkydPNjGp1Be2ZOiqepcuXcr7Fce2lsrxVhWrbsfRrUYap2450e0nccv5D37wA/OwVDiWLFliHqj00G850hXz6o6qYi7IuY4D3V6kK/2ae31ILjxU6jsommd94CjIua6wR6mdQkxxyXmU9o844oiS5xKNHznP5z2LXvslgJz75U/rOSFgu61F93bqzVAPXRksbGGoClN1N/yCFNeEVlfVdOtLHO1pOwU5r7ytRR8SZs2aJdr/KHHpNSuumlbXl6r2nNfUbz1ft9joyqseGpuu/BYO3TqhbPRQ6f2v//ovsypc8Rz9nYqP8o8ao75W98//7ne/M1uLNJa1a9eaHz0qPqjpA83+++9vtouojOs7KCqPu+yyi5F13T5U8d0J3YOtkqyr/uedd175KnTlPee18Sns4beNVWPRhwLdG69Hsdtaalo5ryzn+g5D8+bNTXv/8R//IdOnTy/vlg3fgpzr9jHNt75ePxdReIfnjTfeMONQc6BbQwpyrlttotROISgbObfJS5T29d2EUucSjakg5xXjq1+/vnlI0Xdy9IcDAhCIlwByHi9PrgaBKgkUI+e64te9e/dqiVZ3w9c9uCeddJJ5nQqcCnPl48ADDzQfNq0o58W2p9cuyHlVwWofdOuOrtLbxqXXKYivrmDq6nvh0P33X3zxhflrVXJe2/m6gq/bV/SoSc51z7luG6npiBrjtGnTzGcGCp8nqHztinKuv1N51G03+kFV3Rakr68Yl15HPyBacVW58jUry3ltfApyHiVWjUOFV/Nc+YhjW0tlOdccfv/73zdNnX/++eahRA/bmAtyru9Y/Pa3v5UDDjjAPCBpXagAa70VPnT72GOPlcv5vffeW1Tt2Mi5TV6itK9byApyXsrYLsh5xfj0g8yFzxhcf/31cvHFFzPzQwACMRJAzmOEyaUgUB0BWznXD3wee+yx5jKFfeHVXbO6G/77779v9prqoR9sLOxJruo6cbSn1628rUW3Cejq49FHH22kRz/oqB9wtI1Lrxl1L67t+fpB2MK3x9S0reWGG24Q/f55Gzm3+UYZXe3VfeQqNfrAcsUVV5jVR90zXXiHpLKc69YZXZXWven6oKVSpNswCp810Nh0r7x+i4nu9VdJ3nfffc1edZViPYr5tpaosd50003moUMPFXRdvT/55JPN313IeUVJVTFXQY8Sc0U51y04unJ+7rnnlqe6sG1It5tVlHOt6WJqx0bObWooSvu6vajUuUSBVLWtRT8oe+aZZ5p9+fp5lpr+B2vcFSAAgegEkPPozHgFBCITsJVz/SCgbmUovG2vcqar3HfddZdZQdWVXH1LWY+abvgqdPpa/QYKvYHq3lqVQt1nrrKhIqK/i6u9qvac6/YC3f6hcq773nX/u21cLuVcV4Z1JVpZVPxAqG7P0JVT3Tet+9J1NbqwdaK6hNs+EGibKjBaB3oUPsCrEq2rjrp6q0dlOddvJlEZ1IlaD1sRKvWrFKPEqvugVQT1HQ0Vtrlz58a+51y/xUXZdOjQwXx2Qd+Bee2118xXKmqd6V78KDFXlnN9mNTc6DsxuhVL/6t76CvLueagmNqJS86jtL/HHnvEMpdUt+e88OFkfUdHtwNxQAAC8RFAzuNjyZUgUC2B2v4PoSpT+gFAPVTCdV+rCoMeugqpX7enq6f6u8LWkJpu+CosKjIq+XqobOq3XBS+gq4gy3G1V3nPucauq7wql/pVdbqFRqUnSlxRxDeqzKtQHnPMMebDlQU+ha+r1Lfvda/54MGDa63oKDHqaqM+eOm+9opt6gOAxqEPSpXlXM/TD3ZqfehR2zshhYBLlXPbWPVhS2VVV/P1e+2Vq0ph3B8ILfSr4lde6r9V/MCzbcwq3JXlXK/1pz/9yXy4dOTIkeahUo+q5LyY2olTzqO0H8dcUpBzfRAqfNBcHyr1HRs99F0H3ffPAQEIxEcAOY+PJVeCQLUEavq2Fn2RfpewfjNH4dBVb932oN8UoULSrl07s8L6k5/8pPycmm74epLeQFU2VJR0VVg/SKgruCqdusJZ+B/e6Lmltld5z7kKrn7QTre16Pd368pq4bCNK4r46rWjnl/4nyHpflx9iNGHCBXNX/3qVyZumyNqm7qFRR+MdKVRt9coN83Rf/7nf5p3R6qS88I3sugqv8apeaztKFXO9fo2sWp96jel6B5tfaDRPfJ6xC3nuh1IP5Spn5HQhz7dDqTjofBd8AUeNjFXJ+dVMa1KzvW8qLUTp5xHbb/UsV3VB0L1AUw/66BfbVnYvlRbTfJ7CEDAngBybs+KMyEAAQgkSkDfedDvNNf/8Yx+A8vNN9+caPu+Gys8/FT+QKjvuGgfAhCAgEsCyLlLulwbAhCAQAkEFi5cWL4yqdsu9H/wk6cDOc9TtukrBCBQIICcUwsQgAAEAiWgnxtYunTpt/439YGGG3tYyHnsSLkgBCCQAgLIeQqSRIgQgAAEIAABCEAAAvkggJznI8/0EgIQgAAEIAABCEAgBQSQ8xQkiRAhAAEIQAACEIAABPJBADnPR57pJQQgAAEIQAACEIBACggg5ylIEiFCAAIQgAAEIAABCOSDAHKejzzTSwhAAAIQgAAEIACBFBBAzlOQJEKEAAQgAAEIQAACEMgHAeQ8H3mmlxCAAAQgAAEIQAACKSCAnKcgSYQIAQhAAAIQgAAEIJAPAonK+erVq6VXr16ybt06mTFjhrRp08ZQnjhxorRo0UK6d++eD+r0EgIQgAAEIAABCEAAAlUQiEXOH3roIendu7d88MEH0qRJE9PMvHnz5LrrrpMNGzZIt27dZMKECTJu3Dhp1qyZdOrUSYYNGyYLFy6UlStXypQpU2Tq1KkkCAIQgAAEIAABCEAAArkmULKc33777UbCVczffvttI+erVq2S9u3by0svvSS77babHH300XLllVfKAw88IP3795d27dpJ27ZtZenSpUbqZ8+eLQ0bNsx1Iug8BCAAAQhAAAIQgAAESpbz8ePHy6BBg6Rly5by6quvGjnX7Svvv/++HHHEEYaw/v6YY44x21nq168vnTt3llGjRkmrVq2kdevW0rVrVzIBAQhAAAIQgAAEIACB3BMoWc4LBHW7SkHOK1Jdu3atEffnnntOGjVqJAMGDBD9t+HDh8uSJUtk8uTJJSVhzZo1oj8cEIAABCAAAQhAAAIQCIVA48aNRX+iHk7lfOPGjXLCCSdIjx495IILLiiPbdOmTdKnTx+ZO3eujB49WhYvXmz+PnLkyKjxcz4EIAABCEAAAhCAAAQyQ8CZnG/ZskX69esne++9t/kwaMVjzJgxZk+6boEZO3as+fBoWVmZzJ8/X5o2bZoZuHQEAhCAAAQgAAEIQAACUQg4k/MhQ4bI+vXrzep4nTp1ymNasWKFzJkzRyZNmiTLly+XadOmyaxZs8zq+syZM6V58+ZR4udcCEAAAhCAAAQgAAEIZIZAyXKuYq0/L7zwghx++OEycOBA2XXXXWXw4MHmA5+bN282sPRDoUOHDjXf1qLnN2jQQLZu3Sp9+/Y1X6fYpUsX0Q+XckAAAhCAAAQgAAEIQCCvBEqW87yCo98QgAAEIAABCEAAAhCImwByHjdRrgcBCEAAAhCAAAQgAIEiCSDnRYLjZRCAAAQgAAEIQAACEIibAHIeN1GuBwEIQAACEIAABCAAgSIJIOdFguNlEIAABCAAAQhAAAIQiJsAch43Ua4HAQhAAAIQgAAEIACBIgkg50WC42UQgAAEIAABCEAAAhCImwByHjdRrgcBCEAAAhCAAAQgAIEiCSDnRYLjZRCAAAQgAAEIQAACEIibAHIeN1GuBwEIQAACEIAABCAAgSIJIOdFguNlEIAABCAAAQhAAAIQiJsAch43Ua4HAQhAAAIQgAAEIACBIgkg50WC42UQgAAEIAABCEAAAhCImwByHjdRrgcBCEAAAhCAAAQgAIEiCSDnRYLjZRCAAAQgAAEIQAACEIibAHIeN1GuBwEIQAACEIAABCAAgSIJIOdFguNlEIAABCAAAQhAAAIQiJsAch43Ua4HAQhAAAIQgAAEIACBIgkg50WC42UQgAAEIAABCEAAAhCImwByHjdRrgcBCEAAAhCAAAQgAIEiCSDnRYLjZRCAAAQgAAEIQAACEIibAHIeN1GuBwEIQAACEIAABCAAgSIJIOdFguNlEIAABCAAAQhAAAIQiJsAch43Ua4HAQhAAAIQgAAEIACBIgkg50WC42UQgAAEIAABCEAAAhCImwByHjdRrgcBCEAAAhCAAAQgAIEiCSDnRYLjZRCAAAQgAAEIQAACEIibAHIeN1GuBwEIQAACEIAABCAAgSIJIOdFguNlECiVQM+rn7S6xH1XlFmdx0kQgAAEIAABCKSfAHKe/hzSg5QSQM5TmjjChgAEIAABCDgkgJw7hMulIVATAeSc+oAABCAAAQhAoDIB5JyagIAnAsi5J/A0CwEIQAACEAiYAHIecHIILdsEkPNs55feQQACEIAABIohgJwXQ43XQCAGAsh5DBC5BAQgAAEIQCBjBJDzjCWU7qSHAHKenlwRKQQgAAEIQCApAsh5UqRpBwKVCCDnlAQEIAABCEAAApUJIOfUBAQ8EUDOPYGnWQhAAAIQgEDABJDzgJNDaNkmgJxnO7/0DgIQgAAEIFAMAeS8GGq8BgIxEEDOY4DIJSAAAQhAAAIZI4CcZyyhdCc9BJDz9OSKSCEAAQhAAAJJEUhUzlevXi29evWSdevWyYwZM6RNmzamnxMnTpQWLVpI9+7dk+o37UDAOwHk3HsKCAACEIAABCAQHIFY5Pyhhx6S3r17ywcffCBNmjQxnbzllltk6tSpsnXrVhk4cKCMGDFCxo0bJ82aNZNOnTrJsGHDZOHChbJy5UqZMmWKOZcDAnkigJznKdv0FQIQgAAEIGBHoGQ5v/322+W6664zYv72228bOV+xYoWcfvrpsmzZMqlXr5507NhRxo8fLwsWLJD+/ftLu3btpG3btrJ06VIj9bNnz5aGDRvaRcxZEMgIAeQ8I4mkGxCAAAQgAIEYCZQs5yrdgwYNkpYtW8qrr75q5PySSy6RXXbZRUaNGmVCnT59uhH2Aw88UOrXry+dO3c2v2vVqpW0bt1aunbtGmOXuBQE0kEAOU9HnogSAhCAAAQgkCSBkuW8EKxuVynIua6a9+zZU/r27Wt+/fjjj5stLffcc48MGDBA1q5dK8OHD5clS5bI5MmTk+wvbUEgGALIeTCpIBAIQAACEIBAMAQSkfNFixbJ9ddfL0888YTp+KZNm6RPnz4yd+5cGT16tCxevNj8feTIkZHBrFmzRvSHAwJpI3DxnR9ahTzujH2szuMkCEAAAhCAAATCIdC4cWPRn6iHEzlXydZtLZdffrmJRz/s+corr5jtLXqMGTNG2rdvb7bAjB07VubNmydlZWUyf/58adq0adQ+cD4EUkmAlfNUpo2gIQABCEAAAk4JOJHz119/XU4++WRZvny57LjjjtKhQwcj5vrVibr3fM6cOTJp0iTz+2nTpsmsWbOkR48eMnPmTGnevLnTDnNxCIRCADkPJRPEAQEIQAACEAiHQMlyrmKtPy+88IIcfvjh5msTzz//fLNlZcKECearFIcMGWK+OnHjxo3m21r0/AYNGpjf6b50/TrFLl26mG904YBAXggg53nJNP2EAAQgAAEI2BMoWc7tm+JMCECgIgHknHqAAAQgAAEIQKAyAeScmoCAJwLIuSfwNAsBCEAAAhAImAByHnByCC3bBJDzbOeX3kEAAhCAAASKIYCcF0ON10AgBgLIeQwQuQQEIAABCEAgYwSQ84wllO6khwBynp5cESkEIAABCEAgKQLIeVKkaQcClQgg55QEBCAAAQhAAAKVCSDn1AQEPBFAzj2Bp1kIQAACEIBAwASQ84CTQ2jZJoCcZzu/9A4CEIAABCBQDAHkvBhqvAYCMRBAzmOAyCUgAAEIQAACGSOAnGcsoXQnPQSQ8/TkikghAAEIQAACSRFAzpMiTTsQqEQAOackIAABCEAAAhCoTAA5pyYg4IkAcu4JPM1CAAIQgAAEAiaAnAecHELLNgHkPNv5pXcQgAAEIACBYggg58VQ4zUQiIEAch4DRC4BAQhAAAIQyBgB5DxjCaU76SGAnKcnV0QKAQhAAAIQSIoAcp4UadqBQCUCyDklAQEIQAACEIBAZQLIOTUBAU8EkHNP4GkWAhCAAAQgEDAB5Dzg5BBatgkg59nOL72DAAQgAAEIFEMAOS+GGq+BQAwEkPMYIHIJCEAAAhCAQMYIIOcZSyjdSQ8B5Dw9uSJSCEAAAhCAQFIEkPOkSNMOBCoRQM4pCQhAAAIQgAAEKhNAzqkJCHgigJx7Ak+zEIAABCAAgYAJIOcBJ4fQsk0AOc92fukdBCAAAQhAoBgCyHkx1HgNBGIggJzHAJFLQAACEIAABDJGADnPWELpTnoIIOcivhn4bj891UqkEIAABCCQFAHkPCnStAOBSgQQQ+ScQQEBCEAAAhCoTAA5pyYg4IkAco6ceyo9moUABCAAgYAJIOcBJ4fQsk0AOUfOs13h9A4CEIAABIohgJwXQ43XQCAGAsg5ch5DGXEJCEAAAhDIGAHkPGMJpTvpIYCcI+fpqVYihQAEIACBpAgg50mRph0IVCKAnCPnDAoIQAACEIBAZQLIOTUBAU8EkHPk3FPp0SwEIAABCARMADkPODmElm0CyDlynu0Kp3cQgAAEIFAMAeS8GGq8BgIxEEDOkfMYyohLQAACEIBAxggg5xlLKN1JDwHkHDlPT7USKQQgAAEIJEUAOU+KNO1AoBIB5Bw5Z1BAAAIQgAAEKhNAznNYE7ZSqGjuu6Ish4SS6bJtHrKcA98MfLefTKXRCgQgAAEIpIkAcp6mbMUUq62QIOcxAa/mMrZ5QM7dPSSSA7c1ztUhAAEIQCA6AeQ8OrPUv8JWSFzKuW0MiKk7MQ2hkH3Xge/2Q8gBMUAAAhCAQFgEkPOw8pFINLZCgpy7TYdtHnhAcfeAQg7c1jhXhwAEIACB6ASQ8+jMUv8KWyFBzt2m2jYPyDly7rYSuToEIAABCIREwJmc33777fLrX/9atmzZIueff76ce+65snr1aunVq5esW7dOZsyYIW3atDEsJk6cKC1atJDu3buHxCazsdhKIXLutgRs84CcI+duK5GrQwACEIBASAScyPmnn34qhx56qLz22mtSt25dOeSQQ2TRokVy9913S7NmzaRTp04ybNgwWbhwoaxcuVKmTJkiU6dODYlLpmOxlULk3G0Z2OYBOUfO3VYiV4cABCAAgZAIOJHzZ599Vi666CJZunSp6WvPnj3l7LPPlscff1z69+8v7dq1k7Zt25rf9+7dW2bPni0NGzYMiUumY7GVQuTcbRnY5gE5R87dViJXhwAEIACBkAg4kfO///3v0rJlS1m2bJnsvPPOcuSRR8pTTz0lCxYskPr160vnzp1l1KhR0qpVK2ndurV07do1JCaZj8VWCpFzt6VgmwfkHDl3W4lcHQIQgAAEQiLgRM61g1dffbXZc77DDjvI4MGD5aabbjJ7zQcMGCBr166V4cOHy5IlS2Ty5Mkl8VizZo3oD4c9gYvv/ND65HFn7GN9bpQTbWNw1X6UWF2dCwMR3wx8t++qtrguBCAAAQj4J9C4cWPRn6iHEzl/8sknZejQoWbbisp5WVmZjBgxQvr06WPi27Rpk/nz3LlzZfTo0bJ48WLz95EjR0aNn/OLIGC7YquXdrVqaxuDq/aLwBb7S3wz8N2+AvUdg+/2Yy8qLggBCEAAAqkn4ETOr7nmGvnb3/4mN998swF0xRVXyGeffWZWz/UYM2aMtG/fXpo0aSJjx46VefPmGYGfP3++NG3aNPVQQ++ArZAg524zaZsHVw8ovttHzt3WF1eHAAQgAIF0EnAi5/otLFdddZVZOd9+++3NnvK+ffvKkCFDZMWKFTJnzhyZNGmSLF++XKZNmyazZs2SHj16yMyZM6V58+bpJJmiqG2lDDl3m1TbPCDnvIPjthK5OgQgAAEIhETAiZxrBy+//HK59957TV91VVy/y1y/81y/rUVlvEGDBrJ161Yj7fp1il26dJHx48eHxCazsdhKIXLutgRs84CcI+duK5HXNANKAAAgAElEQVSrQwACEIBASAScyXlInSSWbxKwlULk3G3l2OYBOUfO3VYiV4cABCAAgZAIIOchZSOhWGylEDl3mxDbPCDnyLnbSuTqEIAABCAQEgHkPKRsJBSLrRQi524TYpsH5Bw5d1uJXB0CEIAABEIigJyHlI2EYrGVQuTcbUJs84CcI+duK5GrQwACEIBASASQ85CykVAstlKInLtNiG0ekHPk3G0lcnUIQAACEAiJAHIeUjYSisVWCpFztwmxzQNyjpy7rUSuDgEIQAACIRFAzkPKRkKx2Eohcu42IbZ5QM6Rc5eV6LsOXfaNa0MAAhBIIwHkPI1ZKzFm25sxcl4i6FpebpsH5Bw5d1mJvuvQZd+4NgQgAIE0EkDO05i1EmO2vRkj5yWCRs5rBWhbi1l+QKkVkuMTfOfAcfe4PAQgAIHUEUDOU5ey0gO2vRkj56WzrukKtnnIspjCwG2N2Vzddw5sYuQcCEAAAnkigJznKdv/6qvtzRg5d1sctnlAztnW4rISfdehy75xbQhAAAJpJICcpzFrJcZsezNGzksEXcvLbfOAnCPnLivRdx267BvXhgAEIJBGAsh5GrNWYsy2N2PkvETQyHmtAG1rMcsPKLVCcnyC7xw47h6XhwAEIJA6Ash56lJWesC2N2PkvHTWNV3BNg9ZFlMYuK0xm6v7zoFNjJwDAQhAIE8EkPM8ZftffbW9GSPnbovDNg/IOdtaXFai7zp02TeuDQEIQCCNBJDzNGatxJhtb8bIeYmga3m5bR6Q8+zKuW0NMBbdjkWuDgEIQCAkAsh5SNlIKBaEICHQyHmtoG1rMasPKLb9R85rLSVOgAAEIJAZAsh5ZlJp3xGEwJ6VyzNt85BVMVW2eWdg23/k3OVI5NoQgAAEwiKAnIeVj0SiQQj8SyFiuq3UbWsxqw8otv1HzhOZGmkEAhCAQBAEkPMg0pBsEAiBfylETJHzKDWAnCc7R9IaBCAAAZ8EkHOf9D21jZwj51HE0NWqdQgx2I4FVwxs20fOPU2WNAsBCEDAAwHk3AN0300iBMh5CGIcQgy2YwE5d/eNOb7nQ9qHAAQgEBoB5Dy0jCQQj62QZHm1zpaBKylDTLcVuu88pKX9LI/FBKY8moAABCCQKgLIearSFU+wtkKSZSGwZYCcu10x9Z2HtLSf5bEYz6zGVSAAAQhkhwBynp1cWvfEVkiyLAS2DJBz5DyEcRBCDC7HgvXkxYkQgAAEckAAOc9Bkit30VZMsywEtgxcConvGHy3z7YW+209WR6LOZyC6TIEIACBGgkg5zksEFspy7IQ2DJAzlk5D2EchBCDy7GQw2mYLkMAAhColgBynsPisBXTLAuBLQOXQuI7Bt/ts3LOynkOp1+6DAEIQKBWAsh5rYiyd4KtlCHnrBq7rAHkHDnP3uxKjyAAAQiUTgA5L51h6q6AnNtLESvnPKC4fEBhLKZu+iRgCEAAAs4JIOfOEYfXAEKAnIewah1CDLZjwdVDmm37ITwguGIQ3gxJRBCAAAT8EkDO/fL30jpCgJyHIMYhxGA7FlyJqW37yLmXqZJGIQABCHghgJx7we63UYQAOQ9BjEOIwXYsIOdutzf5nRFpHQIQgEBYBJDzsPKRSDS2QpLl1TpbBq6kDDHdVuq+85CW9rM8FhOZ9GgEAhCAQIoIIOcpSlZcodoKSZaFwJYBcu52xdR3HtLSfpbHYlzzGteBAAQgkBUCyHlWMhmhH7ZCkmUhsGWAnCPnIYyDEGJwORYiTF+cCgEIQCDzBJDzzKf42x20FdMsC4EtA5dC4jsG3+2zrcV+W0+Wx2IOp2C6DAEIQKBGAsh5DgvEVsqyLAS2DJBzVs5DGAchxOByLORwGqbLEIAABKolgJznsDhsxTTLQmDLwKWQ+I7Bd/usnLNynsPply5DAAIQqJUAcl4rouydYCtlyDmrxi5rADlHzrM3u9IjCEAAAqUTcCrnmzdvlo4dO8pxxx0nV199taxevVp69eol69atkxkzZkibNm1MDyZOnCgtWrSQ7t27l94jrlArAeTcXopYOecBxeUDCmOx1umKEyAAAQjkjoBTOZ80aZKMHz9e3njjDalfv76MGzdOmjVrJp06dZJhw4bJwoULZeXKlTJlyhSZOnVq7uD76jBCgJyHsGodQgy2Y8HVQ5pt+yE8ILhi4GsepF0IQAACoRJwJucfffSRHHTQQTJ9+nTp16+f6f/QoUOlf//+0q5dO2nbtq0sXbpUevfuLbNnz5aGDRuGyihzcSEEyHkIYhxCDLZjwZWY2raPnGduGqZDEIAABKol4EzOBw4cKG+//bYR8MKh21d0Bb1z584yatQoadWqlbRu3Vq6du1KihIkgBAg5yGIcQgx2I4F5Nzt9qYEpz+aggAEIBA8ASdy/u6778oBBxwgBx98sGzZskU6dOggN954o6xfv14GDBgga9euleHDh8uSJUtk8uTJJUFas2aN6A+HPYGL7/zQ+uRxZ+xjfW6UE21jyGr7ygoGMLCtAa2XLI+FKHMH50IAAhBIC4HGjRuL/kQ9nMj53LlzZcyYMfLMM8/I7rvvLieddJIcf/zxcuGFF5r4Nm3aJH369BE9b/To0bJ48WLz95EjR0aNn/OLIGC7WqiX9r1imNX2WTXeVri2tZjVOrDtf5bHYhFTGC+BAAQgkGkCTuRc95CvWLHCrJbrofvOn3/+ebO3XA8V9/bt20uTJk1k7NixMm/ePCkrK5P58+dL06ZNMw08hM4hBP6lEDFFzqPUAHIewsxJDBCAAASSIeBEzt966y3zwU9dEa9bt66ceuqpZvX8nHPOMdI+Z84c0W9yWb58uUybNk1mzZolPXr0kJkzZ0rz5s2T6XmOW0HOkfMoYuhq1TqEGGzHgisGtu0j5zmesOk6BCCQOwJO5FwpqoDfdNNNsmHDBunWrZv5GkX93nOVdpXxBg0ayNatW6Vv377m6xS7dOlivnaRwz0BhAA5D0GMQ4jBdiwg5+62uLmf8WgBAhCAQLoIOJPzdGHIV7S2QpLl1TpbBq6kDDHdNuZ85yEt7Wd5LOZr9qW3EIAABGongJzXzihzZ9gKSZaFwJYBcu52xdR3HtLSfpbHYuYmWDoEAQhAoEQCyHmJANP4clshybIQ2DJAzpHzEMZBCDG4HAtpnEeJGQIQgIArAsi5K7IBX9dWTLMsBLYMXAqJ7xh8t8+2FvttPVkeiwFPlYQGAQhAwAsB5NwLdr+N2kpZloXAlgFyzsp5COMghBhcjgW/MyKtQwACEAiLAHIeVj4SicZWTLMsBLYMXAqJ7xh8t8/KOSvniUx4NAIBCEAgZQSQ85QlLI5wbaUMOWfV2GUNIOfIeRzzGdeAAAQgkDUCyHnWMmrRH+TcXopYOecBxeUDCmPRYsLiFAhAAAI5I4Cc5yzhUVYrQ5ASV3JsK0Wu2o+SB1cxwMD/Q5ptDrI8FnM4BdNlCEAAAjUSQM5zWCAIgX8pQ863DTzbWszqA4pt/5HzHE7UdBkCEMgtAeQ8h6lHCPxLIWKKnEepAeQ8hxM1XYYABHJLADnPYeqRc+Q8ihi6WrUOIQbbseCKgW37yHkOJ2q6DAEI5JYAcp7D1CMEyHkIYhxCDLZjATl3+8HgHE7DdBkCEIBAtQSQ8xwWh62QZHm1zpaBKylDTNnWEqUGsjwWczgF02UIQAACNRJAznNYILZimmUhsGWAnLtdMfWdh7S0n+WxmMMpmC5DAAIQQM6pgW8SsBWSLAuBLQPkHDkPYRyEEIPLscAcDQEIQAAC/0+AlfMcVoOtmGZZCGwZuBQS3zH4bj/Ktg5XefDNwLb9LI/FHE7BdBkCEIAAK+fUACvnlWvAVopcSSFiui0jvvOQlvaRc2ZxCEAAAvkhwMp5fnJd3lNbIcmyENgyQM7Z1hLCOAghBpdjIYfTMF2GAAQgUC0B5DyHxWErplkWAlsGLoXEdwy+22fl3P6dgyyPxRxOwXQZAhCAQI0EkPMcFoitlGVZCGwZIOesnIcwDkKIweVYyOE0TJchAAEIsHJODfw/AVsxzbIQ2DJwKSS+Y/DdPivnrJwzL0MAAhCAwLcJsHKew6qwlTLknFVjlzWAnCPnOZx+6TIEIACBWgkg57Uiyt4JyLm9FLFyzgOKywcUxmL25ld6BAEIQKBUAsh5qQRT+HqEADkPYdU6hBhsx4KrhzTb9kN4QHDFIIVTKCFDAAIQcEoAOXeKN8yLIwTIeQhiHEIMtmPBlZjato+chzmXEhUEIAABFwSQcxdUA78mQoCchyDGIcRgOxaQc7fbmwKfMgkPAhCAQKIEkPNEcYfRmK2QZHm1zpaBKylDTLeNBd95SEv7WR6LYcyKRAEBCEAgHALIeTi5SCwSWyHJshDYMkDO3a6Y+s5DWtrP8lhMbOKjIQhAAAIpIYCcpyRRcYZpKyRZFgJbBsg5ch7COAghBpdjIc75jWtBAAIQSDsB5DztGSwiflsxzbIQ2DJwKSS+Y/DdPtta7Lf1ZHksFjGF8RIIQAACmSaAnGc6vVV3zlbKsiwEtgyQc1bOQxgHIcTgcizkcBqmyxCAAASqJYCc57A4bMU0y0Jgy8ClkPiOwXf7rJyzcp7D6ZcuQwACEKiVAHJeK6LsnWArZcg5q8YuawA5R86zN7vSIwhAAAKlE0DOS2eYuisg5/ZSxMo5DyguH1AYi6mbPgkYAhCAgHMCyLlzxOE1gBAg5yGsWocQg+1YcPWQZtt+CA8IrhiEN0MSEQQgAAG/BJBzv/y9tI4QIOchiHEIMdiOBVdiats+cu5lqqRRCEAAAl4IIOdesPttFCFAzkMQ4xBisB0LyLnb7U1+Z0RahwAEIBAWAeQ8rHwkEo2tkGR5tc6WgSspQ0y3lbrvPKSl/SyPxUQmvVoa8V0HITAgBghAIBwCyHk4uUgsEtsbUZaFwJYBcu52xdR3HtLSfpbHYmITXw0N+a6DEBgQAwQgEA6BROV89erV0qtXL1m3bp3MmDFD2rRpY0hMnDhRWrRoId27dw+HjMNIfN8IbNvPshDYMkDOkfMQxkEIMbgaC4xFhzcbLg0BCKSSgHM5v+qqq+SRRx6RZcuWybhx46RZs2bSqVMnGTZsmCxcuFBWrlwpU6ZMkalTp6YSYDFB+74Z2baPECCmLmtAr21bi1kVQ9v+u8yDbQxZzUEIdVjMfYTXQAAC2SXgVM5VyC+44AKpU6eOkfOhQ4dK//79pV27dtK2bVtZunSp9O7dW2bPni0NGzbMLuVKPUvLzRAhQM5d1kAIUsRY5AEphDrMzc2PjkIAAlYEnMn5559/Lp07d5bp06ebVXKVc92+Ur9+ffPvo0aNklatWknr1q2la9euVsFm5SSEACEIQQh81yEM7MeBy4ck33Xgu/0Q6jAr9zb6AQEIxEPAmZwPHjxYjj32WOnSpYv07NnTyLnuNR8wYICsXbtWhg8fLkuWLJHJkyeX1JM1a9aI/qTpuPjOD63CHXfGPlbnRT3Jtn29ru8Ystq+srXNAwyoQ8aiuxoIYSxGncM5HwIQSAeBxo0bi/5EPZzI+V133SXz5s2TBQsWyKpVq8rlvBDcpk2bpE+fPjJ37lwZPXq0LF682Px95MiRUeNP5fm+V4ps22e1jm0tLmsghBVL27Hge7+1yzykhYGrHFCHqbyNEjQEMk3AiZwPHDhQXnzxRalXr56oiL/77rtmK8tDDz1kYI4ZM0bat28vTZo0kbFjxxqRLysrk/nz50vTpk0zDTxNNwKEADl3WQNpGguuxNBWjF3mwTYG3wxctU8dZv6WSwchkDoCTuS8IoXKK+crVqyQOXPmyKRJk2T58uUybdo0mTVrlvTo0UNmzpwpzZs3Tx3EqAGn5WaIECDnLmsAKWLPeQg1EEIMvu8JUe9hnA8BCLglkKicb9y40Xxbi8p4gwYNZOvWrdK3b1/zdYq6N338+PFuexvI1X1PxLbtuxQz2xhcrZb5bh8h2DYYfechLe0zFnlQdlkDgdwaCQMCEPgXAedyDulvE0AIkDLEFDmPUgMuxSwt85GrB/UoeXAVg+8ccJ+GAATCIoCce8iH74nYtn2EgNU6lzWAFNk/pLrMg+18kGUxhYGHGyFNQgAC1RJAzj0UR1puBAgBcu6yBpBz5DyEGgghBt/3BA+3QZqEAARqIICceygP3xOxbfsuxcw2Blbr3D0g+M4BUoSch1ADIcQQwlj0cCukSQhAoBoCyLmH0vA9Edu2j5y7E2OEYNvAs63FrD6k2fafschYdFkDHm6DNAkBCLByHlYN2N6QfQuJy5tBWhi4ygFiipxHqQHGInLusgbCukMSDQQgwMq5hxpIi5i6vBmkhQFyjhSFMA5CiMHVWPA9F0R5SMoyAw+3QpqEAASqIYCceygN3zcj2/YRAsTUZQ0gRfbbelzmwXY+yLKYwsDDjZAmIQCBagkg5x6KIy03AoQAOXdZA8g5ch5CDYQQg+97gofbIE1CAAI1EEDOPZSH74nYtn2XYmYbA6t17h4QfOcAKULOQ6iBEGIIYSx6uBXSJAQgwLaWcGrA90Rs2z5y7k6MEYJt49G2FrP6kGbbf8YiY9FlDYRzdyQSCEBACbBy7qEObG/IvoXE5c0gLQxc5QAxRc6j1ABjETl3WQMeboM0CQEI1EAAOfdQHmkRU5c3g7QwQM6RohDGQQgxuBoLvueCKA9JWWbg4VZIkxCAQDUEcinnvm8GaWkfIUBMXdYAUmS/rcdlHtIyH7kSY+oQP4IABEIjgJzXkBFXN4O03AwRAuTcZQ0gRch5CDUQQgy+7wmhiQnxQCDvBJBz5LzGMZD3BxRX/UcItpWdbylJS/suH5LSwoCx6HaxIO8yRP8hEBIB5Bw5R8491ABiipxHqQHk3K2Y8oASkpYQCwQggJx7ELO03AgQAoTAZQ1EkVNXq6aMRd69oA4RIQhAIDQCyDlyzsq5hxpACFg5j1IDLh+S0vKA4uoBLUoeXMXgOwehiQnxQCDvBJBzD2LmeyK2bR8hYOXcZQ0gRfar1i7zYDsfZFlMYZB3FaL/EAiLAHKOnLNy7qEGEFNWzqPUAHLOg7LLGghLS4gGAhBAzj2IWVpWaVzeDNLCwNVqYRQxcxWD7xzAgJXzEGoghBhCGIvoEAQgEA4B5Bw5Z+XcQw0gBKycR6kBHpRZOXdZA+EoCZFAAAJKADn3IGa+V0ls23d5M7CNgVVjd1LiOwdR5DSrdWCbA8aiu3FAHSJDEIBAaASQc+SclXMPNYAQsHIepQaQc+TcZQ2EJibEA4G8E0DOPYiZ7WqZ79VClzeDtDBwlYMoYuYqBt85gAF7zkOogRBiCGEs5l2G6D8EQiKAnCPnrJx7qAGEgJXzKDXAgzIr5y5rICQpIRYIQIA954hpLaMgq6u2IaxU+Y7Bd/tR5DTvdehSzHzXge/2qUNUCAIQCI0AK+ceVk1934xs20cIWK1zWQNIEdtaQqiBEGKwnZNdPaSGJibEA4G8E0DOkXPePfBQAwgB21qi1IDLhyTfYui7/Sh5cCXHITDIuwzRfwiERAA59yBmvidi2/YRAlbOXdYAUsTKeQg1EEIMtnOyq4eDkKSEWCAAAfacs2pcyyhwdTPwfTPy3T5CwMp5lBpw+ZDkeyz4bj9KHrI6HyJDEIBAWARYOWflnAcUDzWAECDnUWoAOeddLJc1EJaWEA0EIICcexAz3ytFtu27vBnYxpDllSoY2G/ryGod2NYAYxE5d1kDqBAEIBAWAeQcOWfl3EMNRFk1zaqYwsD+4cSlmNk+IFCH7h4QfOcgLC0hGghAADn3IGa+J2Lb9hECdzdjxJRtLVFqgLHIWHRZA6gQBCAQFgHkHDln5dxDDUQRM1Ys3YmZ7YOq7xy4FLO0MHCVA8ZiWFJCNBCAAN/WgpjWMgpc3RARAvstDVnNAVJkXwPIubsHNOoQFYIABEIjwMq5h1XTtIgpQoAQuKwBpAg5D6EGQojB9z0hNDEhHgjknQByjpzz7oGHGkAItkH3LSVpad/lQ1JaGLh6B4k6zLsG0X8IhEcgUTlfvXq19OrVS9atWyczZsyQNm3aGCITJ06UFi1aSPfu3RMhlPebkW3/EQJWzl3WAFJk/3DiMg+284ErOfbdPnWYyG2XRiAAgQgEnMn5vHnz5LrrrpMNGzZIt27dZMKECTJu3Dhp1qyZdOrUSYYNGyYLFy6UlStXypQpU2Tq1KkRwi7tVN83g7S0jxAg5y5rAClCzkOogRBi8H1PKO2OyqshAIG4CTiR81WrVkn79u3lpZdekt12202OPvpoufLKK+WBBx6Q/v37S7t27aRt27aydOlS6d27t8yePVsaNmwYd9+qvZ7viTAt7bsUs7QwcLVaiBBsG555rwPb/jMWeVB2WQOJ3XxpCAIQsCLgRM51+8r7778vRxxxhAli0KBBcswxx5jtLPXr15fOnTvLqFGjpFWrVtK6dWvp2rWrVbBxnWR7Q3QlZmlp3+XNIC0MXNUAYoqcR6kBxiJy7rIG4rq3ch0IQCAeAk7kvGJoa9eulZYtW8pzzz0njRo1kgEDBoj+2/Dhw2XJkiUyefLkknqyZs0a0Z8ox8V3fmh1+rgz9rE6L+pJaWlf+5V3Bq76r2zTUgcw8D8OGIvucsBYjHoH43wIQMCWQOPGjUV/oh5O5Xzjxo1ywgknSI8ePeSCCy4oj23Tpk3Sp08fmTt3rowePVoWL15s/j5y5Mio8Rd1ft5XbW3773KlxjYGVyvXvtuPsmoKA3erpr7rwLZ9xqK7GmAsFnUb5UUQgIBDAs7kfMuWLdKvXz/Ze++9zYdBKx5jxowxe9KbNGkiY8eOFf3waFlZmcyfP1+aNm3qsLvbLm17Q8yqFNn2HyFACFzWAGPRfi5ymQfb+SCr8yF16PyWSwMQgEBEAs7kfMiQIbJ+/XqzOl6nTp3ysFasWCFz5syRSZMmyfLly2XatGkya9Yss7o+c+ZMad68ecQuRD897zcj2/4jBMi5yxpAipDzEGoghBhs52RXD0jR76K8AgIQcEnAiZz/9re/lcGDB5sPfG7evNnErx8KHTp0qPm2FpXxBg0ayNatW6Vv377m6xS7dOki48ePd9nX8mv7ngjT0r5LMUsLA5c3QxjYy6mrPKQlB4xFHpRDqAGXMSRy86cRCKSEgBM5D73vabkh+xYSlxNx3nPAat22WSLvdWDbf8Yich5CDbiMIXRvID4IJEkAOa+Btm859t2+y4nYVkp8M3DVPmKKnEepAcYich5CDbiMIUnxoS0IhE4AOUfOa6xRV3KKnLNqHEVO816HLqWIschYtK0Bl3UYuiwRHwSSJICcI+fIuYcaQExZOY9SAy6lyFbMsvqAFCUPWWVgWwMu6zBJ8aEtCIROADn3IGa2E6HvG4HLiTgtDFzlACFAzqPUAGORbS0h1IDLGEKXJeKDQJIEkHPknJVzDzUQRcxcPSD4fkCCgf12CpdS5LsOfLdPHYZRh0mKD21BIHQCyLkHMfN9M7JtHyFgtc5lDSBFYUiR7XzAQ6K7+SAtOXA9H4QuTMQHgaQIIOfIOSvnHmoAMd0GPS1S4ltMXUpR3nNAHdqPQ5d1mJT00A4E0kAAOfcgZmm5GbqciNPCwJWUIQTIeZQaYCy6W7WOkgdX80Fa5kOXdZgGYSJGCCRFADlHzlk591ADCAFyHqUGXEpRWsTQlRhHyYOrGNKSA5d1mJT00A4E0kAAOfcgZkzE9m+jZvVmiBAg51FqwKUUpWU+cjUXRMmDqxjSkgOXdZgGYSJGCCRFADlHzlk591ADCAFyHqUGXEpRWsTQlRhHyYOrGNKSA5d1mJT00A4E0kAAOfcgZkzErJwjBMh5lBpwKUVpmY9ciXGUPLiKIS05cFmHaRAmYoRAUgSQc+SclXMPNYAQIOdRasClFKVFDF2JcZQ8uIohLTlwWYdJSQ/tQCANBJBzD2LGRMzKOUKAnEepAZdSlJb5yJUYR8mDqxjSkgOXdZgGYSJGCCRFADlHzlk591ADCAFyHqUGXEpRWsTQlRhHyYOrGNKSA5d1mJT00A4E0kAAOfcgZkzErJwjBMh5lBpwKUVpmY9ciXGUPLiKIS05cFmHaRAmYoRAUgSQc+SclXMPNYAQIOdRasClFKVFDF2JcZQ8uIohLTlwWYdJSQ/tQCANBJBzD2LGRMzKOUKAnEepAZdSlJb5yJUYR8mDqxjSkgOXdZgGYSJGCCRFADlHzlk591ADCAFyHqUGXEpRWsTQlRhHyYOrGNKSA5d1mJT0VNeObQ6yzMB3Dmj//wkg5x7EzHYS8H0jcDkJpYWBqxwgBMh5lBpgLIowFt0xsJ2PXdahbzGDge8M0H5FAsg5cs7KuYcaiCJmrqTE9mbkqn0Y2G/vcilFvuvAd/vUIXUYpQZcjkX0FAIFAsi5BzHzfTOybd/lJGQbgysx9N1+lJsBDPyvGPrOAWPRXQ0wFpHzKDXgciyiphBAzi1qwPcN2Xf7Lich33Lsu/0oNwPfdeCqfRggRSHUQAgx+J6PbNvnnrBNHFzOiRZqwik5IMDKOSvnNZa5q0nI9maQ1fYRgm1ll/c6sO2/SyGwjYGx6E7K0pID6hA5z4EXB9FF5Bw5R8491ABiipxHqQGkyJ0YR8lDVh9QbB8OqEPkPAhzzUEQyLkHMbOdCH3fCJiIEQKXNYAU2b9z4DIPaZmPXM2H1CF1GKUGXI7FHDgnXbQkgJwj56yce6iBKDcDV1LiW8pggBSFUAMhxOB7LNq271JMbWPwPR+6ZGDpbZyWAwLIuQcxYxKylxLfE7Gr9hGCbQMvLWPBVR3Y9t+lENjG4JuBq/apQ/txSB1um7dc1mIOvJMuWhBAzpFzVs491ABCgJxHqQGXQoCc28upKylLSw6oQ+Tcwis5JQYCyLkHMWMi5mYYRcyyKgQwsB8HSJHb1cq0zMm+5wLqEDmPwTu5hAUB5Bw5Z+XcQw0gpqycR6kBpGGUXVoAABXESURBVAg5D6EGQoghyw8oFs7GKTkhgJx7ELO0rNIwESMELmsgipz6viH7bt9lHtIyH7nKAXXIOzhRasDlWMyJd9JNCwLIOXLOyrmHGohyM3AlJb6lDAZIUQg1EEIMvseibfsuxdQ2Bt/zoUsGFs7GKTkhgJx7EDMmIXsp8T0Ru2ofIdg28NIyFlzVgW3/XQqBbQy+Gbhqnzq0H4fU4bZ5y2Ut5sQ96WYtBJBz5JyVcw81gBAg51FqwKUQIOf2cupKytKSA+oQOceqkyGAnHsQMyZiboZRxCyrQgAD+3GAFLldrUzLnOx7LqAOkXPXaup7LLrun+31kXPknJVzDzWAmLJyHqUGkCLkPIQaCCGGLD+g2Ipbls9DzrdlFzn3IGa+i8+2fSZihMBlDUSRU983ZN/tu8yD7Xzgm4Gr9qlD3sGJUgNZHoshSL/v+SgEBsh5LVlwdTPwXXy27Wd5ErJl4KoGotwMXMUAA3sp8Z0DxiIPyiHUQAgxMBbdjgXfchrCfck3A+QcOa+1Bn1PhFltHznfVnq+J+K0tI8UuRWStNSB7/mQOtw2b/nOg6v2axWCBE7wPRYT6KJVE4lua1m9erX06tVL1q1bJzNmzJA2bdqYICdOnCgtWrSQ7t27WwVd6km+k5+W9rM8CfnOAWKKnEepAcaiOyGKkgdXUuR7PrJtnzpEzkv1r9peb1uLrsZibfEl9Xtncn7LLbfI1KlTZevWrTJw4EAZMWKEjBs3Tpo1ayadOnWSYcOGycKFC2XlypUyZcoUc25Sh+/kp6V9JmKEwGUNIEX27xy4zENa5iOXN+O8M7DtP3WInLv2NNtadDkfuO6jzfWdyPmKFSvk9NNPl2XLlkm9evWkY8eOMn78eFmwYIH0799f2rVrJ23btpWlS5dK7969Zfbs2dKwYUObeGM5x3fy09I+EzFy7rIGkHPkPIQaCCEG7gn2Y8GVlNnmwOWcaBuDbwau2mcs/r/iOpHzSy65RHbZZRcZNWqUaWn69Omiwn7ggQdK/fr1pXPnzuZ3rVq1ktatW0vXrl1jkW7bi+R9ANj2n0kIOXdZA0zE9kLiMg+284GrG7Lv9qlD6jBKDTAWuS+6rIGCxzqRc10179mzp/Tt29e08/jjj5stLffcc48MGDBA1q5dK8OHD5clS5bI5MmTbZ26yvP++te/yldffVXSNXgxBCAAAQhAAAIQgAAE4iSw8847y7777hv5konI+aJFi+T666+XJ554wgS4adMm6dOnj8ydO1dGjx4tixcvNn8fOXJk5A7wAghAAAIQgAAEIAABCGSFgBM5V8nWbS2XX3654aQf9nzllVfM9hY9xowZI+3bt5cmTZrI2LFjZd68eVJWVibz58+Xpk2bZoUt/YAABCAAAQhAAAIQgEAkAk7k/PXXX5eTTz5Zli9fLjvuuKN06NDBiLl+daLuPZ8zZ45MmjTJ/H7atGkya9Ys6dGjh8ycOVOaN28eqQOcDAEIQAACEIAABCAAgawQcCLnCke3rEyYMMF8leKQIUPMVydu3LjRfFuLyniDBg3M73Rfun6dYpcuXcw3unBAAAIQgAAEIAABCEAgrwScyXlegdJvCEAAAhCAAAQgAAEIFEsAOS+WHK+DAAQgAAEIQAACEIBAzASQ85iBcjkIQAACEIAABCAAAQgUSwA5L5Ycr4MABCAAAQhAAAIQgEDMBJDzmIFyOQhAAAIQgAAEIAABCBRLADkvlhyvgwAEIAABCEAAAhCAQMwEkPOYgXI5CEAAAhCAAAQgAAEIFEsAOS+WHK+DAAQgAAEIQAACEIBAzASQ85iBcjkIQAACEIAABCAAAQgUSwA5L5Ycr4MABCAAAQhAAAIQgEDMBJDzmIFyOQiklcCWLVvkqquukpYtW0rv3r3T2o2i43722Wdl4cKFsnXrVunatascd9xxRV+LF0IAAtkhwNzI3Jh0Nedezp988klZtGiRuSEfffTRcsIJJySdA3n55ZflxhtvlMmTJ8uuu+6aaPvPPfecEZJNmzbJoYceKgMGDEi0fW1s6dKlcv/994tOgM2bN5fzzjtPdtxxx8TjuPvuu+VPf/qTXH311Ym3PX/+fNFc7LTTTrL99tvLyJEjpUGDBonG8cgjj8hDDz0k48ePl3r16iXa9vPPPy/33XdfeZv//Oc/5fvf/7784he/SCSOdevWGea/+c1vDP9f/epXcumll8qee+6ZSPvayMqVK+X222+XjRs3yv777y8/+9nPpG7duom0X9UclOTcWN0cmOTcWFVbSc6PVbWf5NxYG+sk5seqYkhybqyOQZJzY+UYkp4bK7fvY26sKg9JzY/Vjfkk50Od9HMt5++//77cdNNNRsZ22GEH89/+/fvLj370o0RuiNpIYbVu9erVMmnSpETl/LPPPpPRo0fLtddeKzvvvLNceeWVctppp8khhxySWP9Vwi677DK55pprjIzqA4q236lTp8Ri0IbeeustmTt3rtSpU8eLnOvDWZ8+fWSvvfZKtN+FxtauXSsjRowwQtihQwcvMVRsVCW5Y8eOctRRRyUSi06Et912m3nnQA99QOncubMcccQRibS/fv16ufjii+WKK66Qxo0by6xZs2TvvfeWbt26OW+/qjkoybmxujkwybmxqraSnB+raj/JubE21knMj9XFkNTcWF37Sc6NteVBJwOXc2NV7Sc9N1YVQ1LzY3VjvmHDhom7Yq7l/M477zQrhKeccoq5AT7xxBOiNyUVlKQOXak85phjzI153Lhxicr5559/LvpQoKt0ekybNk0OOuggIyVJHps3bzarlRs2bJCJEyfKiSeemOgD0tdffy1jxoyRs88+2wi6j5XzSy65RMaOHWs4+DimTp0qH3/8cbmc+oih0KaOQX1QVUHebrvtEgnliy++MGNQc6/v2owaNapclJMIQPt86623mjrU46WXXpIXXnhBzj33XOfNVzUHJTk3VjcHJjk3VtVWkvNjdX1Nam6siXVS82N1MSQ1N1bXfpJzY20173purKr9pOfGqmJIan6sbsyvWrUqcVfMtZzrqnnr1q2lffv25gb4yiuvyIMPPmjezk760Jtw0nJesY+6SlOQkyZNmiTdfXnzzTfN6rmuVA4dOtSsYCd1TJ8+XQ4++GD58Y9/LBMmTEhcznVLlT4Q7rHHHkZGjz/++EQfkD799FOzfWSfffYx27t++MMfyplnnpnYlorKeZ4yZYq0aNEi8T3f99xzj9nipTnQd24GDRqUVAnKl19+aXKgDwc6/lQIdEuNvpuS1FFxDvIxN1Y3ByY5N1bXVlLzY1XtJzk3VtV+0vNjxRh8zI0V2/c1N1ZXh0nNjZXb9zE3VozBx/xYcczrdsOkXRE5ryDnf/7zn+WBBx7InZzr6oy+VXbYYYcl8jZ6dbKhb12pFLRq1SoxMdP9fLrHbPjw4aJvafmQc+Whk49uLSq8rXbRRRfJvvvum4iXPfXUU3LvvfeaLU677LKL3HDDDWZr0U9/+tNE2q/YiN4MNQ59Kzup/dba/muvvSZz5swx7xyonOu7GPr5k6S21WgMWot6E9TtXR988IFcd911RtSTOmqS8yTmxlDlPMn5sToGSc2Nldv3MT9WjiHpubFi+77mxqrqIMm5sWL7vubGqmoxqfmx8pivvFiRxHyYazm/4447zAfwCtta9IOhelNMcltL4cab5OpQxZu9rkzo03ijRo28fBhUZVSfUHXVVg/90IXmYPDgwYk4ia5QvvPOO0YEdUB+8sknZkuNvovg69B9923btpU2bdokEsKSJUvMdi5dLddDt3fpHtOf//znibRfsZHZs2fL7rvvXj4mkwpAP4z697//Xc466yzT5F133WUemJJcPS/0Vfe+6x7HpD+cXnEO8jE3hijnSc+PFRn4mBsr58DH/FjTvTCJubFi+77mxqoYJDk3Vmzf19xYXR24nh+rGvM+5sNcy/lHH31k9rXqKpl+IFQ/EKli/oMf/CApJyhvx5ecz5w503xTi4pYkltJCh1/77335OabbzZ7bXWvr+ajXbt25ptzkj58rZzrns41a9aYb6rRT8brhwJ1z3NSq6a611wf0C6//HKz5133/ev2op/85CeJpkD7rg9FunKf9DfV6B5vXZXROUBXznXVWre7lZWVJcpAv6VAvxVDt7cktd++qgUCH3NjiHKe9PxYkYGPubGm+1BS82PFGHzMjRXb9zU3Vs5D0nNjxfZ9zY1V1WIS82NVY97HfJhrOdebkr5t9fDDD5u9tnoj1v2+SR6LFy8W/Xn77bfNBzNVSvU7lpM4nn76adH9hPvtt5/5GkM99BsyevTokUTz5W08+uijZrVWHw706xz1G3N8PCgkdfOpDFcHvn4YUFdqdQX/1FNPlcMPPzzRHOgK0WOPPVb+lZr9+vVLPAf6lWlah2eccUaifS80pqvly5cvN3/VzyAMHDgwUUHWD2frthp9QElqS5P2tbo5KKm5sbr2k5wbq2pLt5klNT9W19ek5kYb1q7nx6pi0HGY1NxYHYMk58bqYkhqbqyu/STnxupiSGJ+rMmJkpoPC/ej3Mu5FwugUQhAAAIQgAAEIAABCFRBADmnLCAAAQhAAAIQgAAEIBAIAeQ8kEQQBgQgAAEIQAACEIAABJBzagACEIAABCAAAQhAAAKBEEDOA0kEYUAAAhCAAAQgAAEIQAA5pwYgAAEIQAACEIAABCAQCAHkPJBEEAYEIAABCEAAAhCAAASQc2oAAhCAAAQgAAEIQAACgRBAzgNJBGFAAAIQgAAEIAABCEAAOacGIAABCEAAAhCAAAQgEAgB5DyQRBAGBCAAAQhAAAIQgAAEkHNqAAIQgAAEIAABCEAAAoEQQM4DSQRhQAACEIAABCAAAQhAADmnBiAAAQhAwCmBL774QlavXi3f+973nLbDxSEAAQhkgQBynoUs0gcIQAACCRBo2rSpPPbYY/Ld735X9t9/f3nzzTdlzz33rLLlRx55RK6//nr54x//KJ9//rnUr19fVNI5IAABCECgZgLIORUCAQjkhkDPq5+sta/3XVFW5TlNmjSRf/zjH7L99tt/4/fr16+Xp59+Wo4++uhar532E26++Wa55pprRPs8aNAgmTBhQpVduueee6R///5y6aWXSvfu3WWfffYR5bfDDjukHQHxQwACEHBOADl3jpgGIACBUAiUKudXXnmlDB06tLw7q1atkr322is3cm6bx8MOO0wuvPBCGThwoO1LOA8CEIAABP5FADmnFCAAgdwQcC3n77//vgwfPlyeeeYZ2XnnneWcc86RUaNGyXbbbWcY69YO3e4xZswYWbZsmRxwwAEyffp0adu2rTRo0EA2bNhgzm3cuLGcffbZ5jw9dMV5wYIF0rNnT/P3Rx99VE466ST54IMP5NZbbzW/W7Fihfmdtt2xY0ezlUSvudNOO8nvf/97Oe2008zvH3zwQXOdTZs2yddff23iXL58ubRu3fobdaBxjR07Vj788MNaY2jWrFn5a9955x1p2bKl3HHHHXLZZZeJMmnVqpVMnTrV/Lse9957r1x77bXy2muvyd577222v/Tq1av8GiNHjpQbbrjB9Fvj1HclFi9ebH5f0+9yU8h0FAIQyDQB5DzT6aVzEIBARQIu5fzII4808tmpUyeZOHGirFu3Tk499VSz/eO8884zYagoH3HEEUZc99hjD7ngggvMHm7du/2d73zHSHa3bt1k5cqV5jyVZr1mRTn/3//9Xzn88MNFV+31zz7kvHIMFeV8yZIlcuKJJ8qxxx4r06ZNMw8IF198sTzwwAOiNxx9GNB3ILp27WoeSubNmydDhgwxDwGNGjUynPTvykcFfsSIEfLiiy+Wy3lNv6PaIQABCGSBAHKehSzSBwhAwIqASzn/7LPPpHfv3rJmzRqzQl5YIdYV4GeffbZcziuuYn/00UdmP/bzzz8vZWVl5XL+3HPPGbH/y1/+Ig0bNiyXc10t79KlixxyyCEyadIkI+e/+93vzJ/1Wnq4XjmvKoaKcn7ffffJKaecYmI/8MADTUz6QdDdd9/drJifcMIJ38iVrozXrVv3G1uD9AFF96rrw0tlOa/pd1ZFwEkQgAAEAieAnAeeIMKDAATiI+BSzl999VWzQr7jjjt+I2CV77feeqtKOS+I6f333y/9+vUz21rq1KkjmzdvNqvL+oFK3eZSWDl//fXXjfQOGzZMdKVe5fzjjz82K9C6leXf/u3f5OWXXzayX3Fby5YtW8q31uif9afithaNWT/oqt/Ccvnll5sPc1a3raWqGCrK+R/+8AfzoPHPf/5Tdtlll3IWes7o0aPl3HPPNQ8r+kDxwgsvyKeffipfffWVLFq0SI477jhz/n777We2wfTo0eNbcl7T7+KrFK4EAQhAwB8B5Nwfe1qGAAQSJuBSzlUw+/bta2RTBbuqo/L+b52AdXX5lVdekXbt2pWvnKtw68qx7llX4Vc51w9Y6l7zpUuXigpyQc5Vet977z3zlYW6Aq2r1BpH1D3nuo1GBVlXtvU7yW+//fZv7Tm/6KKL5OGHH64yhkJ/9bUak27J0b3meqio65YV3e+uDyva1o033mja0q9i1LgLcq4PMspEGeg3vFRcOa/pdwmXEs1BAAIQcEYAOXeGlgtDAAKhEXAp57p6rdKpUq0fhNStLbr/+ssvvzR7sPVQOddVaf0Kwo0bN8rgwYNl7dq1RnZ1b3Zhz/knn3xiVp91f7Vu7VA519/rlhXdg657sCvKeUXOpWxr0et26NDBxKTbZSp/INQ2Bn040D7cdttthoM+WGgfdVVfBf2ss84y+891y87cuXPNavrjjz8unTt3ljPPPNOspOsWGD0Kcv7EE09U+7vCh0VDqzfigQAEIFAMAeS8GGq8BgIQyB0BXcWt7asUdd/3L3/5S9GtHfpNKG3atDGCe9RRR5XL+YABA4xk6zet6DaOmTNnmtXjit/Wsuuuu5pvV9GtH/Xq1TNbZWbMmGGkVo+45Vy/HabwAKDxnnHGGd/a1hIlBl211603+mFX3aKjH5LVB5J9993XcFF519/p11DqVpfZs2ebBxqV9N12201037qeW1HOlW11v0POczcc6TAEMk0AOc90eukcBCAQEoHK21pCio1YIAABCEAgDALIeRh5IAoIQCAHBJDzHCSZLkIAAhAokQByXiJAXg4BCEAAAhCAAAQgAIG4CCDncZHkOhCAAAQgAAEIQAACECiRAHJeIkBeDgEIQAACEIAABCAAgbgIIOdxkeQ6EIAABCAAAQhAAAIQKJEAcl4iQF4OAQhAAAIQgAAEIACBuAgg53GR5DoQgAAEIAABCEAAAhAokQByXiJAXg4BCEAAAhCAAAQgAIG4CCDncZHkOhCAAAQgAAEIQAACECiRQLmcv/POO+9u3LhxvxKvx8shAAEIQAACEIAABCAAgSIJ1K1b973/A9SAOPXcMYmlAAAAAElFTkSuQmCC"/>
          <p:cNvSpPr>
            <a:spLocks noChangeAspect="1" noChangeArrowheads="1"/>
          </p:cNvSpPr>
          <p:nvPr/>
        </p:nvSpPr>
        <p:spPr bwMode="auto">
          <a:xfrm>
            <a:off x="155575" y="-1874838"/>
            <a:ext cx="7077075" cy="3914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D:\Загрузки\2023-02-09_09-58-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8136904" cy="4532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Распределение уровней </a:t>
            </a:r>
            <a:r>
              <a:rPr lang="ru-RU" sz="2800" b="1" dirty="0" err="1" smtClean="0"/>
              <a:t>сформированности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естественно-научной</a:t>
            </a:r>
            <a:r>
              <a:rPr lang="ru-RU" sz="2800" b="1" dirty="0" smtClean="0"/>
              <a:t> грамотности</a:t>
            </a:r>
            <a:endParaRPr lang="ru-RU" sz="28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2060848"/>
          <a:ext cx="8424936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AutoShape 4" descr="data:image/png;base64,iVBORw0KGgoAAAANSUhEUgAAAd8AAAEfCAYAAAAA6MzsAAAAAXNSR0IArs4c6QAAIABJREFUeF7tnQu8DdX7/x/lLkSKEl+lSA4ll4pElFRuCTnuKZUO6aKiL3JNTlFUEqW7ci2kyyEk5JISSgoVKZGiconwe33W/z/nO2es2Xtmn9kzs/f+zOt1XmrvmVlrvZ9n1metZ609Tx7hQQIkQAIkQAIk4CuBPFu3bv3+yJEjFXwtlYWRAAmQAAmQQIoSyJcv3w95Nm3adLxSpUopioDNJgESIAESIAF/CXz77bdC8fWXOUsjARIgARJIcQIU3xR3ADafBEiABEjAfwIUX/+Zs0QSIAESIIEUJ0DxTXEHYPNJgARIgAT8J0Dx9Z85SyQBEiABEkhxAhTfFHcANp8ESIAESMB/AhRf/5mzRBIgARIggRQnQPFNcQdg80mABEiABPwnQPH1nzlLJAESIAESSHECFN8UdwA2nwRIgARIwH8CFF//mbNEEiABEiCBFCdA8U1xB2DzSSARCLz66qvSv39/2bFjh6ruAw88IF988YUsWLAgEarPOpLACQQovg6dokCBArJ48WK5/PLLc1yxb98+QVIK/H3yyScO78bTSIAE3BD44IMP5LrrrhP8m5aWJtdee61cdNFF8sYbb7i5Dc8lgdAQoPg6NMVJJ50k11xzjXz44Yc5rhg7dqzcc889MmvWLLnxxhsd3o2nkQAJuCFw/PhxSU9Pl6lTp6rLKlSooJ5FZmNzQ5HnhokAxdehNTp27ChTpkyRlStXSp06ddRV6BAuuOAC+ffff+W7774TCDQPEiCB+BH46aef5M8//5Tzzz9f8uXLF7+CeGcSiDMBiq9DwFu3blVC27RpU5kzZ466av78+dKkSRPB7Pfuu+9Wn7Vp00Zmz54t06dPl1atWp1w98cff1weeughefjhh2X48OHqe4TSRowYIZ9//rmccsopUq9ePRk5cqRUrlw5+3rcC2HvvXv35rjnZZddpj775ptv1OfNmjWTFStWyG+//ZbjvC5duqjBAwYKxvHss8/K888/rwYOhw4dUh8jnIf62B1O6jp58mR56qmnBM516qmnSrt27VT76tevL19++aX21uvXr1fhxHjfH/aZOXOmqkOePHmkdOnSctVVV8no0aPlzDPPzK5btHo4tYfT81Aw1i8fffRRWbVqlRrY1apVS61zwuciHU7LgI3HjBmjQrVbtmyRs88+W2655Rbp16+fnHzyycpfFy1apL4rVapUdpHg1bZtW8nKylJ+hRno3Llzla8ZR8GCBdX1b731lvrIaZ2ctNvOp7t16yavv/56Dp+2ckIbjXVi47vXXntNZsyYoQbLeB7vu+8+WbhwoaANnTt3llGjRmULezRmsT7z0dp98cUXR31WvGSM+uTmuXXT70R05hT6kuLrwtgZGRny3HPPydq1a6V69erZHQxG4xBN40FEZ1W2bFkliMbn+O7HH3+UKlWqyMGDB+W///2vEt933nlHbrrpJrnjjjtUJ3v06FHVOaIzgCDhPm46M91D8NJLL0n37t1VB2uI74svvii33XabdOrUSTp06CCFChUSCPSFF15oK75O6vrMM89I7969FRt0ZH/99Ze88MILMmDAADnttNPk77//Vp0hyu3ataugA8VRu3ZtNZiJxiI39y9SpIgaHH388cdqcHTs2DHZtGmTsgUGBhg04XDSTqcdn9Pzpk2bpkQNA4Fbb71VDQxgo48++kgJDGxkdzgto0+fPqrdWCbBQAd7FB577LHswSPCuPBBDJxwrnFgQIbBJzoLhH29FF8n7Xbq0zo+EF8MsDC4Mg48g3jePv30UylTpoz673Llyqmlo5dfflkNpDGgxhGNWSzPPK6J1m6E0yM9K/Blp3aPVhZ8K7fPVW5s5KILTqpTKb4uzLlz504577zz5Prrr5cnnnhCzj33XLn33nvV6Nk40LmjQ4fAoBM1fwdh2bBhg+zZs0fuvPNOeeSRR6RixYpyww03yJNPPpl9D8x6atasqTpizE5zI76Y1eJeEHH8tyG+ED90pBgI5M2bV5WBmT3W0nQz3yNHjkStK2YM//nPf9QAY+nSpbZkN2/erMKGaP/gwYPVefG+v9k+iAxgwGQcd911lxrsYLDkpB6widOOz8l5GHCh8y9ZsqSa7WCQhAODA2wq2r17t2zfvl19fvjw4RxcsREQew2cREUwi4Oo4xrjwBIKyvnss8/UbBv+XaxYMbWTGMcvv/yi6oZIDHYYY2brlfg6bTfaZ47m2Pm0nfjCr627omGX999/Xz2r8HnjwCAMLDDDh8BFY2aIr9NnHgNup+1GWF33rBh19cq3Nm7cqOwey3Nr1MUqvm5s5KILTqpTKb4uzYlZEkQGs0SErxCiK1++fA7xxQwX4TyMmjFLrlq1anaI+r333lOzGMyiW7RoIZdeeqltDa6++mp1nVl8MQAwHw0aNBDsuNaFndFR161bV3CfH374QYXaDPHFDB6igxE+hLhw4cKqoz/nnHO04otQaLS6IpyOTWnmMLyucboOJd73t4ov6gDRgcggLI7ZOsKvTuoBmxgdXzR7ODkPyw0YIA0dOlQGDhyYAxk6a3yGWRoEoXnz5jm+//7779VMFuIbrS46WyCcjIEHBoQ4MjMz1bIIBgGI7mCQCZ/HYOX0009XgoXBJ8LXGHgah13YOVKdnLYbDAzxxeAIvzjAcg9m42afdiu+ugELbIBB4fLly0/4ZYNxfyszDLidPvNoi9N2Y0nJifjmlvG4ceOyZ/vG8pnT51YnvpH6HZfdbVKfTvF1aV4IHWa8v//+u9x8883Za1zmzh1Ch04coVSEndFZQ9gwusRaGdZBe/XqJVdeeaVaYx00aJD6GYX1QLgMYmiIrxEWtZ6HtWGd+N5///1qBoo/hIDNHRVmORDgCRMmqPC2cdit+WK9L1pdsRkNsyLMjsDG7tB1KPG+v9k+xpqv8RnEBL8jRVjcST1gE4iqE3s4Oc8I98IWCIGaD4Tse/ToocqCvxh2Ns6pUaOGYu2kLhAuhFXhBxBXzKgxAClevHj2XgIIPEK1PXv2VNEY+C2WIt58801V5P79+9UO4127dqklAswOMeuDWGEQY17zjVYnp+2eOHFitvhi9g1/Rsgcg0avxRdRDTybiP7A350wg/g6feYhvk7bjcF5NPH1gnHfvn3VICuW51YnvpH6HZfdbVKfTvGNwbxwVqwhYTRunQ0aDyJCV/geM8+WLVuqGQNCzhBgQ3zRWaFzM4df7aqDThzrf8ZM2DgP67aYzVrFFw8S6oJRNgYL7du3P6GjQmgIm7tQR3Rq2NGNEJ0u7Lxu3bqodTU2oKHTxmzMjfjG+/5m8V2yZEn2pjnM+FBf8IN9tm3bFrWdxmDIiT2c2M3NTEjH1EkZGGw1atRI7daHwGP2iMEdxGD16tU5NvLBD2BL+Cw2fWETVsOGDbOLxpLKpEmTFCusmWKGjEhQ69atc4hvND5O223MfOHTmHXiOgyAdD5t5YOBhF3YWTfzxUZIhNhRBjY9OWHm5pn3eubrBWNEqhCli+W5tYqvk34nhi43KS+h+Lo0K2YK2KxSokQJWbZs2QlXmx9EfImNTtjwhJAmHmochvgixIX1JqzDofPHpifjwFosQnn4zujsnazrYe0F9UIYGZtpMOPFYe2oEBpCWOuPP/5QsyCs80Va80W7o9UVm6sQgsd9MPAwDgwOjHVlfKYbzcf7/mbxta75ogNDaB7hV4Txo7UTNnGy3ubUbuCDdVXsMIYtjJ+sQTAxOPv1119V2NfupzVO6oKBRbVq1U7YTIWBITagmXfRY2aJtU/Mqg8cOHDCbFv3yMSy29lpu7Hma/g0wuIYHOh8WlevSOILu8P/Dd9EfeC7WJPFwBTPpBNmbp55iK/Tdnux5uukrK+//lrt54jluTWLr5N+x2V3m9SnU3xdmBedEnae4uc51p9amDt3hKAw88WB0B5+LoIdpMbOZ0N88SAibIQZA0bZGH2iA8ZM5Omnn1ZijZCj004c50F8582bp9aVzW//sYovfl6BtR7MAjHzxRFJfPG9k7qinVgLRJswG8LMEj+fwWdY57YTXz/ujzLMu53x/xA2rOFjzQ7hU/B30k4ngufGbgjrQlQaN26cY7czNgohJI4Qq93hpC4QGcxSsbaMNVwM7uAf2JOA76w/YYPoQLAR4YGvRDtiEV/c00m7DZ8GA+yzMI7cznxhZ+xRwP4MDHiwDIOBCDYiIirllJlVfKM9807bHelZ8dq3cvPcuul3ovlRKn1P8XVhbax14cHCpoQhQ4Zor7Q+iLqTzOKL7xHWwywYoosZINZwMWNFOcao3EkHazwE2ASG8CJms7qOCmFlbNyBKCLcbBzRxNdpXSHqCGVhhy5mHug00eEbu2wjrWM5YZGb+5t/54v2YIcxQrAYCGEAZBzR6uHUHk7PQ7mwC2yyZs0aVQ3UBwM38+9pdf7ktAyEBGEHhI2xsxUhVvgXduVjD4P5QLkIQ+JcrIVHO2IVXyftRvuxsQwRi6JFi3omvogkYXCBZw+blvDcgQlE3TicMIvlmXfSbq/E12lZuXmuYKNo/U40H0q17ym+qWZxtpcEohDAABA/BcOgBJGeZDzsBizJ2Fa2KZwEKL7htAtrRQKBEcDLJrCTGUsSWPtNxoPim4xWTaw2UXwTy16sLQnEnQAEFxutjPB33AsMoACKbwDQWWQOAhRfOgQJkAAJkAAJ+EyA4uszcBZHAiRAAiRAAhRf+gAJkAAJkAAJ+EyA4uszcBZHAiRAAiRAAhRf+gAJkAAJkAAJ+EyA4uszcBZHAiRAAiRAAhRf+gAJkAAJkAAJ+EyA4uszcBZHAiRAAiRAAhRf+gAJkAAJkAAJ+EyA4uszcBZHAiRAAiRAAhRf+gAJkAAJkAAJ+EyA4uszcBZHAiRAAiRAAhRf+gAJkAAJkAAJ+EyA4uszcBZHAiRAAiRAAhRf+gAJkAAJkAAJ+EyA4uszcBZHAiRAAiRAAhRf+gAJkAAJkAAJ+EyA4uszcBZHAiRAAiRAAhRf+gAJkAAJkAAJ+EyA4uszcBZHAiRAAiRAArkW33nz5knbtm1l27ZtUqpUKUV04sSJMn78eDl+/Lh07txZ+vbtG/FzmoEESIAESIAEUolArsR3ypQpMnLkSCW8W7ZsUeK7du1aufnmm2XFihVSoEABqV+/vowePVpOPfVU7ecNGzZMJd5sKwmQAAmQAAlIrsQXotq1a1dJS0uTDRs2KPHt37+/FClSRAYMGKDwTpgwQQlyiRIltJ/jex4kQAIkQAIkkEoEciW+BqgyZcpkiy9mva1atZL09HT1dVZWlmRmZsppp52m/XzBggWuee/Zs0fwx4MESIAESIAEgiQAbcOf2yPu4jt//nwZNWrUCeJrfB6L+LptJM8nARIgARIggTAR8Fx8+/Xrp8LLAwcOVO3Exqt169apNV/d5ww7h8kdWBcSIAESIAE/CHguvhs3bpSWLVvK6tWrJX/+/FKvXj217lu0aFHt53Xq1PGjnSyDBEiABEiABEJDIFfiO3nyZMHfqlWr5JJLLlE/K8rIyJBXXnlFxowZo35q1KNHD+ndu7dqsN3noaHBipAACZAACZCADwRyJb4+1I9FkAAJkAAJkEDSEaD4Jp1J2SASIAESIIGwE6D4ht1CrB8JkAAJkEDSEaD4Jp1J2SASIAESIIGwE6D4ht1CrB8JkAAJkEDSEaD4Jp1J2SASIAESIIGwE6D4ht1CrB8JkAAJkEDSEYiL+C5evFgefPBBOXTokNSsWVO9ZAMZjuxSDSYdVTaIBEiABEiABCIQ8Fx8Dxw4IFWrVpUlS5ZIuXLl5K677pLKlStLgwYNmFKQrkgCJEACJEACIrlLKagjiPSBd9xxh6xcuVJ9PXv2bJk5c6aULVuWKQXpciRAAiRAAiQQD/Hdu3evnH/++fLpp59KhQoV1CsnK1asKN999x1TCtLlSIAESIAEkopAoCkFrSSnT58uw4YNk5IlS6qMRpgNP/DAAznElykFk8r/2BgSIAESIAEXBDxf8zWXDcE944wzlPDapRpkSkEX1uKpJEACJEACSUEgbuL77rvvytChQ1X4+eSTTxa7VINMKZgUfsRGkAAJkAAJuCAQF/Hdtm2bXHHFFTJv3jypVq1adnWYUtCFZXgqCZAACZBA0hKIi/gmLS02jARIgARIgAQ8IEDx9QAib0ECJEACJEACbghQfN3Q4rkkQAIkQAIk4AEBiq8HEHkLEiABEiABEnBDgOLrhhbPJQESIAESIAEPCFB8PYDIW5AACZAACZCAGwJxEd8pU6bIY489JseOHZOMjAzp2bOnmzrxXBIgARIgARJIagKei+/u3bvloosukq+++kry5csn1atXF7xKEu93ZkrBpPYlNo4ESIAESMAhAc/Fd9myZep1ksuXL1dVaNWqlXTv3l3Kly/PlIIOjcLTSIAESIAEkpuA5+L7xx9/SFpamqxYsUIKFSoktWvXVrl9x48fz5SCye1LbB0JkAAJkIBDAp6LL8rFO52x5ps3b17p1q2bjBs3Ts16MQtOT09XVcvKypLMzExZsGCBw6r+77Q9e/YI/niQAAmQAAmQQJAEQpNScOHChdKrVy8Vdob4NmrUSPr27SszZ85kSsEgPYRlkwAJkAAJhIaA5zPfESNGyM8//yzPPvusauSgQYNk7969UrhwYRV2HjhwoPocYWjk+mVKwdD4AitCAiRAAiTgEwHPxXfOnDkyZMgQNfNFKsEmTZqoUDOyHLVs2VJWr14t+fPnl3r16inhZUpBnyzNYkiABEiABEJDwHPxRcswu3377bdVIxF2fvLJJ5UQM6VgaOzOipAACZAACQRIIC7iG2B7WDQJkAAJkAAJhJ4AxTf0JmIFSYAESIAEko0AxTfZLMr2kAAJkAAJhJ4AxTf0JmIFSYAESIAEko0AxTfZLMr2kAAJkAAJhJ4AxTf0JmIFSYAESIAEko0AxTfZLMr2kAAJkAAJhJ6A5+I7Y8YMGT58eHbDkWihVq1a6vWSTCkYen9gBUmABEiABHwg4Ln4WuvcrFkz6dKli1SqVIkpBX0wKIsgARIgARIIP4G4iu+XX34pN910k2zatEkGDBjAlILh9wfWkARIgARIwAcCcRXfDh06SP369aVnz55MKeiDMVkECZAACZCAvwRCk1LQaPb333+vkids3bpVChYseIL4zp8/X0aNGhVTPl9/0bI0EiABEiABEvCWQNxmvhkZGVKmTJnsFIL9+vVjSkFvbce7kQAJkAAJJCiBuIjvrl27JC0tTb755hspWbKkQrNx40amFExQJ2G1SYAESIAEvCUQF/HF5qqjR4/KyJEjc9SWKQW9NR7vRgIkQAIkkJgE4iK+iYmCtSYBEiABEiABfwhQfP3hzFJIgARIgARIIJsAxZfOQAIkQAIkQAI+E6D4+gycxZEACZAACZAAxZc+QAIkQAIkQAI+E6D4+gycxZEACZAACZBA3MQXPzXCqyWvvvpqGTp0KEmTAAmQAAmQAAn8fwJxE9+nnnpKRo8erZIqFC5cWBXHlIL0OxIgARIgARIQiYv47tixQ6pUqSITJkwQJFfAsXbtWqYUpMeRAAmQAAmQgMRJfDt37ixbtmyR5cuXZ0Pu378/UwrS5UiABEiABEggHuKLbEbnn3++VK1aVY4dO6YyG40dO1a6dOkirVq1kvT0dAU+KytLMjMzY8pqtGfPHsEfDxIgARIgARIIkkBoUgri/c3Dhg2TpUuXyqmnniotWrSQa6+9VlatWpVDfJlSMEh3YdkkQAIkQAJBEvB8zfell15S67uY7eLAuu/KlSuldOnSTCkYpKVZNgmQAAmQQGgIeC6+mzdvlo4dO8rixYslX7580rp1azX7Rfi5ZcuWsnr1asmfP7/6fwhznTp1QgODFSEBEiABEiABPwh4Lr6o9Msvvyzjxo2Tw4cPS9OmTdXa7kknnSRMKeiHSVkGCZAACZBA2AnERXzD3mjWjwRIgARIgASCJEDxDZI+yyYBEiABEkhJAhTflDQ7G00CJEACJBAkAYpvkPRZNgmQAAmQQEoSoPimpNnZaBIgARIggSAJUHyDpM+ySYAESIAEUpIAxTclzc5GkwAJkAAJBEkgLuI7YMAAmTp1qnqjFV6o8f777wvef8mUgkGammWTAAmQAAmEhUBcxLdt27YyYsQIqVSpUnY7mVIwLCZnPUiABEiABIImEBfxrVGjhkqkgNdLGgdTCgZtapZPAiRAAiQQFgKei+/x48elWLFiUqFCBcmbN6/06tVLbr31Vrn55puZUjAsVmc9SIAESIAEPCEQmpSCaM3evXulePHi8ssvv0jdunVl7ty5Mnz4cKYU9MTUvAkJkAAJkECiE/B85msFkp6eLm3atFHZjLABa+DAgeqU8ePHy7p161RmIx4kQAIkQAIkkEoEPBffv/76S7Zv3y4XXnih7Nq1Sy6//HJZtGiR7N+/nykFU8mz2FYSIAESIAFbAp6L78aNG+X222+Xffv2SYECBWTQoEHSvHlzVQGmFKQnkgAJkAAJkICI5+JLqCRAAiRAAiRAApEJUHzpISRAAiRAAiTgMwGKr8/AWRwJkAAJkAAJUHzpAyRAAiRAAiTgMwGKr8/AWRwJkAAJkAAJUHzpAyRAAiRAAiTgM4G4iu+QIUNURqMVK1aoZjGrkc/WZXEkQAIkQAKhJBA38YXg9unTR/LkyaPEl1mNQml/VooESIAESCAAAnERX7zlqmHDhurVkb1791biy6xGAViXRZIACZAACYSSQFzEt1u3btK4cWO55pprVDIFiK+XWY1CSZKVIgESIAESIAGHBDwX3+nTp8vUqVNlxowZsnPnTlvxnT9/vowaNUoWLFjgsKr/O23Pnj2CPx4kQAIkQAIkECSB0KQU7Ny5s3z22Wfqvc7//vuvfP/99yoEXa1aNWY1CtJDWDYJkAAJkEBoCHg+8zW3zDzzRcKFli1bqtSC+fPnl3r16qk14Tp16oQGBitCAiRAAiRAAn4Q8E180RhmNfLDpCyDBEiABEgg7ATiKr5hbzzrRwIkQAIkQAJBEKD4BkGdZZIACZAACaQ0AYpvSpufjScBEiABEgiCAMU3COoskwRIgARIIKUJUHxT2vxsPAmQAAmQQBAEKL5BUGeZJEACJEACKU2A4pvS5mfjSYAESIAEgiAQF/F98803ZeTIkXL06FGpUqWKvPbaa1KoUCGmFAzCwiyTBEiABEggdAQ8F1+8c7l27drqFZMlS5aU9u3bS9OmTeXiiy9WyRWQZAGvnqxfv76MHj1avXqSBwmQAAmQAAmkEgHPxRfw8E7nvHnzysGDB6V169by0EMPyYcffqje7TxgwADFF6+WRI5f/MuDBEiABEiABFKJQFzEFwA//fRTlVawRYsWgjA0ZsBIL5ienq74ZmVlSWZmJrMapZK3sa0xE6hc6fSYrw3iwk3f7g6iWJZJAr4TCE1WI3PLDxw4IO3atZMbbrhBFi9enEN8c5NS0He6LJAEAiaQR/4IuAbuij8uJdxdwLNJIMUIeD7zRSYjrPtWrVpVoZw0aZJ8+eWXcsoppzClYIo5F5vrHQGKr3cseScSCAMBz8X3iy++kE6dOqmNVYULF1azXWy0qlmzJlMKhsHirENCEqD4JqTZWGkSsCXgufiipLFjx6qNVHny5FE7nbGrGf/NlIL0RBKIjQDFNzZuvIoEwkogLuIb1sayXiSQqAQovolqOdabBPQEKL70DBJIAAIU3wQwUoiqeChPiCrjoCoFjzs4KclOofgmmUHZnOQkQPFNTrvGq1UU33iR9e6+FF/vWPJOJBA3AhTfuKFNyhtTfMNvVopv+G3EGpKAUHzpBG4IUHzd0ArmXIpvMNxZKgm4IkDxdYUr5U+m+IbfBSi+4bcRa0gCnPnSB1wRoPi6whXIyXER36lTp6qUgocPH1a/8x0zZoxq3MSJE2X8+PFy/Phx6dy5s/Tt2zeQRrNQEkg0Apz5JprFgq0vxTdY/k5K91x88XrJunXrypo1a6RYsWJyxRVXyODBg6V06dJMKejEIjyHBDQEKL50CzcEKL5uaAVzrufi+9tvv8mPP/6oXieJo2vXrnLllVfK5s2bmVIwGBuz1CQgQPFNAiP62ASKr4+wYyzKc/E11+P333+XtLQ0lV7wwQcfZEpBE5zKla6K0WTBXLbp20XBFMxSFQGmFKQjuCFQvnIlN6cHfu62Td8GXodYKxC6lIJHjhyRZs2ayfXXXy99+vRRIWdzPt9UTymYR8rGautArjsuOwIpl4X+PwKc+dIT3BDgzNcNrWDOjcvM99ixY9KhQwc566yzsjdb9evXjykFTTam+Abj8IlaKsU3US0XTL0pvsFwd1NqXMS3R48e8s8//6gsRshmhGPjxo1MKUjxdeObPDeHv/yRUDyOS4mEqm+yVZbiG36Lei6+r776qnTr1k1q1KghR48eVQSw6eree+9lSkGKb/ifiJDWkDPfkBompNWi+IbUMKZqeS6+4W9yOGrIsHM47JAotaD4JoqlwlFPim847BCpFhTfgGxE8Q0IfIIWS/FNUMMFVG2Kb0DgXRRL8XUBy8tTKb5e0kz+e1F8k9/GXraQ4uslzfjci+IbH65R70rxjYqIJ5gIUHzpDm4IUHzd0ArmXIpvMNyF4hsQ+AQtluKboIYLqNoU34DAuyiW4usClpenUny9pJn896L4Jr+NvWwhxddLmvG5F8U3Plyj3pXiGxURT2DYmT4QIwGKb4zgfLwsbuI7b948adu2rWzbtk1KlSqlmsSUgv+zLMXXRy9PgqI4800CI/rYBIqvj7BjLCou4jtlyhSVzxfCu2XLFiW+a9euZUrBHDMZvts5Rp9Nycsovilp9pgbTfGNGZ1vF8ZFfEePHq3eaoWMRhs2bFDi279/f6YUpPj65tjJVhDFN9ksGt/2UHzjy9eLu8dFfI2KlSlTJlt8rVmNsrKyJDMzUxa3bLlwAAAfF0lEQVQsWOC6HXv27BH8JfLBlIKJbD3/686Ugv4zT+QSmVLQP+uFLqUgmh5JfJlSkGFn/x6PxC+JM9/Et6GfLeDM10/asZXl28yXKQVzGogbrmJz2FS9iuKbqpaPrd0U39i4+XmVb+LLlIIUXz8dO9nKovgmm0Xj2x6Kb3z5enH3uIjv5MmTBX+rVq2SSy65RDp37iwZGRlMKWiyGGe+Xrhv6tyD4ps6tvaipRRfLyjG9x5xEd/4Vjk57k7xTQ47+tUKiq9fpJOjHIpv+O1I8Q3IRhTfgMAnaLEU3wQ1XEDVpvgGBN5FsRRfF7C8PJXi6yXN5L8XxTf5bexlCym+XtKMz70ovvHhGvWuFN+oiHiCiQDFl+7ghgDF1w2tYM6l+AbDnSkFA+KeqMVSfBPVcsHUm+IbDHc3pVJ83dDy8FzOfD2EmQK3ovimgJE9bCLF10OYcboVxTdOYKPdluIbjRC/NxOg+NIf3BCg+LqhFcy5voovUwr+z8gU32AcPlFLpfgmquWCqTfFNxjubkr1TXyZUjCnWSi+btyU51J86QNuCFB83dAK5lzfxJcpBSm+wbh4cpRK8U0OO/rVCoqvX6RjL8c38fUypeD27dvl4MGDsbeaV5IACZAACZCABwQKFSok5cqVc32nwMQ31VMKurYULyABEiABEkgaAr6JL1MKJo3PsCEkQAIkQAK5JOCb+DKlYC4txctJgARIgASShoBv4gtir7zyiowZM0aOHz8uPXr0kN69eycNSDaEBEiABEiABJwS8FV8nVaK55EACZAACZBAMhOg+Cazddk2EiABEiCBUBKg+IbSLKwUCZAACZBAMhOg+Cazddk2EiABEiCBUBKg+IbSLKwUCZAACZBAMhOg+Cazddk2EiABEiCBUBKg+IbSLKwUCZAACZBAMhOg+Cazddk2EiABEiCBUBKg+IbSLKwUCZAACZBAMhOg+Cazddk2EiABEiCBUBKg+IbSLKwUCZAACZBAMhOg+CahdX///XdZsWKF/PTTT1KhQgVp0qRJEraSTSIBEiCBxCWQ0uK7YcMGadq0qRIp43jmmWdk6dKl8tZbbyWkVbOysqRr165y6aWXSvny5eWGG26Qa6+9NiHb4kelN2/eLLVq1ZK9e/dmF/fII4/ItGnTBJm4eJBAvAnABy+44AJJS0tTSWfOPfdcef755+WMM86Id9G8f4AEKL5JJL7//POPVK9eXRYsWCDlypUL0K0Sp2ir+G7atEkaNmwoxYsXl2+++SZxGsKaJiwB+OBll10mv/32m2oDcp/v2rVLJk+enLBtYsWjE6D42ojvyy+/LP/9739l8eLF8vfff8uoUaOkVatW0qhRI5UOMT09XdGtUqWK1KxZUy6++GLp27evrF27Vtq3b686bsyscQ0eLhxPPfWU+nzChAkyfvx49ZcnTx655JJLBDPuokWLqvOee+45eeGFF+TYsWOqvNGjR+ewpN21H3zwgXpgIcIos2zZsiqN40033SR79uxR9//ss89O8IqRI0fKq6++KieddJLs379ffvjhBxkxYoS8+eabUrBgQbnrrrukTp06tm2xq7Nd+++8885sRrj28ccfl1WrVsn06dMdtT+6Wzs/wyq+iBJcccUV8sYbb8iMGTNs23z99dfLli1b5Mcff1Szlu7du8vdd999gu1uueUWlTqzWrVqsnDhQmUDzKoxOIIt6tevL5UrV1YV3rFjhzz00EMqGmN3jc43dHW5/fbbtf6L5Qjwh5/iaNasmXTr1k3OO++8iDbR+YiZMny1SJEiqi0Qji5dushjjz0mhw4d0tbDzjd69eqlZY464vlCVMp8lCpVSrXlpZdekq+++kpFrPDszp49W95+++3sU83Ppc7nnHuM92daxRfRK0RfFi1apGWHGlifTwy6db4EZnb9BQbpgwYNUjbCYHPKlCmqn9D1Wei7dP0h+rMaNWoou6Pfue6661TaWJ3d4WN2/WEk+0TrD8Ns20jekvLiC+G78MILsxlh9InOFw8zOmB0qmvWrFECtm3bNvXZ66+/Lu+//76sXr1a7rnnHuV8WFt1Kr7oSNA54Xo4PTpK/AsRQueIDnj+/PmSP39+ue2226R58+bSsmVLVUd8b3ftxIkT1cP0+eefy1lnnaX+GwKBOsNBcS+r+P7yyy+q/Wjbvn37VNtffPFF1S6UVahQIdm5c6dgHdnuwbGrc8WKFbXXmMX3yy+/VGJTr149JXbR2u9112cW35kzZwr+MNgAq0jii3pYH3pd3S+66CLVaa1cuVIN1PDfv/76qxpcwRbwBQgRDggP/Ag86tate8I1qJOdb1jrcvDgQa3/OhFfq010PoIBmvnYvXu3XHPNNYoJRBdhfPxrVw+vxRciDL4QGgyC8PyApXGY+Vjb57VPub2fWXyPHDmi+pzSpUvLsGHDtDb86KOPTng+f/75Z60v4Xm26y9gmwIFCqhBd6dOnQSDOIi47jl/8skntXWB+LZp00b5MPoILOFs3bpVa/f33nvPkfia7YM+NVJ/aH0Ow2Zbiq8NAadrvkePHpW8efPKv//+K3g4MGvBKBuzYQgX1owxc8ODj5E5Hhpj5otZMToFHOigIKSYkaJzMma0y5Ytk4yMDNVxDRkyRM2M8fDhwAPSs2dP9bDhwL3trh03bpx88skn2TNIhFCvuuoqwYOJe6NDr1SpknrgHn74YSXoeGDOP/989fCgnXhYO3ToICeffLIqyzjwva4tqKtdna+++mrtNYb4rl+/Xj3w+AMDiF209rvt2KKdb4gvGGF2j04bAxZDfO3arBNfXd3RkUHQjeiH2daRxNfcARrX3Hjjjba+YRVfc7vN/osBX6SZr84mOh+xii/8f/DgwYIO1iy+dvXAerqOLQYgus8xSIE/YfZUuHBhwUy8QYMGYsx8zz77bOU/EBF01rCF+TD46NoXzUfi/b15zReRMMxg0T5EEozDbMOBAwee8Hza+RL6D7v+AvfGIBCszjzzTNV3YTYWyedxjbku3333XfbMF/0g6tanT58cyIzzIYy1a9c+oT9EH2JnH0SMIvWH5ucwjLal+MYgvq+99ppgtDd37lz5888/Zd26dUp4IcIQSnQCcArMihFygwOjA0fHgM4yUtg5kvii4/rjjz+UsOuOSOKLzgez8nfeeUddCvFFh7V9+/YcM1/UEw8Bwpw4EH7C6PiUU06Rw4cPS8eOHdVo2Cq+djNfuzpHCzu3a9dOMDNEB4E6o/7R2u91R4iODyww20VHfu+996pOKJaZr67uVgZYxsBoHp2lU/E1rsEMw843rOILX9X5L8qMJL46m+h8xCq+iJag44bfmsXXrh54PnT+5CTsjGcRmwq/+OKLHOKLwa8hyngOdOJr1z6v/crN/axhZ+NaO3YISVufz1jFF2VhkxeW0jBJwLKLzi5PP/201p9Qd2Pmi+cYM985c+aozZ5W/4OPIoKoW4Yz/NdqH9wvUn9oFt8w2pbiG4P4YvS5ZMkStX504MAB9ZAb4ouwLpwUO4nxve4hjyS+1rDzHXfcIcWKFVNhZ4h527ZtVUj6tNNOUzNSzIJPP/10VYw17Gy+Fus12DGJazETQIgT62+TJk3KIb4YCWPGDhHGcd999ynRxUYPzHxxPj5DqDRfvnyCESVC4Hbia1dnhFd116Dzx4wcM2/wMwYMEN9o7XfTqTk5Fx0Blg3AA4MmDK5iFV9d3dFxtG7dWg2ESpYsKbfeequy56OPPhpRfMHHeg06LjvfsIrvs88+q/XfSOJrZxOdj5jFF503BnmY+eK5MYuvXT1yI75YImnRooXyaWPmi1kilpAwUEEd4EuIZBgHzo3UPie+Eq9z7MTXjh3Wgq3PJyYAuiUMa9jZ3F/g+cYkAv0MJhTGryN0zyxmoLr+0Cy+6B8RtsZ6OyJI1vOjia/OPv3794/YHxriG1bbUnxjEF8YHSM6PNyNGzeWWbNmqdkvOmccCNVitH/llVe6Fl9jwxX+xYHNWnjQjA1X+JkBQsgI/aKjxv/j5wfGgRG+3bXYdIW642HERiCcV6JEiRxhZzwkCM1htgvxw8aqefPmqbVdPKzoWBGWxgYodGp4MC+//PKIG650dcagxU580XkiDIW6mcUXbYzWfi87QXQeVatWVZuhsO6MI1bx1dX9/vvvV7M08EOIDiKPTXHG5je7NV/4nO4aOzZW8QVbnf9CfLGJz9jngPaj84U/DB8+XGsTOx8x7ICBKDpbdLw4MOBDqBGDP4SGdfWIRXxRDkQAMyzUFZt7DPHNzMxUzwrKxCZD7H/AYMosvpF8zkufcnsvO/G1syH6IOvziQGkzpeMDVe6/gIzVMyisZyG/Rl4DvHs655ZLH3p7GgMXrHhCgN4nDN06FDlR9bz0c9Emvna2SdafwDfD6ttKb5un4Yo52PkjY6AvwP1GGwS3s4adnbSxFiucXJfu3MQYscmL3SWsRyItmDQh2iLcaCzR0eOWTAPEiCBEwmk9G7nWB0Co07sTsZsgQcJRCIQi5DGck1urADxxRIANgPGcmDGi5mvsUkQ94D4IpKCUDQPEiABii99gARIgARIgAQCJ8CZb+AmYAVIgARIgARSjQDFN9UszvaSAAmQAAkEToDiG7gJwlUBvJLPeGECfv+KHd48SIAESIAEvCVA8fWWZ8LfDS8UwRuu8Btg/LwAP77nQQIkQAIk4C0Biq+3PHk3EiABEiABEohKgOIbFVF8T7Bmi8HvJXVZQlALZA3BT5zw8gz81hgvFsDPRHRZPyJlVLLLAoIXFBgZmVDeE088od5yZWQbii+JYO8eLTOKF1lk7OyH38PiDVHGa/dAQpdxBu/ftctQo8sug7do6TLRRHvtp5FK0W22Kbv72mXE8SJDWLRsR/jtcbSsOPH2PLvsVZEyDln9DW/ssmbRsstc5TabGl4zq+tz8LIZvFPeeBUqXsqzfPlylelM51cGx0jl67Id4YVC1kxxeN0sXmlpTVgTKdkJ3v6Xm8xX8fYD6/0pvn4TN5WnyxYD8dVlCcFlOB+vtMTrLfECeeSdxQsOdFk/7DIKmV9ijk7WnAVkwIAB2eKLtV68SMTINhQgJl+KjpT1xqssMjr7YfCkE19dxhm85cwuQ40uuwySf+gyczkR31iyTdnd1y4jjlcZwiJ1uHjZf7SsOPF2MLv3LttlHMILT6xZxZClzGnmKjs72GVTwytPdX2OIb54neWll16qBjF4Y5ldpion4qu7FhMQa6Y4vJ3MyPJlzhaXG/GNlvkq3n5A8fWbcITydNlizDNfa5YQjDrhqEj2YIgvRq26rB92GYUiZRAxxDfRsoN4YdJIWW/wUhVrlqdYXmSvs58hvng9H15sj3Lwqjy89s+acQZJC+wy1JhnvrrsMuZMNHYZhXKbbSpS5ivDRl5nCIuW7QivgI2WFccL/4l0D7e+gixfVn/D/Z1mrrKzr11CF+RANma+Zt+B+DZp0kS9dx7ii3c2Ww+zPVFnHE78AOcZ1yJfOma45kxxGBAgWY01WxzE1y7rEma+ucl8FW8/oPj6TThKedaMQuaZrzlLCGayGHlCbPFeW0N8kX9Yl/XDSdjZmgXEEN+bb75ZvUMXISIj21DIsHleHbusKnjYEWLzIouMzn7WmS/ej4vZxdixY1ViAHPGGbwrO5L4WrPL4H3k6DCtmbns3qtsiG+s2absfM4uI44XGcLMYWddtiPMqKJlxfHcmSw3dCu+iG5Z/U0nvm4zRkUSX11mIkRqMAP/+OOPVYQN7/iGb9qVa7z3PlLfY3ct0hCaM8Uhwxo2f1qzxTmd+caS+SrefkDx9ZtwlPKsGYXM4mvOEgLHRLYWrPMiFGyIL0asukw3dhmFjJmvLgsIxDcRs4N4YdJIWW/w6sTcZpHBrFVnP13YGUnpsfaOF9ybM86g4zOHnc0ZasxhZ8NvIKL43JqZK5L45ibblF2na5cRB521FxnCjLCzLtsRnoNIWcK88J1o93Aadjbsidmm1d+Qsclp5io7+9plUzOHnc19DhJkGGu+GEBhEJeVlaWSwNhlfDNmvnYZ0OyuNZa5dJnizAMPp+IbS+araHb0+nuu+XpN1MX9dNlizGFnc5YQZLhBJ4ZsLTgM8UXn7SajkCG+uiwgEF+84xcPuS7bkIumJdyp0TKj5DaLDDpUO/thzRchZ4TTkGEGv6+GAFszzmA2YJfRyhx2NvwGGWTcZBTCzDc32absxNcuI44XGcIgKJGyHWHDVbSsOPF2VjvxjZRxyOpv2JDkNHOVnfjaZVMzb7gy9znmDVeIusBHsfmyQIECETO+RZr5RsrUZJcpzo345ibzVbz9gDNfvwmzPBIgAVsCzBBG5wCBVPQDznzp+yRAAoERYIawwNCHquBU9AOKb6hckJUhARIgARJIBQIU31SwMttIAiRAAiQQKgIU31CZg5UhARIgARJIBQIU31SwMttIAiRAAiQQKgIU31CZg5UhARIgARJIBQIU31SwMttIAiRAAiQQKgIU31CZg5UhARIgARJIBQIU31SwMtsYOIFjx45JkSJFBAkU8No+vCbyscceU/XSpQnEm4Cs6dyQXQavF128eLHgZfR4ZSVe46dLP4g3lOnSvuGl/dbUdHfffbdt2j1dGkS8vN6aAhHtsKbB6969u1jLw+sDx4wZozjg3tddd536f12qObSNhzsCutSS4GvnZ5s2bVKvPYU9cOBtV8gChbdv4U1VvXv3Vm9mW7hwoRQtWlSmTZsm5cqVs01tqfMBN2kwjbq6a3Vink3xTUy7sdYJRmD37t3qlZF4RSBEFwkS8C8ysejSBOI1nxBfczo3JFrQpQjUpR+88cYbtecCm/U1haiDXdo9XRpEnfjq0i4iDZ61PF3qw61bt0ZNU5dg5g6sunZ87fwMSVTwik4ILQ5zGj98VrduXZXTG6+WxGAO78rGK211PqtLhYg3V7lJgwlfSJWD4psqlmY7AyWA1GiDBw+W9957L4f4Dhs2TJup6JlnnomYzs2ays2afjB//vzZ7bWeaxVfZI6xS7unS4MI8bWmQMQsVpcGTye+uvR1ZuPo0tQFarwEKtwutaSdn8FvIomvOUECcuxmZGQI3hmuy66lS4VoVy58MFoazATCHlNVKb4xYeNFJOCOAPLK4mFDqNg8840kvtZ0bpiFIDG9NUWgkaDAnH4QoWS7c63ii/rYpd3TpUE0z3yNFIgXXHCBIIkB2mM9zOWZZ2bmlJnly5eP2DZ3tFP3bDu+U6ZM0QqmG/HFcgfC0YjK6MRXlwoxmvjqUhkifWoqHBTfVLAy2xgoAYgiBAszX6yvRQo7G2nljLAzMuIY6dzwmS6V25o1a1QuVHP6QWRAskv7ZhVfXK9Lu4f76dIgWsPOCKc3b95cJk2apEKU+fLlk/Xr1wvS4EUKO5vT1yFtY6Q0dYEaMIEK16WWRE7n33//XZuOMlrYGSkmsS5csmRJQerB0qVLq8xXutSWulSIGJy5SYOJulaqVCmBiMdeVYpv7Ox4JQk4IoA0ZxCX6tWrq/Ox4QqhVayhYYaqSxNo3nBlpHN79NFHlYCXKlVKGjduLLNmzRLkQUUo25p+EJuqdOkEMUu2ii/qpEu717FjR20aRIivNQUiBgi6NHiRws7m9HWRUs05gsyTFAFdasmhQ4eq73R+BmGNFHaGnyGd6XfffScXXnihTJ48WW28skttqfMBN2kwjbqmgjkpvqlgZbYxUAJpaWmCPM0IyxoH1liRx9fY8RxoBVk4CWgIWPPyEpK3BCi+3vLk3UjgBAKY8WLmi5CdWXx37typZrI8SCCMBCi+8bUKxTe+fHl3EiABEiABEjiBAMWXTkECJEACJEACPhOg+PoMnMWRAAmQAAmQAMWXPkACJEACJEACPhOg+PoMnMWRAAmQAAmQAMWXPkACJEACJEACPhOg+PoMnMWRAAmQAAmQAMWXPkACJEACJEACPhOg+PoMnMWRAAmQAAmQAMWXPkACJEACJEACPhOg+PoMPNWK++2331T+zz///FO9vB8J4XEg3R3S0F133XWphoTtDZgAMvwgufxPP/0kFSpUUHmTeZCA3wQovn4TT/DyWg1daNuCdwY1OuG7zMxMKVOmjDRo0EB69+4tc+bMka+//lqQLB7ZTniQgJ8EsrKypGvXrnLppZcKcggjBy2yTvEgAb8JUHz9Jp7g5bkV3169eglS0yEtGTq85cuXq9yxL730khQvXjzBabD6iUTgn3/+UWkdFyxYIOXKlUukqrOuSUiA4puERo1nk9yKL8LLhQsXloYNG8qAAQOkRo0aUqtWLdtQH2bD+MuTJ49Kxo4ZMvKHXn/99YIctT/++KMKV3fv3l3lwsWBHKbVqlWTpUuXKoHHsW3bNqlatapMnz5dlY3cuYsXL5a///5bRo0aJa1atVLn33PPPYKE9fhD0m8MDp599ll58803pWDBgnLXXXeperRv316Vg+Pxxx+XVatWqXvHWjbuAzHAAATtQX0RJbAmqjdsac0w89RTT6mykZrQjplxrTnHK8pEqH/MmDHqa921K1eulEGDBsmhQ4dU/aZMmSL79u2LyLhp06a29Xj99dfltddeU2kV33jjDfUvPgPHjRs3yn333afssXnzZlUnJ2179913JT09XSpWrKiuWbNmjVrW0PmOwQHlIh8tGKCssmXLyiuvvCIlSpTQ+oedjW677Tat7Tp16mR7n3g+k7x3YhKg+Cam3QKrtVvxxVovOiWss0HoPv74Y0Hidd2BdTgI4OrVq1Wnf/vtt6t/0Unj0CWBN8S3UaNGcs4558iyZcvUueiYFy1aJC+//LIKeaPTh2Cjk8YaNMTOEF+cB9F+7rnn5N9//1X1RF0KFSokSPu3a9eubPFF0ncITb169WTGjBlKAGMpG3X85ZdfVNjz888/V4wwSHArvkiEHomZwadNmzYCAYcdMPjZunWraqPuWiQ0L1CggJx00kmqXhj4YAASqZ2nnnpqxHog2gFmpUqVUuL7wAMPqAgIBj2whU58I7UN4guRxiwWRzTfwTkTJ05UgwrwPuuss9R/Y0D3wgsvaP3DzkYQX53tEOHR+VlgDysLDjUBim+ozRO+yrkVX6MFELV27dqpmcYjjzyiZqH4/379+mU3ctiwYbJ3714ZPXq0+gxCmpGRoUQ3mvj26NFDhRKbN28u5557rvTp00fOO+88JR4QS+M4evSo5M2bV4nsp59+qmbgxYoVU+I7e/Zsefjhh+Xkk08W1MU4DNFfv369EiL8oW6G+MZSNsrALHvkyJEyd+7cHOJbuXJlqVKliqpHixYtFC8IZ82aNdXnOHbv3q3aitlbJGaG+CLigPtik9HAgQMVn0i8IUhDhgyRM888Uw1SINaR2okBU6R6oP61a9dW4rt//345fPiwmukjshBL26ziG813wGHcuHHyySefqIgFjk2bNslVV10lP//8s9Y/7GwE8dXZDp/r/Az34UECVgIUX/qEKwKxii86x7p166rOd/jw4TJ16lQ1k5o2bZqcccYZqg7ROtBIM190fAiPYvMM7jdixAgVkoX4Nm7cWO2uhshhJr5u3To5cuSImi0Zs/G0tDQ1S8aGHMz4dOKLwcJFF10kBw8elHfeeSdbfGMpGwMAzLR37NiheOhmvhAozNrHjh2rQve62aFT8TVmvqg7Zr7Y+AZekQTz+PHjSnAh+JihR2pnNPFt2bKl1K9fX22+w8y3b9++auCDZQTMPt22LRbxxWAJ4W7YzhBfRBowsND5h52NwEFnO2zksruPq4eMJ6cEAYpvSpjZu0bGIr4QTQgbwoTopNFxYe0NM8hJkyap2RsOa+jwjjvuULNSJ2FndIiYoWFWh93UM2fOVIKGP3TuS5YsUXU4cOCAGgCYxRehT4TCIc4Ih2INEuue+fLlE8x2IcaYIUFAcA+jAzdmvrGUjXtCjDD7QzjWLux8zTXXqIHAKaec4ig0a2VmzHwN8UW7sekIs3yEoM1hZ+NanIuowWmnnaYiD9gVjLZHaqc17GyuB9Z1MfDavn27Ej5jzRfii/tigOEk7Gy+Z7Sws47Dnj17BIMs+ODZZ5+t1mexpHDxxRdr/cPORli+0NkOa8k6P4OI8yABznzpA74SQGePtTCILQQEsymsx0IgISxGiNmoFDbMYMaKA50iNj9hwxWOaDNfiC/Kw4yxSJEi2eKL0CkEBaKLWfCsWbPU7NeY+UJ8IcqY4SEkCYHAv7gHxAfhUoR/sd6LzTl24uumbHTe2CSGdUgcZvFFPRBiRmgcZWNgEG3DlR0zQ3yNsDPYgAXWdXHoeGMNHKFulI8NTWgvwtWG+OraaWy40tXj1ltvVeFrzPBxL0N858+fr35+huhH69atbTdc6e5pFV+7thi+Y/gXyu7fv78cO3ZMbXTDvbHmrPMPOxu9+OKLWtvBVrr7UHx97XISpjDOfBPGVKwoCZAACZBAshCg+CaLJdkOEiABEiCBhCFA8U0YU7GiJEACJEACyUKA4psslmQ7SIAESIAEEoYAxTdhTMWKkgAJkAAJJAsBim+yWJLtIAESIAESSBgCFN+EMRUrSgIkQAIkkCwEKL7JYkm2gwRIgARIIGEIUHwTxlSsKAmQAAmQQLIQoPgmiyXZDhIgARIggYQhAPH9PxBUZqFooINwAAAAAElFTkSuQmCC"/>
          <p:cNvSpPr>
            <a:spLocks noChangeAspect="1" noChangeArrowheads="1"/>
          </p:cNvSpPr>
          <p:nvPr/>
        </p:nvSpPr>
        <p:spPr bwMode="auto">
          <a:xfrm>
            <a:off x="155575" y="-1309688"/>
            <a:ext cx="4562475" cy="2733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15616" y="1484784"/>
          <a:ext cx="698477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Умения </a:t>
            </a:r>
            <a:r>
              <a:rPr lang="ru-RU" sz="2800" b="1" dirty="0" err="1" smtClean="0"/>
              <a:t>естественно-научной</a:t>
            </a:r>
            <a:r>
              <a:rPr lang="ru-RU" sz="2800" b="1" dirty="0" smtClean="0"/>
              <a:t> грамотности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Типы </a:t>
            </a:r>
            <a:r>
              <a:rPr lang="ru-RU" sz="2800" b="1" dirty="0" err="1" smtClean="0"/>
              <a:t>естественно-научного</a:t>
            </a:r>
            <a:r>
              <a:rPr lang="ru-RU" sz="2800" b="1" dirty="0" smtClean="0"/>
              <a:t> знания</a:t>
            </a:r>
            <a:endParaRPr lang="ru-RU" sz="28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99592" y="1340768"/>
          <a:ext cx="734481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899592" y="1556792"/>
          <a:ext cx="7272808" cy="472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Разделы содержания </a:t>
            </a:r>
            <a:r>
              <a:rPr lang="ru-RU" sz="2800" b="1" dirty="0" err="1" smtClean="0"/>
              <a:t>естественно-научной</a:t>
            </a:r>
            <a:r>
              <a:rPr lang="ru-RU" sz="2800" b="1" dirty="0" smtClean="0"/>
              <a:t> грамотности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Доля участников ГИА, </a:t>
            </a:r>
            <a:br>
              <a:rPr lang="ru-RU" sz="2800" b="1" dirty="0" smtClean="0"/>
            </a:br>
            <a:r>
              <a:rPr lang="ru-RU" sz="2800" b="1" dirty="0" smtClean="0"/>
              <a:t>выбирающих предмет физика (%)</a:t>
            </a:r>
            <a:endParaRPr lang="ru-RU" sz="28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872085"/>
              </p:ext>
            </p:extLst>
          </p:nvPr>
        </p:nvGraphicFramePr>
        <p:xfrm>
          <a:off x="323528" y="1988840"/>
          <a:ext cx="4464495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325611"/>
              </p:ext>
            </p:extLst>
          </p:nvPr>
        </p:nvGraphicFramePr>
        <p:xfrm>
          <a:off x="4788024" y="1988840"/>
          <a:ext cx="410445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Доля школ, в которых обучающиеся </a:t>
            </a:r>
            <a:br>
              <a:rPr lang="ru-RU" sz="2800" b="1" dirty="0" smtClean="0"/>
            </a:br>
            <a:r>
              <a:rPr lang="ru-RU" sz="2800" b="1" dirty="0" smtClean="0"/>
              <a:t>выбрали физику в 2022 году</a:t>
            </a:r>
            <a:endParaRPr lang="ru-RU" sz="28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832319"/>
              </p:ext>
            </p:extLst>
          </p:nvPr>
        </p:nvGraphicFramePr>
        <p:xfrm>
          <a:off x="467544" y="1988840"/>
          <a:ext cx="482453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995164"/>
              </p:ext>
            </p:extLst>
          </p:nvPr>
        </p:nvGraphicFramePr>
        <p:xfrm>
          <a:off x="5148064" y="1844824"/>
          <a:ext cx="478802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Около 50 % обучающихся, выбравших физику, не приступают к выполнению экспериментального задания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Общие подходы к проведению диагностики функциональной (</a:t>
            </a:r>
            <a:r>
              <a:rPr lang="ru-RU" sz="2800" b="1" dirty="0" err="1" smtClean="0"/>
              <a:t>естественно-научной</a:t>
            </a:r>
            <a:r>
              <a:rPr lang="ru-RU" sz="2800" b="1" dirty="0" smtClean="0"/>
              <a:t>) грамотности обучающихся 8-х классов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целях подготовки обучающихся Ярославской области к участию в Региональной оценке по модели PISA, проводимой в соответствии с</a:t>
            </a:r>
            <a:r>
              <a:rPr lang="ru-RU" b="1" dirty="0" smtClean="0"/>
              <a:t> </a:t>
            </a:r>
            <a:r>
              <a:rPr lang="ru-RU" dirty="0" smtClean="0"/>
              <a:t>«Методологией и критериями оценки качества общего образования в общеобразовательных организациях на основе практики международных исследований качества подготовки обучающихся», утвержденной Приказом Министерства просвещения РФ и приказом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от 6.05.2019 г. №590/219, п. 2.5. «Плана мероприятий Ярославской области по формированию и оценке функциональной грамотности обучающихся (дорожная карта) на 2022 – 2023 учебный год» </a:t>
            </a:r>
            <a:r>
              <a:rPr lang="ru-RU" b="1" dirty="0" smtClean="0"/>
              <a:t>предусматривает проведение двух этапов диагностики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 функциональной грамотности</a:t>
            </a:r>
            <a:r>
              <a:rPr lang="ru-RU" dirty="0" smtClean="0"/>
              <a:t> обучающихся: </a:t>
            </a:r>
            <a:r>
              <a:rPr lang="ru-RU" b="1" dirty="0" smtClean="0"/>
              <a:t>стартовый</a:t>
            </a:r>
            <a:r>
              <a:rPr lang="ru-RU" dirty="0" smtClean="0"/>
              <a:t>  и повторный.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Анализ контекстных факторов, влияющих на результат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u="sng" dirty="0" smtClean="0"/>
              <a:t>Значимые положительные корреляции с высокими баллами по тесту :</a:t>
            </a:r>
          </a:p>
          <a:p>
            <a:pPr>
              <a:buNone/>
            </a:pPr>
            <a:r>
              <a:rPr lang="ru-RU" dirty="0" smtClean="0"/>
              <a:t>	«Кто ясно мыслит, тот ясно излагает» так считали Протагор, Н. </a:t>
            </a:r>
            <a:r>
              <a:rPr lang="ru-RU" dirty="0" err="1" smtClean="0"/>
              <a:t>Буало</a:t>
            </a:r>
            <a:r>
              <a:rPr lang="ru-RU" dirty="0" smtClean="0"/>
              <a:t> и А. Шопенгауэр.</a:t>
            </a:r>
          </a:p>
          <a:p>
            <a:pPr lvl="0"/>
            <a:r>
              <a:rPr lang="ru-RU" dirty="0" smtClean="0"/>
              <a:t>Задания ЕГЭ по русскому языку №№ 7, 8 - Морфологические нормы (образование форм слова) и Синтаксические нормы. Нормы согласования. Нормы управления.</a:t>
            </a:r>
          </a:p>
          <a:p>
            <a:pPr lvl="0"/>
            <a:r>
              <a:rPr lang="ru-RU" dirty="0" smtClean="0"/>
              <a:t>Сочинение. Информационная обработка текста</a:t>
            </a:r>
          </a:p>
          <a:p>
            <a:pPr lvl="0"/>
            <a:r>
              <a:rPr lang="ru-RU" dirty="0" smtClean="0"/>
              <a:t>Запрос (Методика - удовлетворенность) по параметру № 1 «Запрос: Давать хорошие знания, умения, навыки по преподаваемым предметам»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2800" b="1" u="sng" dirty="0" smtClean="0"/>
              <a:t>Значимые положительные корреляции с высокими баллами по тесту :</a:t>
            </a:r>
          </a:p>
          <a:p>
            <a:r>
              <a:rPr lang="ru-RU" dirty="0" smtClean="0"/>
              <a:t>Запрос (Методика - удовлетворенность) по параметру № 8 «Обеспечивать интересное и современное преподавание учебных предметов педагогами»</a:t>
            </a:r>
          </a:p>
          <a:p>
            <a:r>
              <a:rPr lang="ru-RU" dirty="0" smtClean="0"/>
              <a:t>Запрос (Методика - удовлетворенность) по параметру № 6 «Помогать в выборе будущей профессии»</a:t>
            </a:r>
          </a:p>
          <a:p>
            <a:r>
              <a:rPr lang="ru-RU" dirty="0" smtClean="0"/>
              <a:t>(Методика - удовлетворенность) по параметру № 1 «</a:t>
            </a:r>
            <a:r>
              <a:rPr lang="ru-RU" u="sng" dirty="0" smtClean="0"/>
              <a:t>Удовлетворённость</a:t>
            </a:r>
            <a:r>
              <a:rPr lang="ru-RU" dirty="0" smtClean="0"/>
              <a:t>: Давать хорошие знания, умения, навыки по преподаваемым предметам»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16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u="sng" dirty="0" smtClean="0"/>
              <a:t>Значимые отрицательные корреляции с высокими баллами по тесту :</a:t>
            </a:r>
            <a:endParaRPr lang="ru-RU" dirty="0" smtClean="0"/>
          </a:p>
          <a:p>
            <a:pPr lvl="0"/>
            <a:r>
              <a:rPr lang="ru-RU" dirty="0" smtClean="0"/>
              <a:t>Запрос (Методика – удовлетворенность) по параметру №8 : «Обеспечивать хорошее отношение к ученикам со стороны педагогов и администрации школы»</a:t>
            </a:r>
          </a:p>
          <a:p>
            <a:pPr lvl="0"/>
            <a:r>
              <a:rPr lang="ru-RU" dirty="0" smtClean="0"/>
              <a:t>Запрос (Методика – удовлетворенность) по параметру №10 «Поддерживать и обеспечивать вежливые и доброжелательные отношения между учениками»</a:t>
            </a:r>
          </a:p>
          <a:p>
            <a:r>
              <a:rPr lang="ru-RU" dirty="0" smtClean="0"/>
              <a:t>Запрос (Методика – удовлетворенность) по параметру №11: «Предоставлять ученикам возможность пользоваться различными информационными ресурсами школы»</a:t>
            </a:r>
          </a:p>
          <a:p>
            <a:endParaRPr lang="ru-RU" dirty="0" smtClean="0"/>
          </a:p>
          <a:p>
            <a:r>
              <a:rPr lang="ru-RU" dirty="0" smtClean="0"/>
              <a:t>учитель поощряет ученика </a:t>
            </a:r>
            <a:r>
              <a:rPr lang="ru-RU" b="1" u="sng" dirty="0" smtClean="0"/>
              <a:t>за любую</a:t>
            </a:r>
            <a:r>
              <a:rPr lang="ru-RU" dirty="0" smtClean="0"/>
              <a:t> попытку выполнения задания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5846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Значимые положительные корреляции с высокими баллами по тесту  отдельных  утверждений методики изучения удовлетворённости:</a:t>
            </a:r>
            <a:r>
              <a:rPr lang="ru-RU" dirty="0" smtClean="0"/>
              <a:t>            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38. Моя школа обеспечивает учебниками всех учеников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32. Во время изучения биологии у нас было много интересных практических и лабораторных работ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19. В моей школе я получил глубокие знания по изобразительному искусству, музыке, МХК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46. В моей школе часто организуются экскурсии, полезные для учебы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33. В моей школе я получил глубокие знания по литературе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27. Мой классный руководитель ИНТЕРЕСУЕТСЯ МОИМИ ПРОБЛЕМАМИ  И  ЗАБОТИТСЯ  ОБО МНЕ</a:t>
            </a:r>
          </a:p>
          <a:p>
            <a:endParaRPr lang="ru-RU" dirty="0" smtClean="0"/>
          </a:p>
          <a:p>
            <a:r>
              <a:rPr lang="ru-RU" dirty="0" smtClean="0"/>
              <a:t>3. Наш классный руководитель СТАЛ авторитетом для меня и моих одноклассников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Рекомендации (1)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ГАУ ДПО ИРО:</a:t>
            </a:r>
          </a:p>
          <a:p>
            <a:r>
              <a:rPr lang="ru-RU" dirty="0" smtClean="0"/>
              <a:t>Обеспечить непрерывное повышение квалификации педагогов </a:t>
            </a:r>
            <a:r>
              <a:rPr lang="ru-RU" dirty="0" err="1" smtClean="0"/>
              <a:t>естественно-научного</a:t>
            </a:r>
            <a:r>
              <a:rPr lang="ru-RU" dirty="0" smtClean="0"/>
              <a:t> цикла, касающееся </a:t>
            </a:r>
            <a:r>
              <a:rPr lang="ru-RU" b="1" dirty="0" smtClean="0"/>
              <a:t>функциональной грамотности, </a:t>
            </a:r>
            <a:r>
              <a:rPr lang="ru-RU" b="1" dirty="0" err="1" smtClean="0"/>
              <a:t>критериального</a:t>
            </a:r>
            <a:r>
              <a:rPr lang="ru-RU" b="1" dirty="0" smtClean="0"/>
              <a:t> оценивания</a:t>
            </a:r>
            <a:r>
              <a:rPr lang="ru-RU" dirty="0" smtClean="0"/>
              <a:t>, в том числе на основе </a:t>
            </a:r>
            <a:r>
              <a:rPr lang="ru-RU" b="1" dirty="0" smtClean="0"/>
              <a:t>выявленных дефицитов педагогов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Постоянная работа над формированием и </a:t>
            </a:r>
            <a:r>
              <a:rPr lang="ru-RU" b="1" dirty="0" smtClean="0"/>
              <a:t>поддержанием активности </a:t>
            </a:r>
            <a:r>
              <a:rPr lang="ru-RU" dirty="0" smtClean="0"/>
              <a:t>профессионального сообщества.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Рекомендации (2)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ДО ЯО:</a:t>
            </a:r>
          </a:p>
          <a:p>
            <a:r>
              <a:rPr lang="ru-RU" b="1" dirty="0" smtClean="0"/>
              <a:t>Интегрировать</a:t>
            </a:r>
            <a:r>
              <a:rPr lang="ru-RU" dirty="0" smtClean="0"/>
              <a:t>, в том числе путем заключения трехсторонних договоров, в процесс обучения в ОО </a:t>
            </a:r>
            <a:r>
              <a:rPr lang="ru-RU" b="1" dirty="0" smtClean="0"/>
              <a:t>представителей высшей школы, предприятий</a:t>
            </a:r>
            <a:r>
              <a:rPr lang="ru-RU" dirty="0" smtClean="0"/>
              <a:t>, связанных с  </a:t>
            </a:r>
            <a:r>
              <a:rPr lang="ru-RU" dirty="0" err="1" smtClean="0"/>
              <a:t>естественно-научным</a:t>
            </a:r>
            <a:r>
              <a:rPr lang="ru-RU" dirty="0" smtClean="0"/>
              <a:t> профилем;</a:t>
            </a:r>
          </a:p>
          <a:p>
            <a:r>
              <a:rPr lang="ru-RU" dirty="0" smtClean="0"/>
              <a:t>Пересмотреть/ужесточить </a:t>
            </a:r>
            <a:r>
              <a:rPr lang="ru-RU" b="1" dirty="0" smtClean="0"/>
              <a:t>критерии отбора</a:t>
            </a:r>
            <a:r>
              <a:rPr lang="ru-RU" dirty="0" smtClean="0"/>
              <a:t> претендентов на статус инновационных, </a:t>
            </a:r>
            <a:r>
              <a:rPr lang="ru-RU" dirty="0" err="1" smtClean="0"/>
              <a:t>стажировочных</a:t>
            </a:r>
            <a:r>
              <a:rPr lang="ru-RU" dirty="0" smtClean="0"/>
              <a:t> площадок;</a:t>
            </a:r>
          </a:p>
          <a:p>
            <a:r>
              <a:rPr lang="ru-RU" dirty="0" smtClean="0"/>
              <a:t>Предоставить возможности сетевого взаимодействия ОО, МО с целью обеспечения равенства возможностей для получения качественного образования обучающимися из отдаленных районов у педагогов с профильным образованием (территориально, </a:t>
            </a:r>
            <a:r>
              <a:rPr lang="ru-RU" dirty="0" err="1" smtClean="0"/>
              <a:t>онлайн</a:t>
            </a:r>
            <a:r>
              <a:rPr lang="ru-RU" dirty="0" smtClean="0"/>
              <a:t>);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Рекомендации (3)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ОО</a:t>
            </a:r>
          </a:p>
          <a:p>
            <a:r>
              <a:rPr lang="ru-RU" dirty="0" smtClean="0"/>
              <a:t>Лабораторные и практические работы по предметам </a:t>
            </a:r>
            <a:r>
              <a:rPr lang="ru-RU" dirty="0" err="1" smtClean="0"/>
              <a:t>естественно-научного</a:t>
            </a:r>
            <a:r>
              <a:rPr lang="ru-RU" dirty="0" smtClean="0"/>
              <a:t> цикла – улучшить обеспечение;</a:t>
            </a:r>
          </a:p>
          <a:p>
            <a:r>
              <a:rPr lang="ru-RU" dirty="0" smtClean="0"/>
              <a:t>Сбор и диссеминация положительных практик, в том числе с учетом их в годовом премировании педагогов (разнообразие форм подачи материала, методов оценивания, которыми пользуется педагог);</a:t>
            </a:r>
          </a:p>
          <a:p>
            <a:r>
              <a:rPr lang="ru-RU" dirty="0" smtClean="0"/>
              <a:t>Аудит эффективности проектной деятельности с точки зрения ее эффективности;</a:t>
            </a:r>
          </a:p>
          <a:p>
            <a:r>
              <a:rPr lang="ru-RU" dirty="0" smtClean="0"/>
              <a:t>Изменение содержания предметных недель, интегрированных уроков в пользу функциональной грамотности – </a:t>
            </a:r>
            <a:r>
              <a:rPr lang="ru-RU" b="1" dirty="0" smtClean="0"/>
              <a:t>систематизация</a:t>
            </a:r>
            <a:r>
              <a:rPr lang="ru-RU" dirty="0" smtClean="0"/>
              <a:t> данной работы;</a:t>
            </a:r>
          </a:p>
          <a:p>
            <a:r>
              <a:rPr lang="ru-RU" dirty="0" smtClean="0"/>
              <a:t>Разъяснительная работа с родителями по популяризации ценности функциональной грамотности в рамках образования детей;</a:t>
            </a:r>
          </a:p>
          <a:p>
            <a:r>
              <a:rPr lang="ru-RU" dirty="0" smtClean="0"/>
              <a:t>Реализация программ наставничества для </a:t>
            </a:r>
            <a:r>
              <a:rPr lang="ru-RU" b="1" dirty="0" smtClean="0"/>
              <a:t>молодых педагогов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Продолжение работы по формированию «учебных центров» на базе школьных библиотек;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Рекомендации (4)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AutoNum type="romanUcPeriod"/>
            </a:pPr>
            <a:r>
              <a:rPr lang="ru-RU" dirty="0" smtClean="0"/>
              <a:t>Внедрение подхода с разработкой и использованием </a:t>
            </a:r>
            <a:r>
              <a:rPr lang="en-US" b="1" dirty="0" smtClean="0"/>
              <a:t>KPI</a:t>
            </a:r>
            <a:r>
              <a:rPr lang="ru-RU" b="1" dirty="0" smtClean="0"/>
              <a:t> </a:t>
            </a:r>
            <a:r>
              <a:rPr lang="ru-RU" dirty="0" smtClean="0"/>
              <a:t>(включающими оценку результативности – степени достижения запланированных результатов и эффективности – соотношения между достигнутыми результатами и затраченными ресурсами в соответствии с требованиями – временем, затратами, степенью достижения цели) в рамках оценки деятельности организаций и сообществ по повышению качества образования в Ярославской области;</a:t>
            </a:r>
          </a:p>
          <a:p>
            <a:pPr marL="571500" indent="-571500">
              <a:buAutoNum type="romanUcPeriod"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II. </a:t>
            </a:r>
            <a:r>
              <a:rPr lang="ru-RU" dirty="0" smtClean="0"/>
              <a:t>Определить показатели, связанные с организационной культурой ОО как имеющие наибольший весовой коэффициент в рамках оценки эффективности руководителя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Одной из задач стартового этапа диагностики стало </a:t>
            </a:r>
            <a:r>
              <a:rPr lang="ru-RU" b="1" dirty="0" smtClean="0"/>
              <a:t>ознакомление с особенностями диагностики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 </a:t>
            </a:r>
            <a:r>
              <a:rPr lang="ru-RU" b="1" dirty="0" err="1" smtClean="0"/>
              <a:t>естественно-научной</a:t>
            </a:r>
            <a:r>
              <a:rPr lang="ru-RU" b="1" dirty="0" smtClean="0"/>
              <a:t> грамотности и анализ деятельности общеобразовательных </a:t>
            </a:r>
            <a:r>
              <a:rPr lang="ru-RU" b="1" dirty="0" err="1" smtClean="0"/>
              <a:t>орагназаций</a:t>
            </a:r>
            <a:r>
              <a:rPr lang="ru-RU" b="1" dirty="0" smtClean="0"/>
              <a:t> по формированию </a:t>
            </a:r>
            <a:r>
              <a:rPr lang="ru-RU" b="1" dirty="0" err="1" smtClean="0"/>
              <a:t>естественно-научной</a:t>
            </a:r>
            <a:r>
              <a:rPr lang="ru-RU" b="1" dirty="0" smtClean="0"/>
              <a:t> </a:t>
            </a:r>
            <a:r>
              <a:rPr lang="ru-RU" b="1" dirty="0" err="1" smtClean="0"/>
              <a:t>грамотнсти</a:t>
            </a:r>
            <a:r>
              <a:rPr lang="ru-RU" dirty="0" smtClean="0"/>
              <a:t>. </a:t>
            </a:r>
          </a:p>
          <a:p>
            <a:r>
              <a:rPr lang="ru-RU" dirty="0" smtClean="0"/>
              <a:t>Дорожная карта предполагает также повторное измерение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 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обучающихся 8-х классов </a:t>
            </a:r>
            <a:r>
              <a:rPr lang="ru-RU" b="1" dirty="0" smtClean="0"/>
              <a:t>после проведения </a:t>
            </a:r>
            <a:r>
              <a:rPr lang="ru-RU" b="1" dirty="0" err="1" smtClean="0"/>
              <a:t>компелекса</a:t>
            </a:r>
            <a:r>
              <a:rPr lang="ru-RU" b="1" dirty="0" smtClean="0"/>
              <a:t> мер</a:t>
            </a:r>
            <a:r>
              <a:rPr lang="ru-RU" dirty="0" smtClean="0"/>
              <a:t> по подготовке области к проведению федерального исследования с целью определения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функциональной грамотности обучающихся 8-х классов.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Задачи диагностики: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ознакомление обучающихся с особенностями диагностики 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(интерфейсом, типами и форматом заданий и т.д.); </a:t>
            </a:r>
          </a:p>
          <a:p>
            <a:r>
              <a:rPr lang="ru-RU" dirty="0" smtClean="0"/>
              <a:t>получение информации о стартовом уровне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 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обучающихся 8-х классов; </a:t>
            </a:r>
          </a:p>
          <a:p>
            <a:r>
              <a:rPr lang="ru-RU" dirty="0" smtClean="0"/>
              <a:t>выявление затруднений и дефицитов обучающихся 8-х классов, возникающих в процессе решения задач, направленных на оценку 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</a:t>
            </a:r>
            <a:r>
              <a:rPr lang="ru-RU" dirty="0" err="1" smtClean="0"/>
              <a:t>грамотности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определение контекстных факторов, влияющих на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 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обучающихся 8-х классов;</a:t>
            </a:r>
          </a:p>
          <a:p>
            <a:r>
              <a:rPr lang="ru-RU" dirty="0" smtClean="0"/>
              <a:t>подготовка адресных рекомендаций для региональных и муниципальных органов управления образованием, управленцев общеобразовательных организаций, а также учителей </a:t>
            </a:r>
            <a:r>
              <a:rPr lang="ru-RU" dirty="0" err="1" smtClean="0"/>
              <a:t>естественно-научного</a:t>
            </a:r>
            <a:r>
              <a:rPr lang="ru-RU" dirty="0" smtClean="0"/>
              <a:t> цикла по формированию </a:t>
            </a:r>
            <a:r>
              <a:rPr lang="ru-RU" dirty="0" err="1" smtClean="0"/>
              <a:t>естественно-научной</a:t>
            </a:r>
            <a:r>
              <a:rPr lang="ru-RU" dirty="0" smtClean="0"/>
              <a:t> грамотности у обучающихся 8-х классов.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Выборка: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Количество классов, принявших участие в исследовании: 34.</a:t>
            </a:r>
          </a:p>
          <a:p>
            <a:r>
              <a:rPr lang="ru-RU" dirty="0" smtClean="0"/>
              <a:t>Выборка </a:t>
            </a:r>
            <a:r>
              <a:rPr lang="ru-RU" b="1" dirty="0" smtClean="0"/>
              <a:t>репрезентативная для г. Ярославля</a:t>
            </a:r>
            <a:r>
              <a:rPr lang="ru-RU" dirty="0" smtClean="0"/>
              <a:t>, сформированная в соответствии с «Положением об обеспечении объективности процедур оценки качества образования и всероссийской олимпиады школьников в Ярославской области», утвержденным департаментом образования Ярославской области 24.06.2022 № 164/01-04. </a:t>
            </a:r>
          </a:p>
          <a:p>
            <a:r>
              <a:rPr lang="ru-RU" dirty="0" smtClean="0"/>
              <a:t>Исследование проводилось </a:t>
            </a:r>
            <a:r>
              <a:rPr lang="ru-RU" b="1" dirty="0" smtClean="0"/>
              <a:t>под контролем региональных наблюдателей</a:t>
            </a:r>
            <a:r>
              <a:rPr lang="ru-RU" dirty="0" smtClean="0"/>
              <a:t>, посетивших каждую диагностическую работу, проводившихся среди отобранных для исследования классов в соответствии с расписанием.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Формат проведения диагностики: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Тестирование проводилось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b="1" dirty="0" smtClean="0"/>
              <a:t>компьютерной форме</a:t>
            </a:r>
            <a:r>
              <a:rPr lang="ru-RU" dirty="0" smtClean="0"/>
              <a:t>, при помощи ГИС Образование-76. </a:t>
            </a:r>
          </a:p>
          <a:p>
            <a:pPr algn="just"/>
            <a:r>
              <a:rPr lang="ru-RU" dirty="0" smtClean="0"/>
              <a:t>Длительность 95-100 минут (2 урока по 45 минут на выполнение теста и 5-10 минут перерыв) – тестирование </a:t>
            </a:r>
            <a:r>
              <a:rPr lang="en-US" dirty="0" smtClean="0"/>
              <a:t>PISA </a:t>
            </a:r>
            <a:r>
              <a:rPr lang="ru-RU" dirty="0" smtClean="0"/>
              <a:t>длится </a:t>
            </a:r>
            <a:r>
              <a:rPr lang="ru-RU" b="1" dirty="0" smtClean="0"/>
              <a:t>2 академических часа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Итоговый балльный результат каждого обучающегося складывается из автоматически рассчитанных баллов за ответы на закрытые задания и балльных оценок за задания открытого типа, выставленных проверяющим.</a:t>
            </a:r>
          </a:p>
          <a:p>
            <a:pPr algn="just"/>
            <a:r>
              <a:rPr lang="ru-RU" dirty="0" smtClean="0"/>
              <a:t>Был произведен анализ </a:t>
            </a:r>
            <a:r>
              <a:rPr lang="ru-RU" b="1" dirty="0" smtClean="0"/>
              <a:t>контекстных факторов</a:t>
            </a:r>
            <a:r>
              <a:rPr lang="ru-RU" dirty="0" smtClean="0"/>
              <a:t>, как и в исследовании </a:t>
            </a:r>
            <a:r>
              <a:rPr lang="en-US" dirty="0" smtClean="0"/>
              <a:t>PISA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Предмет диагностики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Естественнонаучная грамотность</a:t>
            </a:r>
            <a:r>
              <a:rPr lang="ru-RU" dirty="0" smtClean="0"/>
              <a:t> – это</a:t>
            </a:r>
          </a:p>
          <a:p>
            <a:r>
              <a:rPr lang="ru-RU" dirty="0" smtClean="0"/>
              <a:t>способность человека занимать активную гражданскую позицию по вопросам, связанным с естественными науками;</a:t>
            </a:r>
          </a:p>
          <a:p>
            <a:r>
              <a:rPr lang="ru-RU" dirty="0" smtClean="0"/>
              <a:t>готовность интересоваться естественнонаучными идеями;</a:t>
            </a:r>
          </a:p>
          <a:p>
            <a:r>
              <a:rPr lang="ru-RU" dirty="0" smtClean="0"/>
              <a:t>стремление участвовать в </a:t>
            </a:r>
            <a:r>
              <a:rPr lang="ru-RU" b="1" dirty="0" smtClean="0"/>
              <a:t>аргументированном</a:t>
            </a:r>
            <a:r>
              <a:rPr lang="ru-RU" dirty="0" smtClean="0"/>
              <a:t> обсуждении проблем, относящихся к естественным наукам и технологиям.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Компетенции </a:t>
            </a:r>
            <a:r>
              <a:rPr lang="ru-RU" sz="2800" b="1" dirty="0" err="1" smtClean="0"/>
              <a:t>естественно-научной</a:t>
            </a:r>
            <a:r>
              <a:rPr lang="ru-RU" sz="2800" b="1" dirty="0" smtClean="0"/>
              <a:t> грамотности: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научное объяснение явлений</a:t>
            </a:r>
            <a:r>
              <a:rPr lang="ru-RU" dirty="0" smtClean="0"/>
              <a:t> (способность давать объяснительные описания природных явлений, технологий, технических продуктов и их последствий для общества. Такая способность требует знания основных научных идей и вопросов, которые определяют практику и цели науки);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понимать особенности естественнонаучного исследования</a:t>
            </a:r>
            <a:r>
              <a:rPr lang="ru-RU" dirty="0" smtClean="0"/>
              <a:t> (компетентность использовать знания и понимание научного исследования это: умение составить запрос по проблеме, получить необходимую и достаточную информацию о проблеме, предложить способы решения проблемы, на основе полученной информации);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интерпретировать данные и использовать научные доказательства </a:t>
            </a:r>
            <a:r>
              <a:rPr lang="ru-RU" dirty="0" smtClean="0"/>
              <a:t>(компетентность объяснять и оценивать фактические данные с научной точки зрения и оценивать, являются ли выводы обоснованными).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5472608"/>
          </a:xfrm>
        </p:spPr>
        <p:txBody>
          <a:bodyPr>
            <a:normAutofit/>
          </a:bodyPr>
          <a:lstStyle/>
          <a:p>
            <a:r>
              <a:rPr lang="ru-RU" dirty="0" smtClean="0"/>
              <a:t>Кроме того, обучающиеся должны иметь представление об интеллектуальных достижениях, которые представляет наше современное научное понимание. Это относится не только к знаниям, в отношении которых сейчас существует консенсус (например, структура ДНК), но и к ошибкам, которые были допущены в прошлом – например, геоцентрическая картина мира, ламаркизм, евгеника и др.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823</Words>
  <Application>Microsoft Office PowerPoint</Application>
  <PresentationFormat>Экран (4:3)</PresentationFormat>
  <Paragraphs>141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Аналитическая информация по диагностике функциональной (естественно-научной) грамотности для Координационного совета по вопросам повышения качества образования</vt:lpstr>
      <vt:lpstr>Общие подходы к проведению диагностики функциональной (естественно-научной) грамотности обучающихся 8-х классов</vt:lpstr>
      <vt:lpstr>Презентация PowerPoint</vt:lpstr>
      <vt:lpstr>Задачи диагностики:</vt:lpstr>
      <vt:lpstr>Выборка:</vt:lpstr>
      <vt:lpstr>Формат проведения диагностики:</vt:lpstr>
      <vt:lpstr>Предмет диагностики</vt:lpstr>
      <vt:lpstr>Компетенции естественно-научной грамотности:</vt:lpstr>
      <vt:lpstr>Презентация PowerPoint</vt:lpstr>
      <vt:lpstr>Презентация PowerPoint</vt:lpstr>
      <vt:lpstr>Общие  характеристики диагностического исследования</vt:lpstr>
      <vt:lpstr>Распределение итоговых баллов за тест</vt:lpstr>
      <vt:lpstr>Распределение уровней сформированности естественно-научной грамотности</vt:lpstr>
      <vt:lpstr>Умения естественно-научной грамотности</vt:lpstr>
      <vt:lpstr>Типы естественно-научного знания</vt:lpstr>
      <vt:lpstr>Разделы содержания естественно-научной грамотности</vt:lpstr>
      <vt:lpstr>Доля участников ГИА,  выбирающих предмет физика (%)</vt:lpstr>
      <vt:lpstr>Доля школ, в которых обучающиеся  выбрали физику в 2022 году</vt:lpstr>
      <vt:lpstr>Презентация PowerPoint</vt:lpstr>
      <vt:lpstr>Анализ контекстных факторов, влияющих на результат</vt:lpstr>
      <vt:lpstr>Презентация PowerPoint</vt:lpstr>
      <vt:lpstr>Презентация PowerPoint</vt:lpstr>
      <vt:lpstr>Презентация PowerPoint</vt:lpstr>
      <vt:lpstr>Рекомендации (1)</vt:lpstr>
      <vt:lpstr>Рекомендации (2)</vt:lpstr>
      <vt:lpstr>Рекомендации (3)</vt:lpstr>
      <vt:lpstr>Рекомендации (4)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Петрова_НВ</dc:creator>
  <cp:lastModifiedBy>Елена Костыгова</cp:lastModifiedBy>
  <cp:revision>142</cp:revision>
  <dcterms:created xsi:type="dcterms:W3CDTF">2023-02-09T06:39:33Z</dcterms:created>
  <dcterms:modified xsi:type="dcterms:W3CDTF">2023-03-02T09:13:46Z</dcterms:modified>
</cp:coreProperties>
</file>