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95" r:id="rId4"/>
    <p:sldId id="296" r:id="rId5"/>
    <p:sldId id="297" r:id="rId6"/>
    <p:sldId id="299" r:id="rId7"/>
    <p:sldId id="301" r:id="rId8"/>
    <p:sldId id="302" r:id="rId9"/>
    <p:sldId id="298" r:id="rId10"/>
    <p:sldId id="29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3799307695233746E-2"/>
          <c:y val="1.7811073283665851E-2"/>
          <c:w val="0.90683536840503631"/>
          <c:h val="0.894478893618468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Лист1!$B$5</c:f>
              <c:strCache>
                <c:ptCount val="1"/>
                <c:pt idx="0">
                  <c:v>РФ</c:v>
                </c:pt>
              </c:strCache>
            </c:strRef>
          </c:tx>
          <c:invertIfNegative val="0"/>
          <c:cat>
            <c:numRef>
              <c:f>Лист1!$C$4:$N$4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8.1</c:v>
                </c:pt>
                <c:pt idx="8">
                  <c:v>8.1999999999999993</c:v>
                </c:pt>
                <c:pt idx="9">
                  <c:v>9</c:v>
                </c:pt>
                <c:pt idx="10">
                  <c:v>10.1</c:v>
                </c:pt>
                <c:pt idx="11">
                  <c:v>10.199999999999999</c:v>
                </c:pt>
              </c:numCache>
            </c:numRef>
          </c:cat>
          <c:val>
            <c:numRef>
              <c:f>Лист1!$C$5:$N$5</c:f>
              <c:numCache>
                <c:formatCode>General</c:formatCode>
                <c:ptCount val="12"/>
                <c:pt idx="0">
                  <c:v>63.39</c:v>
                </c:pt>
                <c:pt idx="1">
                  <c:v>74.78</c:v>
                </c:pt>
                <c:pt idx="2">
                  <c:v>46.56</c:v>
                </c:pt>
                <c:pt idx="3">
                  <c:v>76.66</c:v>
                </c:pt>
                <c:pt idx="4">
                  <c:v>44.3</c:v>
                </c:pt>
                <c:pt idx="5">
                  <c:v>53.54</c:v>
                </c:pt>
                <c:pt idx="6">
                  <c:v>46.58</c:v>
                </c:pt>
                <c:pt idx="7">
                  <c:v>89.56</c:v>
                </c:pt>
                <c:pt idx="8">
                  <c:v>78.41</c:v>
                </c:pt>
                <c:pt idx="9">
                  <c:v>36.24</c:v>
                </c:pt>
                <c:pt idx="10">
                  <c:v>61.03</c:v>
                </c:pt>
                <c:pt idx="11">
                  <c:v>52.78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CF3-4F19-A7B9-610CC809271E}"/>
            </c:ext>
          </c:extLst>
        </c:ser>
        <c:ser>
          <c:idx val="1"/>
          <c:order val="1"/>
          <c:tx>
            <c:strRef>
              <c:f>Лист1!$B$6</c:f>
              <c:strCache>
                <c:ptCount val="1"/>
                <c:pt idx="0">
                  <c:v>ЯО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Лист1!$C$4:$N$4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8.1</c:v>
                </c:pt>
                <c:pt idx="8">
                  <c:v>8.1999999999999993</c:v>
                </c:pt>
                <c:pt idx="9">
                  <c:v>9</c:v>
                </c:pt>
                <c:pt idx="10">
                  <c:v>10.1</c:v>
                </c:pt>
                <c:pt idx="11">
                  <c:v>10.199999999999999</c:v>
                </c:pt>
              </c:numCache>
            </c:numRef>
          </c:cat>
          <c:val>
            <c:numRef>
              <c:f>Лист1!$C$6:$N$6</c:f>
              <c:numCache>
                <c:formatCode>General</c:formatCode>
                <c:ptCount val="12"/>
                <c:pt idx="0">
                  <c:v>54.5</c:v>
                </c:pt>
                <c:pt idx="1">
                  <c:v>71.34</c:v>
                </c:pt>
                <c:pt idx="2">
                  <c:v>39.67</c:v>
                </c:pt>
                <c:pt idx="3">
                  <c:v>73.23</c:v>
                </c:pt>
                <c:pt idx="4">
                  <c:v>44.06</c:v>
                </c:pt>
                <c:pt idx="5">
                  <c:v>56.58</c:v>
                </c:pt>
                <c:pt idx="6">
                  <c:v>49.05</c:v>
                </c:pt>
                <c:pt idx="7">
                  <c:v>91.62</c:v>
                </c:pt>
                <c:pt idx="8">
                  <c:v>79.709999999999994</c:v>
                </c:pt>
                <c:pt idx="9">
                  <c:v>31.95</c:v>
                </c:pt>
                <c:pt idx="10">
                  <c:v>61.73</c:v>
                </c:pt>
                <c:pt idx="11">
                  <c:v>56.13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CF3-4F19-A7B9-610CC80927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757168"/>
        <c:axId val="192757552"/>
      </c:barChart>
      <c:catAx>
        <c:axId val="192757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2757552"/>
        <c:crosses val="autoZero"/>
        <c:auto val="0"/>
        <c:lblAlgn val="ctr"/>
        <c:lblOffset val="100"/>
        <c:noMultiLvlLbl val="0"/>
      </c:catAx>
      <c:valAx>
        <c:axId val="192757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27571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4922496101030848E-2"/>
          <c:y val="1.7811073283665851E-2"/>
          <c:w val="0.91295855681083338"/>
          <c:h val="0.894478893618468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Лист2!$A$5</c:f>
              <c:strCache>
                <c:ptCount val="1"/>
                <c:pt idx="0">
                  <c:v>РФ</c:v>
                </c:pt>
              </c:strCache>
            </c:strRef>
          </c:tx>
          <c:invertIfNegative val="0"/>
          <c:val>
            <c:numRef>
              <c:f>Лист2!$B$5:$N$5</c:f>
              <c:numCache>
                <c:formatCode>General</c:formatCode>
                <c:ptCount val="13"/>
                <c:pt idx="0">
                  <c:v>82.11</c:v>
                </c:pt>
                <c:pt idx="1">
                  <c:v>73.03</c:v>
                </c:pt>
                <c:pt idx="2">
                  <c:v>52.11</c:v>
                </c:pt>
                <c:pt idx="3">
                  <c:v>66.63</c:v>
                </c:pt>
                <c:pt idx="4">
                  <c:v>79.349999999999994</c:v>
                </c:pt>
                <c:pt idx="5">
                  <c:v>82.9</c:v>
                </c:pt>
                <c:pt idx="6">
                  <c:v>51.04</c:v>
                </c:pt>
                <c:pt idx="7">
                  <c:v>70.459999999999994</c:v>
                </c:pt>
                <c:pt idx="8">
                  <c:v>35.04</c:v>
                </c:pt>
                <c:pt idx="9">
                  <c:v>74.66</c:v>
                </c:pt>
                <c:pt idx="10">
                  <c:v>34.22</c:v>
                </c:pt>
                <c:pt idx="11">
                  <c:v>51.88</c:v>
                </c:pt>
                <c:pt idx="12">
                  <c:v>11.45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19-4694-8B5F-C71CF91E7EB2}"/>
            </c:ext>
          </c:extLst>
        </c:ser>
        <c:ser>
          <c:idx val="1"/>
          <c:order val="1"/>
          <c:tx>
            <c:strRef>
              <c:f>Лист2!$A$6</c:f>
              <c:strCache>
                <c:ptCount val="1"/>
                <c:pt idx="0">
                  <c:v>ЯО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Лист2!$B$6:$N$6</c:f>
              <c:numCache>
                <c:formatCode>General</c:formatCode>
                <c:ptCount val="13"/>
                <c:pt idx="0">
                  <c:v>76.14</c:v>
                </c:pt>
                <c:pt idx="1">
                  <c:v>66.45</c:v>
                </c:pt>
                <c:pt idx="2">
                  <c:v>36.78</c:v>
                </c:pt>
                <c:pt idx="3">
                  <c:v>54.66</c:v>
                </c:pt>
                <c:pt idx="4">
                  <c:v>73.290000000000006</c:v>
                </c:pt>
                <c:pt idx="5">
                  <c:v>81.56</c:v>
                </c:pt>
                <c:pt idx="6">
                  <c:v>38.700000000000003</c:v>
                </c:pt>
                <c:pt idx="7">
                  <c:v>68.91</c:v>
                </c:pt>
                <c:pt idx="8">
                  <c:v>33.24</c:v>
                </c:pt>
                <c:pt idx="9">
                  <c:v>72.540000000000006</c:v>
                </c:pt>
                <c:pt idx="10">
                  <c:v>33.979999999999997</c:v>
                </c:pt>
                <c:pt idx="11">
                  <c:v>55.6</c:v>
                </c:pt>
                <c:pt idx="12">
                  <c:v>9.76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F19-4694-8B5F-C71CF91E7E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795352"/>
        <c:axId val="164239656"/>
      </c:barChart>
      <c:catAx>
        <c:axId val="192795352"/>
        <c:scaling>
          <c:orientation val="minMax"/>
        </c:scaling>
        <c:delete val="0"/>
        <c:axPos val="b"/>
        <c:majorTickMark val="out"/>
        <c:minorTickMark val="none"/>
        <c:tickLblPos val="nextTo"/>
        <c:crossAx val="164239656"/>
        <c:crosses val="autoZero"/>
        <c:auto val="1"/>
        <c:lblAlgn val="ctr"/>
        <c:lblOffset val="100"/>
        <c:noMultiLvlLbl val="0"/>
      </c:catAx>
      <c:valAx>
        <c:axId val="164239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27953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1383848758035682E-2"/>
          <c:y val="1.7811073283665851E-2"/>
          <c:w val="0.90683536840503631"/>
          <c:h val="0.894478893618468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Лист2!$A$28</c:f>
              <c:strCache>
                <c:ptCount val="1"/>
                <c:pt idx="0">
                  <c:v>РФ</c:v>
                </c:pt>
              </c:strCache>
            </c:strRef>
          </c:tx>
          <c:invertIfNegative val="0"/>
          <c:val>
            <c:numRef>
              <c:f>Лист2!$B$28:$Q$28</c:f>
              <c:numCache>
                <c:formatCode>General</c:formatCode>
                <c:ptCount val="16"/>
                <c:pt idx="0">
                  <c:v>77.11</c:v>
                </c:pt>
                <c:pt idx="1">
                  <c:v>76.94</c:v>
                </c:pt>
                <c:pt idx="2">
                  <c:v>80.680000000000007</c:v>
                </c:pt>
                <c:pt idx="3">
                  <c:v>69.88</c:v>
                </c:pt>
                <c:pt idx="4">
                  <c:v>70.8</c:v>
                </c:pt>
                <c:pt idx="5">
                  <c:v>85.5</c:v>
                </c:pt>
                <c:pt idx="6">
                  <c:v>62.98</c:v>
                </c:pt>
                <c:pt idx="7">
                  <c:v>46.31</c:v>
                </c:pt>
                <c:pt idx="8">
                  <c:v>69.89</c:v>
                </c:pt>
                <c:pt idx="9">
                  <c:v>29.89</c:v>
                </c:pt>
                <c:pt idx="10">
                  <c:v>45.92</c:v>
                </c:pt>
                <c:pt idx="11">
                  <c:v>52.27</c:v>
                </c:pt>
                <c:pt idx="12">
                  <c:v>61.57</c:v>
                </c:pt>
                <c:pt idx="13">
                  <c:v>25.03</c:v>
                </c:pt>
                <c:pt idx="14">
                  <c:v>55.34</c:v>
                </c:pt>
                <c:pt idx="15">
                  <c:v>15.61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BA-45D4-9868-2D6728EAFC27}"/>
            </c:ext>
          </c:extLst>
        </c:ser>
        <c:ser>
          <c:idx val="1"/>
          <c:order val="1"/>
          <c:tx>
            <c:strRef>
              <c:f>Лист2!$A$29</c:f>
              <c:strCache>
                <c:ptCount val="1"/>
                <c:pt idx="0">
                  <c:v>ЯО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Лист2!$B$29:$Q$29</c:f>
              <c:numCache>
                <c:formatCode>General</c:formatCode>
                <c:ptCount val="16"/>
                <c:pt idx="0">
                  <c:v>72.67</c:v>
                </c:pt>
                <c:pt idx="1">
                  <c:v>72.319999999999993</c:v>
                </c:pt>
                <c:pt idx="2">
                  <c:v>81.56</c:v>
                </c:pt>
                <c:pt idx="3">
                  <c:v>63.24</c:v>
                </c:pt>
                <c:pt idx="4">
                  <c:v>65.989999999999995</c:v>
                </c:pt>
                <c:pt idx="5">
                  <c:v>87.5</c:v>
                </c:pt>
                <c:pt idx="6">
                  <c:v>60.14</c:v>
                </c:pt>
                <c:pt idx="7">
                  <c:v>33.71</c:v>
                </c:pt>
                <c:pt idx="8">
                  <c:v>63.88</c:v>
                </c:pt>
                <c:pt idx="9">
                  <c:v>25.41</c:v>
                </c:pt>
                <c:pt idx="10">
                  <c:v>37.76</c:v>
                </c:pt>
                <c:pt idx="11">
                  <c:v>55.6</c:v>
                </c:pt>
                <c:pt idx="12">
                  <c:v>59.65</c:v>
                </c:pt>
                <c:pt idx="13">
                  <c:v>22.76</c:v>
                </c:pt>
                <c:pt idx="14">
                  <c:v>60.63</c:v>
                </c:pt>
                <c:pt idx="15">
                  <c:v>13.77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DBA-45D4-9868-2D6728EAFC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4240440"/>
        <c:axId val="164240832"/>
      </c:barChart>
      <c:catAx>
        <c:axId val="164240440"/>
        <c:scaling>
          <c:orientation val="minMax"/>
        </c:scaling>
        <c:delete val="0"/>
        <c:axPos val="b"/>
        <c:majorTickMark val="out"/>
        <c:minorTickMark val="none"/>
        <c:tickLblPos val="nextTo"/>
        <c:crossAx val="164240832"/>
        <c:crosses val="autoZero"/>
        <c:auto val="1"/>
        <c:lblAlgn val="ctr"/>
        <c:lblOffset val="100"/>
        <c:noMultiLvlLbl val="0"/>
      </c:catAx>
      <c:valAx>
        <c:axId val="164240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42404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Лист3!$A$32</c:f>
              <c:strCache>
                <c:ptCount val="1"/>
                <c:pt idx="0">
                  <c:v>РФ</c:v>
                </c:pt>
              </c:strCache>
            </c:strRef>
          </c:tx>
          <c:invertIfNegative val="0"/>
          <c:cat>
            <c:numRef>
              <c:f>Лист3!$B$31:$U$31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16.100000000000001</c:v>
                </c:pt>
                <c:pt idx="16">
                  <c:v>16.2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</c:numCache>
            </c:numRef>
          </c:cat>
          <c:val>
            <c:numRef>
              <c:f>Лист3!$B$32:$U$32</c:f>
              <c:numCache>
                <c:formatCode>General</c:formatCode>
                <c:ptCount val="20"/>
                <c:pt idx="0">
                  <c:v>83.58</c:v>
                </c:pt>
                <c:pt idx="1">
                  <c:v>72.45</c:v>
                </c:pt>
                <c:pt idx="2">
                  <c:v>77.19</c:v>
                </c:pt>
                <c:pt idx="3">
                  <c:v>66.81</c:v>
                </c:pt>
                <c:pt idx="4">
                  <c:v>63.09</c:v>
                </c:pt>
                <c:pt idx="5">
                  <c:v>58.71</c:v>
                </c:pt>
                <c:pt idx="6">
                  <c:v>51.99</c:v>
                </c:pt>
                <c:pt idx="7">
                  <c:v>72.95</c:v>
                </c:pt>
                <c:pt idx="8">
                  <c:v>47.08</c:v>
                </c:pt>
                <c:pt idx="9">
                  <c:v>56.64</c:v>
                </c:pt>
                <c:pt idx="10">
                  <c:v>55.05</c:v>
                </c:pt>
                <c:pt idx="11">
                  <c:v>50.95</c:v>
                </c:pt>
                <c:pt idx="12">
                  <c:v>52.64</c:v>
                </c:pt>
                <c:pt idx="13">
                  <c:v>66.62</c:v>
                </c:pt>
                <c:pt idx="14">
                  <c:v>17.149999999999999</c:v>
                </c:pt>
                <c:pt idx="15">
                  <c:v>56.42</c:v>
                </c:pt>
                <c:pt idx="16">
                  <c:v>39.020000000000003</c:v>
                </c:pt>
                <c:pt idx="17">
                  <c:v>14.87</c:v>
                </c:pt>
                <c:pt idx="18">
                  <c:v>13.46</c:v>
                </c:pt>
                <c:pt idx="19">
                  <c:v>7.87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29-4856-AE2B-D4B02FE703AB}"/>
            </c:ext>
          </c:extLst>
        </c:ser>
        <c:ser>
          <c:idx val="1"/>
          <c:order val="1"/>
          <c:tx>
            <c:strRef>
              <c:f>Лист3!$A$33</c:f>
              <c:strCache>
                <c:ptCount val="1"/>
                <c:pt idx="0">
                  <c:v>ЯО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Лист3!$B$31:$U$31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16.100000000000001</c:v>
                </c:pt>
                <c:pt idx="16">
                  <c:v>16.2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</c:numCache>
            </c:numRef>
          </c:cat>
          <c:val>
            <c:numRef>
              <c:f>Лист3!$B$33:$U$33</c:f>
              <c:numCache>
                <c:formatCode>General</c:formatCode>
                <c:ptCount val="20"/>
                <c:pt idx="0">
                  <c:v>80.12</c:v>
                </c:pt>
                <c:pt idx="1">
                  <c:v>65.61</c:v>
                </c:pt>
                <c:pt idx="2">
                  <c:v>74.81</c:v>
                </c:pt>
                <c:pt idx="3">
                  <c:v>62.32</c:v>
                </c:pt>
                <c:pt idx="4">
                  <c:v>52.31</c:v>
                </c:pt>
                <c:pt idx="5">
                  <c:v>62.77</c:v>
                </c:pt>
                <c:pt idx="6">
                  <c:v>49.09</c:v>
                </c:pt>
                <c:pt idx="7">
                  <c:v>74.069999999999993</c:v>
                </c:pt>
                <c:pt idx="8">
                  <c:v>35.090000000000003</c:v>
                </c:pt>
                <c:pt idx="9">
                  <c:v>45.46</c:v>
                </c:pt>
                <c:pt idx="10">
                  <c:v>48.78</c:v>
                </c:pt>
                <c:pt idx="11">
                  <c:v>43.75</c:v>
                </c:pt>
                <c:pt idx="12">
                  <c:v>41.28</c:v>
                </c:pt>
                <c:pt idx="13">
                  <c:v>60.32</c:v>
                </c:pt>
                <c:pt idx="14">
                  <c:v>12.5</c:v>
                </c:pt>
                <c:pt idx="15">
                  <c:v>59.96</c:v>
                </c:pt>
                <c:pt idx="16">
                  <c:v>40.770000000000003</c:v>
                </c:pt>
                <c:pt idx="17">
                  <c:v>9.39</c:v>
                </c:pt>
                <c:pt idx="18">
                  <c:v>8.89</c:v>
                </c:pt>
                <c:pt idx="19">
                  <c:v>5.46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C29-4856-AE2B-D4B02FE703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592016"/>
        <c:axId val="192592408"/>
      </c:barChart>
      <c:catAx>
        <c:axId val="19259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2592408"/>
        <c:crosses val="autoZero"/>
        <c:auto val="1"/>
        <c:lblAlgn val="ctr"/>
        <c:lblOffset val="100"/>
        <c:noMultiLvlLbl val="0"/>
      </c:catAx>
      <c:valAx>
        <c:axId val="192592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25920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F578-E7C2-43CF-AA8D-E8A9499012F3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CCFC-F108-45C5-937A-29E55A68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6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F578-E7C2-43CF-AA8D-E8A9499012F3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CCFC-F108-45C5-937A-29E55A68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12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F578-E7C2-43CF-AA8D-E8A9499012F3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CCFC-F108-45C5-937A-29E55A68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49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F578-E7C2-43CF-AA8D-E8A9499012F3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CCFC-F108-45C5-937A-29E55A68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480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F578-E7C2-43CF-AA8D-E8A9499012F3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CCFC-F108-45C5-937A-29E55A68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56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F578-E7C2-43CF-AA8D-E8A9499012F3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CCFC-F108-45C5-937A-29E55A68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96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F578-E7C2-43CF-AA8D-E8A9499012F3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CCFC-F108-45C5-937A-29E55A68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97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F578-E7C2-43CF-AA8D-E8A9499012F3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CCFC-F108-45C5-937A-29E55A68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38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F578-E7C2-43CF-AA8D-E8A9499012F3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CCFC-F108-45C5-937A-29E55A68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49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F578-E7C2-43CF-AA8D-E8A9499012F3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CCFC-F108-45C5-937A-29E55A68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11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F578-E7C2-43CF-AA8D-E8A9499012F3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CCFC-F108-45C5-937A-29E55A68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727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BF578-E7C2-43CF-AA8D-E8A9499012F3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FCCFC-F108-45C5-937A-29E55A689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53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90994" y="186409"/>
            <a:ext cx="8655546" cy="114536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763" y="5301208"/>
            <a:ext cx="9144000" cy="141802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35560" y="2597836"/>
            <a:ext cx="8208912" cy="240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4800" b="1" dirty="0" smtClean="0">
                <a:solidFill>
                  <a:srgbClr val="A52D36"/>
                </a:solidFill>
              </a:rPr>
              <a:t>Содержательный анализ результатов ВПР-2023: математика</a:t>
            </a:r>
            <a:endParaRPr lang="ru-RU" sz="4800" b="1" dirty="0">
              <a:solidFill>
                <a:srgbClr val="A52D36"/>
              </a:solidFill>
            </a:endParaRPr>
          </a:p>
          <a:p>
            <a:pPr algn="ctr">
              <a:lnSpc>
                <a:spcPct val="80000"/>
              </a:lnSpc>
            </a:pPr>
            <a:endParaRPr lang="ru-RU" sz="4400" b="1" dirty="0">
              <a:solidFill>
                <a:srgbClr val="A52D36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73498" y="4978043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002060"/>
                </a:solidFill>
              </a:rPr>
              <a:t>Иванова С.В., старший преподаватель </a:t>
            </a:r>
          </a:p>
          <a:p>
            <a:r>
              <a:rPr lang="ru-RU" i="1" dirty="0">
                <a:solidFill>
                  <a:srgbClr val="002060"/>
                </a:solidFill>
              </a:rPr>
              <a:t>кафедры общего образования</a:t>
            </a:r>
          </a:p>
        </p:txBody>
      </p:sp>
      <p:pic>
        <p:nvPicPr>
          <p:cNvPr id="6" name="Рисунок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228607"/>
            <a:ext cx="1047750" cy="104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56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935761" y="1268761"/>
            <a:ext cx="40895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A52D36"/>
                </a:solidFill>
              </a:rPr>
              <a:t>Спасибо за внимание</a:t>
            </a:r>
            <a:r>
              <a:rPr lang="en-US" sz="3200" dirty="0">
                <a:solidFill>
                  <a:srgbClr val="A52D36"/>
                </a:solidFill>
              </a:rPr>
              <a:t>!</a:t>
            </a:r>
            <a:endParaRPr lang="ru-RU" sz="3200" dirty="0">
              <a:solidFill>
                <a:srgbClr val="A52D36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026" y="5301208"/>
            <a:ext cx="9144000" cy="14180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07568" y="2132857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  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159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5448"/>
            <a:ext cx="10515600" cy="84029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5 класс</a:t>
            </a:r>
            <a:endParaRPr lang="ru-RU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845063"/>
              </p:ext>
            </p:extLst>
          </p:nvPr>
        </p:nvGraphicFramePr>
        <p:xfrm>
          <a:off x="640080" y="847217"/>
          <a:ext cx="9854184" cy="3605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10896" y="4498566"/>
            <a:ext cx="42611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Развитие 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представлений о числе и числовых системах от натуральных до действительных чисел</a:t>
            </a:r>
            <a:r>
              <a:rPr lang="ru-R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Решать задачи на нахождение части числа и числа по его части</a:t>
            </a:r>
            <a:endParaRPr lang="ru-RU" sz="1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0896" y="5441062"/>
            <a:ext cx="48554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5. Умение 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применять изученные понятия, результаты, методы для решения задач практического характера и задач из смежных дисциплин. </a:t>
            </a:r>
            <a:r>
              <a:rPr lang="ru-R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Решать задачи разных типов (на работу, на движение), связывающих три величины, выделять эти величины и отношения между ними</a:t>
            </a:r>
            <a:endParaRPr lang="ru-RU" sz="1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92968" y="4613568"/>
            <a:ext cx="5925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Умение 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применять изученные понятия, результаты, методы для решения задач практического характера и задач из смежных дисциплин. </a:t>
            </a:r>
            <a:r>
              <a:rPr lang="ru-R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Решать задачи на покупки, решать несложные логические задачи методом рассуждений</a:t>
            </a:r>
            <a:endParaRPr lang="ru-RU" sz="1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330952" y="5366603"/>
            <a:ext cx="602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Развитие 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пространственных представлений. </a:t>
            </a:r>
            <a:r>
              <a:rPr lang="ru-R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Оперировать понятиями: прямоугольный параллелепипед, куб, шар</a:t>
            </a:r>
            <a:endParaRPr lang="ru-RU" sz="1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14245" y="4158596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103076" y="4161362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580184" y="4166894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798424" y="4166894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91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822" y="65902"/>
            <a:ext cx="10515600" cy="64448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6 класс</a:t>
            </a:r>
            <a:endParaRPr lang="ru-RU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845247"/>
              </p:ext>
            </p:extLst>
          </p:nvPr>
        </p:nvGraphicFramePr>
        <p:xfrm>
          <a:off x="673444" y="543651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11892" y="489207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Развитие представлений о числе и числовых системах от натуральных до действительных чисел. </a:t>
            </a:r>
            <a:r>
              <a:rPr lang="ru-RU" sz="1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Решать задачи на нахождение части числа и числа по его части</a:t>
            </a:r>
            <a:endParaRPr lang="ru-RU" sz="1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1892" y="5389256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 Овладение символьным языком алгебры. </a:t>
            </a:r>
            <a:r>
              <a:rPr lang="ru-RU" sz="1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Оперировать понятием модуль числа, геометрическая интерпретация модуля числа</a:t>
            </a:r>
            <a:endParaRPr lang="ru-RU" sz="1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11892" y="5888501"/>
            <a:ext cx="56017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9. Овладение навыками письменных вычислений. Использовать свойства чисел и правила действий с рациональными числами при выполнении вычислений / выполнять вычисления, в том числе </a:t>
            </a:r>
            <a:r>
              <a:rPr lang="ru-RU" sz="1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 использованием приемов рациональных вычислений</a:t>
            </a:r>
            <a:endParaRPr lang="ru-RU" sz="1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90270" y="4925878"/>
            <a:ext cx="552758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11. Умение применять изученные понятия, результаты, методы для решения задач практического характера и задач </a:t>
            </a:r>
            <a:r>
              <a:rPr lang="ru-RU" sz="1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из </a:t>
            </a:r>
            <a:r>
              <a:rPr lang="ru-RU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смежных дисциплин. </a:t>
            </a:r>
            <a:r>
              <a:rPr lang="ru-RU" sz="1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Решать задачи на покупки, находить процент от числа, число по проценту от него, находить процентное отношение двух чисел, находить процентное снижение или процентное повышение величины</a:t>
            </a:r>
            <a:endParaRPr lang="ru-RU" sz="1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90270" y="6033873"/>
            <a:ext cx="55275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13. Умение проводить логические обоснования, доказательства математических утверждений. </a:t>
            </a:r>
            <a:r>
              <a:rPr lang="ru-RU" sz="1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Решать простые и сложные задачи разных типов, а также задачи повышенной трудности</a:t>
            </a:r>
            <a:endParaRPr lang="ru-RU" sz="1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676073" y="4552101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623477" y="4539059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106762" y="4539059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539556" y="4545580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060978" y="4552101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308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870" y="357079"/>
            <a:ext cx="10515600" cy="66095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7 класс</a:t>
            </a:r>
            <a:endParaRPr lang="ru-RU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860753"/>
              </p:ext>
            </p:extLst>
          </p:nvPr>
        </p:nvGraphicFramePr>
        <p:xfrm>
          <a:off x="821724" y="754706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84886" y="4914721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05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8. Овладение системой функциональных понятий, развитие умения использовать функционально-графические представления. </a:t>
            </a:r>
            <a:r>
              <a:rPr lang="ru-RU" sz="105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Строить график линейной функции </a:t>
            </a:r>
            <a:endParaRPr lang="ru-RU" sz="105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84886" y="5374673"/>
            <a:ext cx="53957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10. Умение анализировать, извлекать необходимую информацию, пользоваться оценкой и прикидкой при практических расчётах. </a:t>
            </a:r>
            <a:r>
              <a:rPr lang="ru-RU" sz="105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Оценивать результаты вычислений при решении практических задач / решать задачи на основе рассмотрения реальных ситуаций, в которых не требуется точный вычислительный результат </a:t>
            </a:r>
            <a:endParaRPr lang="ru-RU" sz="105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84886" y="6142402"/>
            <a:ext cx="5717059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11. Овладение символьным языком алгебры. </a:t>
            </a:r>
            <a:r>
              <a:rPr lang="ru-RU" sz="105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Выполнять несложные преобразования выражений: раскрывать скобки, приводить подобные слагаемые, использовать формулы сокращённого умножения </a:t>
            </a:r>
            <a:endParaRPr lang="ru-RU" sz="105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367849" y="4981147"/>
            <a:ext cx="5717059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</a:t>
            </a:r>
            <a:r>
              <a:rPr lang="ru-RU" sz="105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sz="105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Овладение геометрическим языком, формирование систематических знаний о плоских фигурах и их свойствах, использование геометрических понятий и теорем. </a:t>
            </a:r>
            <a:r>
              <a:rPr lang="ru-RU" sz="105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Оперировать на базовом уровне понятиями геометрических фигур; извлекать информацию о геометрических фигурах, представленную на чертежах в явном виде / применять геометрические факты для решения задач, в том числе предполагающих несколько шагов решения </a:t>
            </a:r>
            <a:endParaRPr lang="ru-RU" sz="105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367849" y="5881393"/>
            <a:ext cx="6096000" cy="90024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05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16. Развитие умений применять изученные понятия, результаты, методы для решения задач практического характера. </a:t>
            </a:r>
            <a:r>
              <a:rPr lang="ru-RU" sz="105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Решать задачи разных типов (на работу, покупки, движение) / решать простые и сложные задачи разных типов, выбирать соответствующие уравнения или системы уравнений для составления математической модели заданной реальной ситуации или прикладной задачи </a:t>
            </a:r>
            <a:endParaRPr lang="ru-RU" sz="105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395194" y="4659264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958649" y="4664466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166486" y="4664466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212270" y="4664466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544055" y="4664466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998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633" y="140043"/>
            <a:ext cx="10515600" cy="59505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8 класс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592469"/>
              </p:ext>
            </p:extLst>
          </p:nvPr>
        </p:nvGraphicFramePr>
        <p:xfrm>
          <a:off x="714633" y="426443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1276" y="4763183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9. Овладение символьным языком алгебры. </a:t>
            </a:r>
            <a:r>
              <a:rPr lang="ru-RU" sz="1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Выполнять</a:t>
            </a:r>
            <a:r>
              <a:rPr lang="ru-RU" sz="1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несложные преобразования дробно-линейных выражений, использовать формулы сокращённого умножения </a:t>
            </a:r>
            <a:endParaRPr lang="ru-RU" sz="1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1276" y="5117126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10. Формирование представлений о простейших вероятностных моделях. </a:t>
            </a:r>
            <a:r>
              <a:rPr lang="ru-RU" sz="1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Оценивать вероятность события в простейших случаях / оценивать вероятность реальных событий и явлений в различных ситуациях </a:t>
            </a:r>
            <a:endParaRPr lang="ru-RU" sz="1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9514" y="5454257"/>
            <a:ext cx="57088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12. Овладение геометрическим языком, формирование систематических знаний о плоских фигурах и их свойствах, использование геометрических понятий и теорем</a:t>
            </a:r>
            <a:r>
              <a:rPr lang="ru-RU" sz="1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Оперировать на базовом уровне понятиями геометрических фигур, извлекать информацию о геометрических фигурах, представленную на чертежах в явном виде, применять для решения задач геометрические факты </a:t>
            </a:r>
            <a:endParaRPr lang="ru-RU" sz="1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9514" y="6224331"/>
            <a:ext cx="564291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15. Развитие умений моделировать реальные ситуации на языке геометрии, исследовать построенную модель с использованием геометрических понятий и теорем, аппарата алгебры.   </a:t>
            </a:r>
            <a:r>
              <a:rPr lang="ru-RU" sz="10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Использовать свойства геометрических фигур для решения задач практического содержания </a:t>
            </a:r>
            <a:endParaRPr lang="ru-RU" sz="1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17273" y="4777781"/>
            <a:ext cx="56429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17. Овладение геометрическим языком, формирование систематических знаний о плоских фигурах и их свойствах, использование геометрических понятий и теорем. </a:t>
            </a:r>
            <a:r>
              <a:rPr lang="ru-RU" sz="1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Оперировать на базовом уровне понятиями геометрических фигур / применять геометрические факты для решения задач, в том числе предполагающих несколько шагов решения </a:t>
            </a:r>
            <a:endParaRPr lang="ru-RU" sz="1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417272" y="5416286"/>
            <a:ext cx="564291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18. Развитие умения применять изученные понятия, результаты, методы для решения задач практического характера, умений моделировать реальные ситуации на языке алгебры, исследовать построенные модели с использованием аппарата алгебры. </a:t>
            </a:r>
            <a:r>
              <a:rPr lang="ru-RU" sz="10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Решать </a:t>
            </a:r>
            <a:r>
              <a:rPr lang="ru-RU" sz="1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простые и сложные задачи разных типов, выбирать соответствующие уравнения или системы уравнений для составления математической модели заданной реальной ситуации или прикладной задачи</a:t>
            </a:r>
            <a:endParaRPr lang="ru-RU" sz="10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417272" y="6224331"/>
            <a:ext cx="564291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/>
              <a:t>19. Развитие умений точно и грамотно выражать свои мысли с применением математической терминологии и символики, проводить классификации, логические обоснования, доказательства. </a:t>
            </a:r>
            <a:r>
              <a:rPr lang="ru-RU" sz="1000" b="1" dirty="0"/>
              <a:t>Решать простые и сложные задачи разных типов, а также повышенной трудности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798424" y="4493822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9146578" y="4506864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9697562" y="4498754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0236824" y="4500343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390542" y="4500343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368464" y="4469057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867655" y="4469057"/>
            <a:ext cx="457200" cy="339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995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47513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Умения </a:t>
            </a:r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применять изученные понятия, результаты, методы для решения задач практического </a:t>
            </a:r>
            <a:r>
              <a:rPr lang="ru-RU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характера и </a:t>
            </a:r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 из смежных дисциплин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13038" y="1665330"/>
            <a:ext cx="5684538" cy="4884917"/>
          </a:xfrm>
        </p:spPr>
        <p:txBody>
          <a:bodyPr>
            <a:normAutofit/>
          </a:bodyPr>
          <a:lstStyle/>
          <a:p>
            <a:pPr algn="just"/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Решать задачи на работу, движение, покупки(5класс)</a:t>
            </a:r>
          </a:p>
          <a:p>
            <a:pPr algn="just"/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Решать задачи на проценты (6 класс)</a:t>
            </a:r>
            <a:endParaRPr lang="ru-RU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Решать задачи разных типов (на работу, покупки, движение) / решать простые и сложные задачи разных типов, выбирать соответствующие уравнения или системы уравнений для составления математической модели заданной реальной ситуации или прикладной задачи 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(7 класс)</a:t>
            </a:r>
            <a:endParaRPr lang="ru-RU" sz="1400" dirty="0"/>
          </a:p>
          <a:p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Решать простые и сложные задачи разных типов, выбирать соответствующие уравнения или системы уравнений для составления математической модели заданной реальной ситуации или прикладной 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задачи (8 класс)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077729" y="4203740"/>
            <a:ext cx="56923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b="1" dirty="0"/>
          </a:p>
        </p:txBody>
      </p:sp>
      <p:sp>
        <p:nvSpPr>
          <p:cNvPr id="11" name="Текст 2"/>
          <p:cNvSpPr>
            <a:spLocks noGrp="1"/>
          </p:cNvSpPr>
          <p:nvPr>
            <p:ph type="body" idx="1"/>
          </p:nvPr>
        </p:nvSpPr>
        <p:spPr>
          <a:xfrm>
            <a:off x="939801" y="1094772"/>
            <a:ext cx="5157787" cy="45321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ВПР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804341"/>
              </p:ext>
            </p:extLst>
          </p:nvPr>
        </p:nvGraphicFramePr>
        <p:xfrm>
          <a:off x="461321" y="4823002"/>
          <a:ext cx="5099219" cy="1053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794"/>
                <a:gridCol w="794164"/>
                <a:gridCol w="776899"/>
                <a:gridCol w="681944"/>
                <a:gridCol w="914705"/>
                <a:gridCol w="1128713"/>
              </a:tblGrid>
              <a:tr h="2954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ОГЭ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ЕГЭ</a:t>
                      </a:r>
                      <a:endParaRPr lang="ru-RU" dirty="0"/>
                    </a:p>
                  </a:txBody>
                  <a:tcPr/>
                </a:tc>
              </a:tr>
              <a:tr h="68807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44,06</a:t>
                      </a:r>
                    </a:p>
                    <a:p>
                      <a:pPr algn="ctr"/>
                      <a:r>
                        <a:rPr lang="ru-RU" b="1" dirty="0" smtClean="0"/>
                        <a:t>Б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33,98</a:t>
                      </a:r>
                    </a:p>
                    <a:p>
                      <a:pPr algn="ctr"/>
                      <a:r>
                        <a:rPr lang="ru-RU" b="1" dirty="0" smtClean="0"/>
                        <a:t>Б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13,77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П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8,89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П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38,1</a:t>
                      </a:r>
                    </a:p>
                    <a:p>
                      <a:pPr algn="ctr"/>
                      <a:r>
                        <a:rPr lang="ru-RU" b="1" dirty="0" smtClean="0"/>
                        <a:t>Б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58,6/69,0</a:t>
                      </a:r>
                    </a:p>
                    <a:p>
                      <a:pPr algn="ctr"/>
                      <a:r>
                        <a:rPr lang="ru-RU" b="1" dirty="0" smtClean="0"/>
                        <a:t>П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85470" y="1210962"/>
            <a:ext cx="5183188" cy="413895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4500" b="1" dirty="0" smtClean="0">
                <a:solidFill>
                  <a:srgbClr val="C00000"/>
                </a:solidFill>
              </a:rPr>
              <a:t>   ОГЭ</a:t>
            </a:r>
            <a:endParaRPr lang="ru-RU" sz="45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dirty="0" smtClean="0"/>
              <a:t>Задания </a:t>
            </a:r>
            <a:r>
              <a:rPr lang="ru-RU" b="1" dirty="0"/>
              <a:t>№ 4 (38,1%) и № 5 (46,1%), 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Уметь </a:t>
            </a:r>
            <a:r>
              <a:rPr lang="ru-RU" dirty="0"/>
              <a:t>использовать приобретённые знания и умения в практической деятельности и повседневной жизни, уметь строить и исследовать простейшие математические </a:t>
            </a:r>
            <a:r>
              <a:rPr lang="ru-RU" dirty="0" smtClean="0"/>
              <a:t>модели</a:t>
            </a:r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sz="4800" b="1" dirty="0" smtClean="0">
                <a:solidFill>
                  <a:srgbClr val="C00000"/>
                </a:solidFill>
              </a:rPr>
              <a:t>ЕГЭ </a:t>
            </a:r>
            <a:endParaRPr lang="ru-RU" sz="4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dirty="0" smtClean="0"/>
              <a:t>Задание </a:t>
            </a:r>
            <a:r>
              <a:rPr lang="ru-RU" b="1" dirty="0"/>
              <a:t>№ 8 </a:t>
            </a:r>
            <a:endParaRPr lang="ru-RU" b="1" dirty="0" smtClean="0"/>
          </a:p>
          <a:p>
            <a:r>
              <a:rPr lang="ru-RU" b="1" dirty="0" smtClean="0"/>
              <a:t> </a:t>
            </a:r>
            <a:r>
              <a:rPr lang="ru-RU" dirty="0" smtClean="0"/>
              <a:t>Уметь </a:t>
            </a:r>
            <a:r>
              <a:rPr lang="ru-RU" dirty="0"/>
              <a:t>использовать приобретённые знания и умения в практической деятельности и повседневной </a:t>
            </a:r>
            <a:r>
              <a:rPr lang="ru-RU" dirty="0" smtClean="0"/>
              <a:t>жизни </a:t>
            </a:r>
            <a:r>
              <a:rPr lang="ru-RU" b="1" dirty="0" smtClean="0"/>
              <a:t>(58,6%)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Задание № </a:t>
            </a:r>
            <a:r>
              <a:rPr lang="ru-RU" b="1" dirty="0" smtClean="0"/>
              <a:t>9</a:t>
            </a:r>
          </a:p>
          <a:p>
            <a:r>
              <a:rPr lang="ru-RU" b="1" dirty="0" smtClean="0"/>
              <a:t> </a:t>
            </a:r>
            <a:r>
              <a:rPr lang="ru-RU" dirty="0"/>
              <a:t>Уметь строить и исследовать простейшие математические </a:t>
            </a:r>
            <a:r>
              <a:rPr lang="ru-RU" dirty="0" smtClean="0"/>
              <a:t>модели </a:t>
            </a:r>
            <a:r>
              <a:rPr lang="ru-RU" b="1" dirty="0" smtClean="0"/>
              <a:t>(</a:t>
            </a:r>
            <a:r>
              <a:rPr lang="ru-RU" b="1" dirty="0"/>
              <a:t>69</a:t>
            </a:r>
            <a:r>
              <a:rPr lang="ru-RU" b="1" dirty="0" smtClean="0"/>
              <a:t>%)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8368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47513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Умения </a:t>
            </a:r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применять изученные понятия, результаты, методы для решения задач практического </a:t>
            </a:r>
            <a:r>
              <a:rPr lang="ru-RU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характера и </a:t>
            </a:r>
            <a:r>
              <a:rPr lang="ru-RU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 из смежных дисциплин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76316" y="1101896"/>
            <a:ext cx="5157787" cy="45321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ОГЭ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13038" y="1665330"/>
            <a:ext cx="5684538" cy="488491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600" dirty="0"/>
              <a:t>Принтер печатает 72 страницы за 3 минуты. За сколько минут этот принтер </a:t>
            </a:r>
            <a:r>
              <a:rPr lang="ru-RU" sz="1600" dirty="0" smtClean="0"/>
              <a:t>напечатает 120 </a:t>
            </a:r>
            <a:r>
              <a:rPr lang="ru-RU" sz="1600" dirty="0"/>
              <a:t>страниц</a:t>
            </a:r>
            <a:r>
              <a:rPr lang="ru-RU" sz="1600" dirty="0" smtClean="0"/>
              <a:t>? Запишите </a:t>
            </a:r>
            <a:r>
              <a:rPr lang="ru-RU" sz="1600" dirty="0"/>
              <a:t>решение и ответ. </a:t>
            </a:r>
            <a:r>
              <a:rPr lang="ru-RU" sz="1600" dirty="0" smtClean="0"/>
              <a:t>(5 класс)</a:t>
            </a:r>
          </a:p>
          <a:p>
            <a:pPr algn="just"/>
            <a:r>
              <a:rPr lang="ru-RU" sz="1600" dirty="0"/>
              <a:t>Хоккейные коньки стоили 4500 руб. Сначала цену снизили на 20%, а потом эту </a:t>
            </a:r>
            <a:r>
              <a:rPr lang="ru-RU" sz="1600" dirty="0" smtClean="0"/>
              <a:t>сниженную цену </a:t>
            </a:r>
            <a:r>
              <a:rPr lang="ru-RU" sz="1600" dirty="0"/>
              <a:t>повысили на 20%. Сколько стали стоить коньки после повышения цены? </a:t>
            </a:r>
            <a:r>
              <a:rPr lang="ru-RU" sz="1600" dirty="0" smtClean="0"/>
              <a:t>Запишите решение </a:t>
            </a:r>
            <a:r>
              <a:rPr lang="ru-RU" sz="1600" dirty="0"/>
              <a:t>и ответ. </a:t>
            </a:r>
            <a:r>
              <a:rPr lang="ru-RU" sz="1600" dirty="0" smtClean="0"/>
              <a:t>(6 класс)</a:t>
            </a:r>
          </a:p>
          <a:p>
            <a:pPr algn="just"/>
            <a:r>
              <a:rPr lang="ru-RU" sz="1600" dirty="0"/>
              <a:t>Первый участок пути протяженностью 120 км автомобиль проехал со скоростью 80 км/ч</a:t>
            </a:r>
            <a:r>
              <a:rPr lang="ru-RU" sz="1600" dirty="0" smtClean="0"/>
              <a:t>, следующие </a:t>
            </a:r>
            <a:r>
              <a:rPr lang="ru-RU" sz="1600" dirty="0"/>
              <a:t>75 км — со скоростью 50 км/ч, а последние 110 км — со скоростью 55 км/ч. </a:t>
            </a:r>
            <a:r>
              <a:rPr lang="ru-RU" sz="1600" dirty="0" smtClean="0"/>
              <a:t>Найдите среднюю </a:t>
            </a:r>
            <a:r>
              <a:rPr lang="ru-RU" sz="1600" dirty="0"/>
              <a:t>скорость автомобиля на протяжении всего пути. Запишите решение и ответ </a:t>
            </a:r>
            <a:r>
              <a:rPr lang="ru-RU" sz="1600" dirty="0" smtClean="0"/>
              <a:t> (7 класс)</a:t>
            </a:r>
          </a:p>
          <a:p>
            <a:pPr algn="just"/>
            <a:r>
              <a:rPr lang="ru-RU" sz="1600" dirty="0"/>
              <a:t>Расстояние между пунктами А и В по реке равно 45 км. Из А в </a:t>
            </a:r>
            <a:r>
              <a:rPr lang="ru-RU" sz="1600" dirty="0" err="1"/>
              <a:t>В</a:t>
            </a:r>
            <a:r>
              <a:rPr lang="ru-RU" sz="1600" dirty="0"/>
              <a:t> одновременно </a:t>
            </a:r>
            <a:r>
              <a:rPr lang="ru-RU" sz="1600" dirty="0" smtClean="0"/>
              <a:t>отправились плот </a:t>
            </a:r>
            <a:r>
              <a:rPr lang="ru-RU" sz="1600" dirty="0"/>
              <a:t>и моторная лодка. Моторная лодка, прибыв в пункт В, тотчас повернула </a:t>
            </a:r>
            <a:r>
              <a:rPr lang="ru-RU" sz="1600" dirty="0" smtClean="0"/>
              <a:t>обратно и </a:t>
            </a:r>
            <a:r>
              <a:rPr lang="ru-RU" sz="1600" dirty="0"/>
              <a:t>возвратилась в А. К этому времени плот проплыл 28 км</a:t>
            </a:r>
            <a:r>
              <a:rPr lang="ru-RU" sz="16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/>
              <a:t>     Найдите  </a:t>
            </a:r>
            <a:r>
              <a:rPr lang="ru-RU" sz="1600" dirty="0"/>
              <a:t>скорость </a:t>
            </a:r>
            <a:r>
              <a:rPr lang="ru-RU" sz="1600" dirty="0" smtClean="0"/>
              <a:t>лодки в неподвижной воде, если скорость</a:t>
            </a:r>
            <a:br>
              <a:rPr lang="ru-RU" sz="1600" dirty="0" smtClean="0"/>
            </a:br>
            <a:r>
              <a:rPr lang="ru-RU" sz="1600" dirty="0" smtClean="0"/>
              <a:t>     течения </a:t>
            </a:r>
            <a:r>
              <a:rPr lang="ru-RU" sz="1600" dirty="0"/>
              <a:t>реки равна 4 км/ч. </a:t>
            </a:r>
            <a:r>
              <a:rPr lang="ru-RU" sz="1600" dirty="0" smtClean="0"/>
              <a:t>(8 класс)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b="37501"/>
          <a:stretch/>
        </p:blipFill>
        <p:spPr>
          <a:xfrm>
            <a:off x="6467342" y="1471397"/>
            <a:ext cx="3475727" cy="220645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6812691" y="4460697"/>
            <a:ext cx="48356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ЕГЭ </a:t>
            </a:r>
          </a:p>
          <a:p>
            <a:endParaRPr lang="ru-RU" sz="2400" b="1" dirty="0" smtClean="0">
              <a:solidFill>
                <a:srgbClr val="C00000"/>
              </a:solidFill>
            </a:endParaRPr>
          </a:p>
        </p:txBody>
      </p:sp>
      <p:sp>
        <p:nvSpPr>
          <p:cNvPr id="11" name="Текст 2"/>
          <p:cNvSpPr>
            <a:spLocks noGrp="1"/>
          </p:cNvSpPr>
          <p:nvPr>
            <p:ph type="body" idx="1"/>
          </p:nvPr>
        </p:nvSpPr>
        <p:spPr>
          <a:xfrm>
            <a:off x="939801" y="1094772"/>
            <a:ext cx="5157787" cy="45321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ВПР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309084"/>
              </p:ext>
            </p:extLst>
          </p:nvPr>
        </p:nvGraphicFramePr>
        <p:xfrm>
          <a:off x="378942" y="5450273"/>
          <a:ext cx="5099219" cy="1053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794"/>
                <a:gridCol w="794164"/>
                <a:gridCol w="776899"/>
                <a:gridCol w="681944"/>
                <a:gridCol w="914705"/>
                <a:gridCol w="1128713"/>
              </a:tblGrid>
              <a:tr h="2954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ОГЭ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ЕГЭ</a:t>
                      </a:r>
                      <a:endParaRPr lang="ru-RU" dirty="0"/>
                    </a:p>
                  </a:txBody>
                  <a:tcPr/>
                </a:tc>
              </a:tr>
              <a:tr h="68807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44,06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33,98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13,77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8,89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38,1/</a:t>
                      </a:r>
                    </a:p>
                    <a:p>
                      <a:pPr algn="ctr"/>
                      <a:r>
                        <a:rPr lang="ru-RU" b="1" dirty="0" smtClean="0"/>
                        <a:t>11,5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58,6/69,0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9036" y="3725689"/>
            <a:ext cx="4686300" cy="8763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/>
          <a:srcRect b="61029"/>
          <a:stretch/>
        </p:blipFill>
        <p:spPr>
          <a:xfrm>
            <a:off x="6469063" y="4825571"/>
            <a:ext cx="4886325" cy="73497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7342" y="5515276"/>
            <a:ext cx="481012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665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5116" y="190122"/>
            <a:ext cx="10515600" cy="743337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Овладение геометрическим языком, формирование систематических знаний о плоских фигурах и их свойствах, использование геометрических понятий и </a:t>
            </a:r>
            <a:r>
              <a:rPr lang="ru-RU" sz="18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теорем</a:t>
            </a:r>
            <a:endParaRPr lang="ru-RU" sz="1800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5116" y="939915"/>
            <a:ext cx="5157787" cy="437378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ВПР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038" y="1373530"/>
            <a:ext cx="5157787" cy="4159336"/>
          </a:xfrm>
        </p:spPr>
        <p:txBody>
          <a:bodyPr>
            <a:norm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Оперировать на базовом уровне понятиями геометрических фигур; извлекать информацию о геометрических фигурах, представленную на чертежах в явном виде / применять геометрические факты для решения задач, в том числе предполагающих несколько шагов решения </a:t>
            </a:r>
            <a:endParaRPr lang="ru-RU" sz="1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Оперировать 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базовом уровне понятиями геометрических фигур, извлекать информацию о геометрических фигурах, представленную на чертежах в явном виде, применять для решения задач геометрические 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факты</a:t>
            </a:r>
          </a:p>
          <a:p>
            <a:endParaRPr lang="ru-RU" sz="1400" dirty="0"/>
          </a:p>
          <a:p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Использовать свойства геометрических фигур для решения задач практического содержания</a:t>
            </a:r>
            <a:b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ru-RU" sz="1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sz="1400" dirty="0" smtClean="0"/>
              <a:t>уметь </a:t>
            </a:r>
            <a:r>
              <a:rPr lang="ru-RU" sz="1400" dirty="0"/>
              <a:t>выполнять действия с геометрическими фигурами, координатами и векторами. </a:t>
            </a:r>
          </a:p>
          <a:p>
            <a:endParaRPr lang="ru-RU" sz="1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8183" y="4273723"/>
            <a:ext cx="5183188" cy="412664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ОГЭ и ЕГЭ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4548" y="3453198"/>
            <a:ext cx="5116168" cy="112765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4548" y="2421839"/>
            <a:ext cx="5283823" cy="78681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1154" y="1491250"/>
            <a:ext cx="5810861" cy="53719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9350" y="4808279"/>
            <a:ext cx="4905375" cy="714375"/>
          </a:xfrm>
          <a:prstGeom prst="rect">
            <a:avLst/>
          </a:prstGeom>
        </p:spPr>
      </p:pic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569751"/>
              </p:ext>
            </p:extLst>
          </p:nvPr>
        </p:nvGraphicFramePr>
        <p:xfrm>
          <a:off x="502038" y="5249974"/>
          <a:ext cx="5099218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411"/>
                <a:gridCol w="453081"/>
                <a:gridCol w="774356"/>
                <a:gridCol w="784185"/>
                <a:gridCol w="879859"/>
                <a:gridCol w="904174"/>
                <a:gridCol w="924152"/>
              </a:tblGrid>
              <a:tr h="2954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ОГЭ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ЕГЭ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ЕГЭ</a:t>
                      </a:r>
                      <a:endParaRPr lang="ru-RU" dirty="0"/>
                    </a:p>
                  </a:txBody>
                  <a:tcPr/>
                </a:tc>
              </a:tr>
              <a:tr h="68807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22,76</a:t>
                      </a:r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П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9,39</a:t>
                      </a:r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П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38,5 Б</a:t>
                      </a:r>
                    </a:p>
                    <a:p>
                      <a:pPr algn="ctr"/>
                      <a:r>
                        <a:rPr lang="ru-RU" b="1" dirty="0" smtClean="0"/>
                        <a:t>9,9 П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75,2/</a:t>
                      </a:r>
                    </a:p>
                    <a:p>
                      <a:pPr algn="ctr"/>
                      <a:r>
                        <a:rPr lang="ru-RU" b="1" dirty="0" smtClean="0"/>
                        <a:t>62,9</a:t>
                      </a:r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Б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1,8/3,0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П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" name="Рисунок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64548" y="5456796"/>
            <a:ext cx="4933950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012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047" y="365125"/>
            <a:ext cx="4450977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Методическая поддержка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ГАУ ДПО ЯО ИРО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426013"/>
              </p:ext>
            </p:extLst>
          </p:nvPr>
        </p:nvGraphicFramePr>
        <p:xfrm>
          <a:off x="5354594" y="121920"/>
          <a:ext cx="6666833" cy="673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35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437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60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6351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1137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МР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Общее кол-во школ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Кол-во школ, посетивших</a:t>
                      </a:r>
                      <a:r>
                        <a:rPr lang="ru-RU" sz="1400" b="1" baseline="0" dirty="0" smtClean="0"/>
                        <a:t> мероприятия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Из них ШНОР (в скобках – общее кол-во)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Большесельский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 (1)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Борисоглебский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 (3)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Брейтовский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 (1)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Гаврилов-</a:t>
                      </a:r>
                      <a:r>
                        <a:rPr lang="ru-RU" sz="1400" dirty="0" err="1" smtClean="0"/>
                        <a:t>Ямский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 (1)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Даниловский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 (3)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Любимский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 (2)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Мышкинский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2(2)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Некоузский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12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 (4)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Некрасовский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 (3)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Первомайский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 (3)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Переславский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8+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(3)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Пошехонский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Ростовский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23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 (5)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Рыбинский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 (2)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Тутаевский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21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 (2)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Угличский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26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 (7)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Ярославский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26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 (8)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Г. Рыбинск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27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24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 (6)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939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Г. Ярославль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84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smtClean="0"/>
                        <a:t>45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15 (29)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19216" y="1862903"/>
            <a:ext cx="4689389" cy="4834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Вопросы </a:t>
            </a:r>
            <a:r>
              <a:rPr lang="ru-RU" sz="2000" dirty="0" err="1" smtClean="0"/>
              <a:t>вебинаров</a:t>
            </a:r>
            <a:r>
              <a:rPr lang="ru-RU" sz="2000" dirty="0" smtClean="0"/>
              <a:t> в 2022-2023 года</a:t>
            </a:r>
          </a:p>
          <a:p>
            <a:pPr lvl="0">
              <a:spcBef>
                <a:spcPts val="0"/>
              </a:spcBef>
            </a:pPr>
            <a:r>
              <a:rPr lang="ru-RU" sz="1400" dirty="0"/>
              <a:t>Особенности ВПР по математике</a:t>
            </a:r>
          </a:p>
          <a:p>
            <a:pPr lvl="0">
              <a:spcBef>
                <a:spcPts val="0"/>
              </a:spcBef>
            </a:pPr>
            <a:r>
              <a:rPr lang="ru-RU" sz="1400" dirty="0"/>
              <a:t>Основные умения и виды деятельности формируемые по классам(5-8)  и проверяемые на ВПР</a:t>
            </a:r>
          </a:p>
          <a:p>
            <a:pPr>
              <a:spcBef>
                <a:spcPts val="0"/>
              </a:spcBef>
            </a:pPr>
            <a:r>
              <a:rPr lang="ru-RU" sz="1400" dirty="0"/>
              <a:t>Примеры заданий на формирование этих </a:t>
            </a:r>
            <a:r>
              <a:rPr lang="ru-RU" sz="1400" dirty="0" smtClean="0"/>
              <a:t>умений</a:t>
            </a:r>
          </a:p>
          <a:p>
            <a:pPr lvl="0">
              <a:spcBef>
                <a:spcPts val="0"/>
              </a:spcBef>
            </a:pPr>
            <a:r>
              <a:rPr lang="ru-RU" sz="1400" dirty="0"/>
              <a:t>Предметные математические  и умения, требующие повышенного внимания(4-9 класс);</a:t>
            </a:r>
          </a:p>
          <a:p>
            <a:pPr lvl="0">
              <a:spcBef>
                <a:spcPts val="0"/>
              </a:spcBef>
            </a:pPr>
            <a:r>
              <a:rPr lang="ru-RU" sz="1400" dirty="0"/>
              <a:t>Универсальные (</a:t>
            </a:r>
            <a:r>
              <a:rPr lang="ru-RU" sz="1400" dirty="0" err="1"/>
              <a:t>метапредметные</a:t>
            </a:r>
            <a:r>
              <a:rPr lang="ru-RU" sz="1400" dirty="0"/>
              <a:t>) умения, помогающие преодолевать трудности (4-9 класс);</a:t>
            </a:r>
          </a:p>
          <a:p>
            <a:pPr lvl="0">
              <a:spcBef>
                <a:spcPts val="0"/>
              </a:spcBef>
            </a:pPr>
            <a:r>
              <a:rPr lang="ru-RU" sz="1400" dirty="0"/>
              <a:t>Система заданий на формирование умений</a:t>
            </a:r>
          </a:p>
          <a:p>
            <a:pPr>
              <a:spcBef>
                <a:spcPts val="0"/>
              </a:spcBef>
            </a:pPr>
            <a:r>
              <a:rPr lang="ru-RU" sz="1400" dirty="0"/>
              <a:t>Проблемы возникающие при решении практико-ориентированных </a:t>
            </a:r>
            <a:r>
              <a:rPr lang="ru-RU" sz="1400" dirty="0" smtClean="0"/>
              <a:t>задач</a:t>
            </a:r>
          </a:p>
          <a:p>
            <a:pPr lvl="0">
              <a:spcBef>
                <a:spcPts val="0"/>
              </a:spcBef>
            </a:pPr>
            <a:r>
              <a:rPr lang="ru-RU" sz="1400" dirty="0"/>
              <a:t>Проектирование ИОМ для обучающихся с разными образовательными потребностями</a:t>
            </a:r>
          </a:p>
          <a:p>
            <a:pPr>
              <a:spcBef>
                <a:spcPts val="0"/>
              </a:spcBef>
            </a:pPr>
            <a:r>
              <a:rPr lang="ru-RU" sz="1400" dirty="0"/>
              <a:t>Влияние ИОМ на успешность при выполнении заданий ВПР и </a:t>
            </a:r>
            <a:r>
              <a:rPr lang="ru-RU" sz="1400" dirty="0" smtClean="0"/>
              <a:t>ГИА</a:t>
            </a:r>
          </a:p>
          <a:p>
            <a:pPr lvl="0">
              <a:spcBef>
                <a:spcPts val="0"/>
              </a:spcBef>
            </a:pPr>
            <a:r>
              <a:rPr lang="ru-RU" sz="1400" dirty="0"/>
              <a:t>Работа над формированием вычислительных умений 5-9 класс</a:t>
            </a:r>
          </a:p>
          <a:p>
            <a:pPr>
              <a:spcBef>
                <a:spcPts val="0"/>
              </a:spcBef>
            </a:pPr>
            <a:r>
              <a:rPr lang="ru-RU" sz="1400" dirty="0"/>
              <a:t>Приемы работы с текстовыми </a:t>
            </a:r>
            <a:r>
              <a:rPr lang="ru-RU" sz="1400" dirty="0" smtClean="0"/>
              <a:t>задачами</a:t>
            </a:r>
          </a:p>
          <a:p>
            <a:pPr lvl="0">
              <a:spcBef>
                <a:spcPts val="0"/>
              </a:spcBef>
            </a:pPr>
            <a:r>
              <a:rPr lang="ru-RU" sz="1400" dirty="0"/>
              <a:t>Алгоритм работы над контекстной задачей</a:t>
            </a:r>
          </a:p>
          <a:p>
            <a:pPr>
              <a:spcBef>
                <a:spcPts val="0"/>
              </a:spcBef>
            </a:pPr>
            <a:r>
              <a:rPr lang="ru-RU" sz="1400" dirty="0"/>
              <a:t>Ситуационные задачи</a:t>
            </a:r>
          </a:p>
        </p:txBody>
      </p:sp>
    </p:spTree>
    <p:extLst>
      <p:ext uri="{BB962C8B-B14F-4D97-AF65-F5344CB8AC3E}">
        <p14:creationId xmlns:p14="http://schemas.microsoft.com/office/powerpoint/2010/main" val="291993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1511</Words>
  <Application>Microsoft Office PowerPoint</Application>
  <PresentationFormat>Широкоэкранный</PresentationFormat>
  <Paragraphs>209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5 класс</vt:lpstr>
      <vt:lpstr>6 класс</vt:lpstr>
      <vt:lpstr>7 класс</vt:lpstr>
      <vt:lpstr>8 класс</vt:lpstr>
      <vt:lpstr>Умения применять изученные понятия, результаты, методы для решения задач практического характера и задач из смежных дисциплин</vt:lpstr>
      <vt:lpstr>Умения применять изученные понятия, результаты, методы для решения задач практического характера и задач из смежных дисциплин</vt:lpstr>
      <vt:lpstr>Овладение геометрическим языком, формирование систематических знаний о плоских фигурах и их свойствах, использование геометрических понятий и теорем</vt:lpstr>
      <vt:lpstr>Методическая поддержка  ГАУ ДПО ЯО ИРО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46</cp:revision>
  <dcterms:created xsi:type="dcterms:W3CDTF">2023-10-13T10:03:41Z</dcterms:created>
  <dcterms:modified xsi:type="dcterms:W3CDTF">2023-10-26T11:08:35Z</dcterms:modified>
</cp:coreProperties>
</file>