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8" r:id="rId2"/>
    <p:sldId id="260" r:id="rId3"/>
    <p:sldId id="259" r:id="rId4"/>
    <p:sldId id="275" r:id="rId5"/>
    <p:sldId id="276" r:id="rId6"/>
    <p:sldId id="266" r:id="rId7"/>
    <p:sldId id="277" r:id="rId8"/>
    <p:sldId id="279" r:id="rId9"/>
    <p:sldId id="267" r:id="rId10"/>
    <p:sldId id="261" r:id="rId11"/>
    <p:sldId id="262" r:id="rId12"/>
    <p:sldId id="280" r:id="rId13"/>
    <p:sldId id="281" r:id="rId14"/>
    <p:sldId id="263" r:id="rId15"/>
    <p:sldId id="265" r:id="rId16"/>
    <p:sldId id="269" r:id="rId17"/>
    <p:sldId id="270" r:id="rId18"/>
    <p:sldId id="271" r:id="rId19"/>
    <p:sldId id="273" r:id="rId20"/>
    <p:sldId id="272" r:id="rId21"/>
    <p:sldId id="274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04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21AAB3-D9EB-4AF3-883E-496E135676E4}" type="datetimeFigureOut">
              <a:rPr lang="ru-RU" smtClean="0"/>
              <a:t>25.10.2023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77C5C8-599C-47C1-A4EA-27FCEABBD0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8894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1258BC83-C8A1-48C6-A1C1-468FCB1F8B9A}" type="slidenum">
              <a:rPr lang="ru-RU">
                <a:solidFill>
                  <a:prstClr val="black"/>
                </a:solidFill>
                <a:latin typeface="Arial" charset="0"/>
              </a:rPr>
              <a:pPr/>
              <a:t>1</a:t>
            </a:fld>
            <a:endParaRPr lang="ru-RU">
              <a:solidFill>
                <a:prstClr val="black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B7ABB-9D81-43CE-8874-8C98B03DE28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84E6A-7721-4854-99F4-C70F295E820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445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BD164-B4AA-4CC5-9BFC-44F1DDC43E5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555CE-6A19-4F55-8309-88CBB124B48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323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3582B-7757-4525-A324-E380B566012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C0DE2-67F4-457E-BCC5-64395A901A1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25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AE6B8-1FC3-4FE9-AB43-9F2B2D927B6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5D50F-915E-449C-8970-0BB9B82E22F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52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F0ACB-AEF6-4F1E-A6A0-4238CE81839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95AEC-2367-48CE-95D0-CD6F210D7F0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225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A32B9-BE4D-4502-8E64-835E6616487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D2027-5919-4CA9-9907-C86ED5EF5D6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503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B114A-A789-4DAF-A0FF-A3B7D4A74F4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46A32-7AFB-41EC-B816-5937C941020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449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51E5E-78CF-462E-AF96-95791189751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96AD3-69BE-4D1B-B951-BEAD24BF836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263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74EDE-B68C-4264-98F5-8DA0DC3E72E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FAC08-D50D-4E1E-B2DA-F1CC15979E9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675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25D22-7E7C-4392-AEBA-8166493138E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38CC6-B884-4F9F-9995-5FA6DEAEE0D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011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C41F0-B6B6-4B9C-A57D-C29A5200B2E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DA2B6-33AE-4E06-AC68-4715CBA9BB2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974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7A0FFC7-9348-422E-B755-30BEB1DB0BA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38EF894-C5CE-4A74-8B34-76D9576D665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122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noFill/>
          <a:ln>
            <a:noFill/>
          </a:ln>
        </p:spPr>
        <p:txBody>
          <a:bodyPr/>
          <a:lstStyle/>
          <a:p>
            <a:r>
              <a:rPr lang="ru-RU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Региональные показатели </a:t>
            </a:r>
            <a:r>
              <a:rPr lang="ru-RU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оценки качества </a:t>
            </a:r>
            <a:r>
              <a:rPr lang="ru-RU" sz="3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 обучающихся общеобразовательных организаций Ярославской области за </a:t>
            </a:r>
            <a:r>
              <a:rPr lang="ru-RU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год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27984" y="5013176"/>
            <a:ext cx="4208512" cy="1345704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alt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Петрова Надежда Владимировна, заместитель начальника отдела сопровождения оценочных процедур </a:t>
            </a:r>
            <a:r>
              <a:rPr lang="ru-RU" alt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 ЯО </a:t>
            </a:r>
            <a:r>
              <a:rPr lang="ru-RU" altLang="ru-RU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ЦОиККО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36507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1143000"/>
          </a:xfrm>
        </p:spPr>
        <p:txBody>
          <a:bodyPr/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показателей качества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 обучающихся.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ключевых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 (3)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9073654"/>
              </p:ext>
            </p:extLst>
          </p:nvPr>
        </p:nvGraphicFramePr>
        <p:xfrm>
          <a:off x="0" y="1600201"/>
          <a:ext cx="9144000" cy="525779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7544">
                  <a:extLst>
                    <a:ext uri="{9D8B030D-6E8A-4147-A177-3AD203B41FA5}">
                      <a16:colId xmlns:a16="http://schemas.microsoft.com/office/drawing/2014/main" val="463632617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4283990868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1965139501"/>
                    </a:ext>
                  </a:extLst>
                </a:gridCol>
                <a:gridCol w="2483768">
                  <a:extLst>
                    <a:ext uri="{9D8B030D-6E8A-4147-A177-3AD203B41FA5}">
                      <a16:colId xmlns:a16="http://schemas.microsoft.com/office/drawing/2014/main" val="4192781371"/>
                    </a:ext>
                  </a:extLst>
                </a:gridCol>
              </a:tblGrid>
              <a:tr h="59179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показателя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Значение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показателя (%) 2022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Значение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показателя (%) 2023</a:t>
                      </a:r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5798109"/>
                  </a:ext>
                </a:extLst>
              </a:tr>
              <a:tr h="663819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4 классов, достигших базового уровня предметной подготовки по русскому языку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46,32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53,17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56993749"/>
                  </a:ext>
                </a:extLst>
              </a:tr>
              <a:tr h="73672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4 классов, достигших высокого уровня предметной подготовки по русскому языку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57,67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67,58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70077674"/>
                  </a:ext>
                </a:extLst>
              </a:tr>
              <a:tr h="88184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4 классов, достигших минимального уровня </a:t>
                      </a:r>
                      <a:r>
                        <a:rPr lang="ru-RU" sz="1400" u="none" strike="noStrike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сформированности</a:t>
                      </a:r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u="none" strike="noStrike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метапредметных</a:t>
                      </a:r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результатов по русскому языку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44,57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41,7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8003707"/>
                  </a:ext>
                </a:extLst>
              </a:tr>
              <a:tr h="67817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4 классов, достигших базового уровня предметной подготовки по математике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60,96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68570652"/>
                  </a:ext>
                </a:extLst>
              </a:tr>
              <a:tr h="663819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4 классов, достигших высокого уровня предметной подготовки по математике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10,43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14,59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1603150"/>
                  </a:ext>
                </a:extLst>
              </a:tr>
              <a:tr h="104161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4 классов, справившихся с заданиями, направленными на оценку функциональной </a:t>
                      </a:r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грамотности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32,84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26047631"/>
                  </a:ext>
                </a:extLst>
              </a:tr>
            </a:tbl>
          </a:graphicData>
        </a:graphic>
      </p:graphicFrame>
      <p:sp>
        <p:nvSpPr>
          <p:cNvPr id="4" name="Стрелка вверх 3"/>
          <p:cNvSpPr/>
          <p:nvPr/>
        </p:nvSpPr>
        <p:spPr>
          <a:xfrm>
            <a:off x="8532440" y="2492896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верх 5"/>
          <p:cNvSpPr/>
          <p:nvPr/>
        </p:nvSpPr>
        <p:spPr>
          <a:xfrm>
            <a:off x="8543376" y="3140968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верх 6"/>
          <p:cNvSpPr/>
          <p:nvPr/>
        </p:nvSpPr>
        <p:spPr>
          <a:xfrm>
            <a:off x="8531154" y="4742891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верх 7"/>
          <p:cNvSpPr/>
          <p:nvPr/>
        </p:nvSpPr>
        <p:spPr>
          <a:xfrm>
            <a:off x="8543375" y="5390963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8543374" y="3939806"/>
            <a:ext cx="45719" cy="124018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818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0299623"/>
              </p:ext>
            </p:extLst>
          </p:nvPr>
        </p:nvGraphicFramePr>
        <p:xfrm>
          <a:off x="1" y="7786"/>
          <a:ext cx="9143994" cy="6850215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10436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902159588"/>
                    </a:ext>
                  </a:extLst>
                </a:gridCol>
                <a:gridCol w="5582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9896">
                  <a:extLst>
                    <a:ext uri="{9D8B030D-6E8A-4147-A177-3AD203B41FA5}">
                      <a16:colId xmlns:a16="http://schemas.microsoft.com/office/drawing/2014/main" val="3940423810"/>
                    </a:ext>
                  </a:extLst>
                </a:gridCol>
                <a:gridCol w="5760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0527">
                  <a:extLst>
                    <a:ext uri="{9D8B030D-6E8A-4147-A177-3AD203B41FA5}">
                      <a16:colId xmlns:a16="http://schemas.microsoft.com/office/drawing/2014/main" val="2744268151"/>
                    </a:ext>
                  </a:extLst>
                </a:gridCol>
                <a:gridCol w="6596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817425056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4636">
                  <a:extLst>
                    <a:ext uri="{9D8B030D-6E8A-4147-A177-3AD203B41FA5}">
                      <a16:colId xmlns:a16="http://schemas.microsoft.com/office/drawing/2014/main" val="1353169460"/>
                    </a:ext>
                  </a:extLst>
                </a:gridCol>
                <a:gridCol w="6515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9547">
                  <a:extLst>
                    <a:ext uri="{9D8B030D-6E8A-4147-A177-3AD203B41FA5}">
                      <a16:colId xmlns:a16="http://schemas.microsoft.com/office/drawing/2014/main" val="3367394549"/>
                    </a:ext>
                  </a:extLst>
                </a:gridCol>
              </a:tblGrid>
              <a:tr h="1223171">
                <a:tc>
                  <a:txBody>
                    <a:bodyPr/>
                    <a:lstStyle/>
                    <a:p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Название МО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4 </a:t>
                      </a:r>
                      <a:r>
                        <a:rPr lang="ru-RU" sz="1050" b="1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класса, </a:t>
                      </a:r>
                      <a:r>
                        <a:rPr lang="ru-RU" sz="1050" b="1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достигших базового уровня предметной подготовки по РЯ (%)</a:t>
                      </a:r>
                      <a:endParaRPr lang="ru-RU" sz="1050" b="1" i="0" u="none" strike="noStrike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1" i="0" u="none" strike="noStrike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4 </a:t>
                      </a:r>
                      <a:r>
                        <a:rPr lang="ru-RU" sz="1050" b="1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класса, </a:t>
                      </a:r>
                      <a:r>
                        <a:rPr lang="ru-RU" sz="1050" b="1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достигших высокого уровня предметной подготовки по РЯ (%)</a:t>
                      </a:r>
                      <a:endParaRPr lang="ru-RU" sz="1050" b="1" i="0" u="none" strike="noStrike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1" i="0" u="none" strike="noStrike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4 </a:t>
                      </a:r>
                      <a:r>
                        <a:rPr lang="ru-RU" sz="1050" b="1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класса, </a:t>
                      </a:r>
                      <a:r>
                        <a:rPr lang="ru-RU" sz="1050" b="1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достигших мин. уровня </a:t>
                      </a:r>
                      <a:r>
                        <a:rPr lang="ru-RU" sz="1050" b="1" u="none" strike="noStrike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метапредметных</a:t>
                      </a:r>
                      <a:r>
                        <a:rPr lang="ru-RU" sz="1050" b="1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результатов по РЯ (%)</a:t>
                      </a:r>
                      <a:endParaRPr lang="ru-RU" sz="1050" b="1" i="0" u="none" strike="noStrike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1" i="0" u="none" strike="noStrike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4 </a:t>
                      </a:r>
                      <a:r>
                        <a:rPr lang="ru-RU" sz="1050" b="1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класса, </a:t>
                      </a:r>
                      <a:r>
                        <a:rPr lang="ru-RU" sz="1050" b="1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достигших базового уровня предметной подготовки по М (%)</a:t>
                      </a:r>
                      <a:endParaRPr lang="ru-RU" sz="1050" b="1" i="0" u="none" strike="noStrike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1" i="0" u="none" strike="noStrike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4 </a:t>
                      </a:r>
                      <a:r>
                        <a:rPr lang="ru-RU" sz="1050" b="1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класса, </a:t>
                      </a:r>
                      <a:r>
                        <a:rPr lang="ru-RU" sz="1050" b="1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достигших высокого уровня предметной подготовки по М (%)</a:t>
                      </a:r>
                      <a:endParaRPr lang="ru-RU" sz="1050" b="1" i="0" u="none" strike="noStrike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1" i="0" u="none" strike="noStrike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4 </a:t>
                      </a:r>
                      <a:r>
                        <a:rPr lang="ru-RU" sz="1050" b="1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класса, </a:t>
                      </a:r>
                      <a:r>
                        <a:rPr lang="ru-RU" sz="1050" b="1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справившихся с заданиями по ФГ (%)</a:t>
                      </a:r>
                      <a:endParaRPr lang="ru-RU" sz="1050" b="1" i="0" u="none" strike="noStrike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1" i="0" u="none" strike="noStrike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7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Динамика</a:t>
                      </a:r>
                      <a:endParaRPr lang="ru-RU" sz="1050" b="0" i="0" u="none" strike="noStrike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050" b="0" i="0" u="none" strike="noStrike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050" b="0" i="0" u="none" strike="noStrike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050" b="0" i="0" u="none" strike="noStrike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050" b="0" i="0" u="none" strike="noStrike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050" b="0" i="0" u="none" strike="noStrike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050" b="0" i="0" u="none" strike="noStrike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050" b="0" i="0" u="none" strike="noStrike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050" b="0" i="0" u="none" strike="noStrike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050" b="0" i="0" u="none" strike="noStrike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050" b="0" i="0" u="none" strike="noStrike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050" b="0" i="0" u="none" strike="noStrike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050" b="0" i="0" u="none" strike="noStrike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573877"/>
                  </a:ext>
                </a:extLst>
              </a:tr>
              <a:tr h="3415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Региональный уровень</a:t>
                      </a:r>
                      <a:endParaRPr lang="ru-RU" sz="1050" b="1" i="0" u="none" strike="noStrike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46,32</a:t>
                      </a:r>
                      <a:endParaRPr lang="ru-RU" sz="105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53,17</a:t>
                      </a:r>
                      <a:endParaRPr lang="ru-RU" sz="105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57,67</a:t>
                      </a:r>
                      <a:endParaRPr lang="ru-RU" sz="1050" b="1" i="0" u="none" strike="noStrike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67,58</a:t>
                      </a:r>
                      <a:endParaRPr lang="ru-RU" sz="1050" b="1" i="0" u="none" strike="noStrike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44,57</a:t>
                      </a:r>
                      <a:endParaRPr lang="ru-RU" sz="105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41,7</a:t>
                      </a:r>
                      <a:endParaRPr lang="ru-RU" sz="105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51,20</a:t>
                      </a:r>
                      <a:endParaRPr lang="ru-RU" sz="105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60,96</a:t>
                      </a:r>
                      <a:endParaRPr lang="ru-RU" sz="105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10,43</a:t>
                      </a:r>
                      <a:endParaRPr lang="ru-RU" sz="105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14,59</a:t>
                      </a:r>
                      <a:endParaRPr lang="ru-RU" sz="105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32,84</a:t>
                      </a:r>
                      <a:endParaRPr lang="ru-RU" sz="1050" b="1" i="0" u="none" strike="noStrike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50" b="1" i="0" u="none" strike="noStrike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5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Большесельский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36,59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67,69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36,59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81,54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24,39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46,15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40,48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59,09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7,14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7,58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33,33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6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Борисоглебский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53,45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61,54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63,79</a:t>
                      </a:r>
                      <a:endParaRPr lang="ru-RU" sz="1050" b="0" i="0" u="none" strike="noStrike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66,92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56,90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45,38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41,94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47,79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16,13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5,15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34,92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29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Брейтовский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32,43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91,80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45,95</a:t>
                      </a:r>
                      <a:endParaRPr lang="ru-RU" sz="1050" b="0" i="0" u="none" strike="noStrike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80,33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32,43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88,52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86,89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24,59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25,71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74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г.о.г</a:t>
                      </a:r>
                      <a:r>
                        <a:rPr lang="ru-RU" sz="1050" b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050" b="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Переславль-Залесский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43,24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48,74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65,22</a:t>
                      </a:r>
                      <a:endParaRPr lang="ru-RU" sz="1050" b="0" i="0" u="none" strike="noStrike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69,42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39,86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37,59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56,65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8,27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14,57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40,28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7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r>
                        <a:rPr lang="ru-RU" sz="1050" b="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Рыбинск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47,32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050" b="0" i="0" u="none" strike="noStrike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69,02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44,30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43,83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55,89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61,84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11,90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17,92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30,58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6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r>
                        <a:rPr lang="ru-RU" sz="1050" b="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Ярославль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48,57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53,79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59,82</a:t>
                      </a:r>
                      <a:endParaRPr lang="ru-RU" sz="1050" b="0" i="0" u="none" strike="noStrike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65,61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48,85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43,13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53,62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62,93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12,37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16,17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32,91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15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Гаврилов-Ямский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54,55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61,81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67,05</a:t>
                      </a:r>
                      <a:endParaRPr lang="ru-RU" sz="1050" b="0" i="0" u="none" strike="noStrike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78,74</a:t>
                      </a:r>
                      <a:endParaRPr lang="ru-RU" sz="1050" b="0" i="0" u="none" strike="noStrike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42,05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48,82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5,62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41,57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32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Даниловский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41,77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56,60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60,13</a:t>
                      </a:r>
                      <a:endParaRPr lang="ru-RU" sz="1050" b="0" i="0" u="none" strike="noStrike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67,66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39,87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40,43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47,79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49,19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10,18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10,57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18,14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80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Любимский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34,33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57,65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59,70</a:t>
                      </a:r>
                      <a:endParaRPr lang="ru-RU" sz="1050" b="0" i="0" u="none" strike="noStrike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25,37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27,06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43,84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62,50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6,82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24,66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39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Мышкинский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73,68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62,16</a:t>
                      </a:r>
                      <a:endParaRPr lang="ru-RU" sz="1050" b="0" i="0" u="none" strike="noStrike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71,05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36,49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52,63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53,75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67,12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15,07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13,75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13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Некоузский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33,33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83,33</a:t>
                      </a:r>
                      <a:endParaRPr lang="ru-RU" sz="1050" b="0" i="0" u="none" strike="noStrike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46,00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62,50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55,10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10,20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37,50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78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Некрасовский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29,87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39,24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42,86</a:t>
                      </a:r>
                      <a:endParaRPr lang="ru-RU" sz="1050" b="0" i="0" u="none" strike="noStrike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59,49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32,47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28,48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30,39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60,13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3,92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15,19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25,96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92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Первомайский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23,44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54,69</a:t>
                      </a:r>
                      <a:endParaRPr lang="ru-RU" sz="1050" b="0" i="0" u="none" strike="noStrike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78,33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26,56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37,88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62,90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1,52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4,84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36,36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66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Пошехонский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56,25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40,24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62,50</a:t>
                      </a:r>
                      <a:endParaRPr lang="ru-RU" sz="1050" b="0" i="0" u="none" strike="noStrike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59,76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37,50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29,27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58,67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5,88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2,67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41,18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92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Ростовский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46,15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47,82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56,02</a:t>
                      </a:r>
                      <a:endParaRPr lang="ru-RU" sz="1050" b="0" i="0" u="none" strike="noStrike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73,49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36,09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33,89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45,42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56,93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7,18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35,69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03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Рыбинский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47,62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53,97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50,48</a:t>
                      </a:r>
                      <a:endParaRPr lang="ru-RU" sz="1050" b="0" i="0" u="none" strike="noStrike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69,31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47,62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41,27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55,15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11,35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13,40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23,24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33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Тутаевский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38,94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55,54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51,61</a:t>
                      </a:r>
                      <a:endParaRPr lang="ru-RU" sz="1050" b="0" i="0" u="none" strike="noStrike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67,88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32,72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39,56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42,80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55,06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6,68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7,82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37,37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868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Угличский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43,52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46,36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50,17</a:t>
                      </a:r>
                      <a:endParaRPr lang="ru-RU" sz="1050" b="0" i="0" u="none" strike="noStrike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65,12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37,87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31,13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45,28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57,55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10,69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13,67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30,50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868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Ярославский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41,86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44,05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51,59</a:t>
                      </a:r>
                      <a:endParaRPr lang="ru-RU" sz="1050" b="0" i="0" u="none" strike="noStrike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70,74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42,92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39,23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43,49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56,41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5,67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11,46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37,14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962480"/>
                  </a:ext>
                </a:extLst>
              </a:tr>
            </a:tbl>
          </a:graphicData>
        </a:graphic>
      </p:graphicFrame>
      <p:sp>
        <p:nvSpPr>
          <p:cNvPr id="2" name="Стрелка вверх 1"/>
          <p:cNvSpPr/>
          <p:nvPr/>
        </p:nvSpPr>
        <p:spPr>
          <a:xfrm>
            <a:off x="2249869" y="1502731"/>
            <a:ext cx="45719" cy="144016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верх 6"/>
          <p:cNvSpPr/>
          <p:nvPr/>
        </p:nvSpPr>
        <p:spPr>
          <a:xfrm>
            <a:off x="2248854" y="2164205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верх 8"/>
          <p:cNvSpPr/>
          <p:nvPr/>
        </p:nvSpPr>
        <p:spPr>
          <a:xfrm>
            <a:off x="2247839" y="2729019"/>
            <a:ext cx="45719" cy="144016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верх 9"/>
          <p:cNvSpPr/>
          <p:nvPr/>
        </p:nvSpPr>
        <p:spPr>
          <a:xfrm>
            <a:off x="2238952" y="3134602"/>
            <a:ext cx="45719" cy="144016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верх 10"/>
          <p:cNvSpPr/>
          <p:nvPr/>
        </p:nvSpPr>
        <p:spPr>
          <a:xfrm>
            <a:off x="2247838" y="3371949"/>
            <a:ext cx="45719" cy="121244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верх 11"/>
          <p:cNvSpPr/>
          <p:nvPr/>
        </p:nvSpPr>
        <p:spPr>
          <a:xfrm>
            <a:off x="2241548" y="3648450"/>
            <a:ext cx="45719" cy="144016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верх 12"/>
          <p:cNvSpPr/>
          <p:nvPr/>
        </p:nvSpPr>
        <p:spPr>
          <a:xfrm>
            <a:off x="2240021" y="3926453"/>
            <a:ext cx="45719" cy="144016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верх 16"/>
          <p:cNvSpPr/>
          <p:nvPr/>
        </p:nvSpPr>
        <p:spPr>
          <a:xfrm>
            <a:off x="2243539" y="4848769"/>
            <a:ext cx="45719" cy="12177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верх 18"/>
          <p:cNvSpPr/>
          <p:nvPr/>
        </p:nvSpPr>
        <p:spPr>
          <a:xfrm>
            <a:off x="2238952" y="5583640"/>
            <a:ext cx="45719" cy="144016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верх 19"/>
          <p:cNvSpPr/>
          <p:nvPr/>
        </p:nvSpPr>
        <p:spPr>
          <a:xfrm>
            <a:off x="2238313" y="5851129"/>
            <a:ext cx="45719" cy="144016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верх 20"/>
          <p:cNvSpPr/>
          <p:nvPr/>
        </p:nvSpPr>
        <p:spPr>
          <a:xfrm>
            <a:off x="2247838" y="6090385"/>
            <a:ext cx="45719" cy="144016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верх 21"/>
          <p:cNvSpPr/>
          <p:nvPr/>
        </p:nvSpPr>
        <p:spPr>
          <a:xfrm>
            <a:off x="2245077" y="6360704"/>
            <a:ext cx="45719" cy="144016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верх 22"/>
          <p:cNvSpPr/>
          <p:nvPr/>
        </p:nvSpPr>
        <p:spPr>
          <a:xfrm>
            <a:off x="2254077" y="6640334"/>
            <a:ext cx="45719" cy="144016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низ 3"/>
          <p:cNvSpPr/>
          <p:nvPr/>
        </p:nvSpPr>
        <p:spPr>
          <a:xfrm>
            <a:off x="2241455" y="5333941"/>
            <a:ext cx="45719" cy="139225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верх 24"/>
          <p:cNvSpPr/>
          <p:nvPr/>
        </p:nvSpPr>
        <p:spPr>
          <a:xfrm>
            <a:off x="3575967" y="1477888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верх 25"/>
          <p:cNvSpPr/>
          <p:nvPr/>
        </p:nvSpPr>
        <p:spPr>
          <a:xfrm>
            <a:off x="3579327" y="1807217"/>
            <a:ext cx="45719" cy="122312"/>
          </a:xfrm>
          <a:prstGeom prst="up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верх 26"/>
          <p:cNvSpPr/>
          <p:nvPr/>
        </p:nvSpPr>
        <p:spPr>
          <a:xfrm>
            <a:off x="3573446" y="2137790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верх 27"/>
          <p:cNvSpPr/>
          <p:nvPr/>
        </p:nvSpPr>
        <p:spPr>
          <a:xfrm>
            <a:off x="3567761" y="2398722"/>
            <a:ext cx="45719" cy="122312"/>
          </a:xfrm>
          <a:prstGeom prst="up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верх 28"/>
          <p:cNvSpPr/>
          <p:nvPr/>
        </p:nvSpPr>
        <p:spPr>
          <a:xfrm>
            <a:off x="3567760" y="2737041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верх 29"/>
          <p:cNvSpPr/>
          <p:nvPr/>
        </p:nvSpPr>
        <p:spPr>
          <a:xfrm>
            <a:off x="3575313" y="3115734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верх 30"/>
          <p:cNvSpPr/>
          <p:nvPr/>
        </p:nvSpPr>
        <p:spPr>
          <a:xfrm>
            <a:off x="3579082" y="4180586"/>
            <a:ext cx="45719" cy="122312"/>
          </a:xfrm>
          <a:prstGeom prst="up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верх 31"/>
          <p:cNvSpPr/>
          <p:nvPr/>
        </p:nvSpPr>
        <p:spPr>
          <a:xfrm>
            <a:off x="3579082" y="3346818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трелка вверх 32"/>
          <p:cNvSpPr/>
          <p:nvPr/>
        </p:nvSpPr>
        <p:spPr>
          <a:xfrm>
            <a:off x="3571120" y="3661171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верх 33"/>
          <p:cNvSpPr/>
          <p:nvPr/>
        </p:nvSpPr>
        <p:spPr>
          <a:xfrm>
            <a:off x="3564024" y="3959158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верх 34"/>
          <p:cNvSpPr/>
          <p:nvPr/>
        </p:nvSpPr>
        <p:spPr>
          <a:xfrm>
            <a:off x="3580525" y="4394917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вверх 35"/>
          <p:cNvSpPr/>
          <p:nvPr/>
        </p:nvSpPr>
        <p:spPr>
          <a:xfrm>
            <a:off x="3581829" y="4830728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низ 36"/>
          <p:cNvSpPr/>
          <p:nvPr/>
        </p:nvSpPr>
        <p:spPr>
          <a:xfrm>
            <a:off x="3579082" y="4613185"/>
            <a:ext cx="45719" cy="124018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трелка вверх 38"/>
          <p:cNvSpPr/>
          <p:nvPr/>
        </p:nvSpPr>
        <p:spPr>
          <a:xfrm>
            <a:off x="3581829" y="5074223"/>
            <a:ext cx="45719" cy="122312"/>
          </a:xfrm>
          <a:prstGeom prst="up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трелка вверх 39"/>
          <p:cNvSpPr/>
          <p:nvPr/>
        </p:nvSpPr>
        <p:spPr>
          <a:xfrm>
            <a:off x="3593979" y="5583372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трелка вверх 40"/>
          <p:cNvSpPr/>
          <p:nvPr/>
        </p:nvSpPr>
        <p:spPr>
          <a:xfrm>
            <a:off x="3593979" y="5844081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трелка вверх 41"/>
          <p:cNvSpPr/>
          <p:nvPr/>
        </p:nvSpPr>
        <p:spPr>
          <a:xfrm>
            <a:off x="3600290" y="6093973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трелка вниз 42"/>
          <p:cNvSpPr/>
          <p:nvPr/>
        </p:nvSpPr>
        <p:spPr>
          <a:xfrm>
            <a:off x="3587463" y="5339733"/>
            <a:ext cx="45719" cy="124018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Стрелка вверх 44"/>
          <p:cNvSpPr/>
          <p:nvPr/>
        </p:nvSpPr>
        <p:spPr>
          <a:xfrm>
            <a:off x="3593979" y="6353294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Стрелка вверх 45"/>
          <p:cNvSpPr/>
          <p:nvPr/>
        </p:nvSpPr>
        <p:spPr>
          <a:xfrm>
            <a:off x="3601941" y="6640334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Стрелка вниз 46"/>
          <p:cNvSpPr/>
          <p:nvPr/>
        </p:nvSpPr>
        <p:spPr>
          <a:xfrm>
            <a:off x="4968218" y="1524045"/>
            <a:ext cx="45719" cy="124018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Стрелка вниз 47"/>
          <p:cNvSpPr/>
          <p:nvPr/>
        </p:nvSpPr>
        <p:spPr>
          <a:xfrm>
            <a:off x="4975728" y="2132990"/>
            <a:ext cx="45719" cy="124018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Стрелка вниз 48"/>
          <p:cNvSpPr/>
          <p:nvPr/>
        </p:nvSpPr>
        <p:spPr>
          <a:xfrm>
            <a:off x="4968217" y="2765690"/>
            <a:ext cx="45719" cy="124018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Стрелка вниз 49"/>
          <p:cNvSpPr/>
          <p:nvPr/>
        </p:nvSpPr>
        <p:spPr>
          <a:xfrm>
            <a:off x="4975228" y="3108811"/>
            <a:ext cx="45719" cy="124018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Стрелка вниз 50"/>
          <p:cNvSpPr/>
          <p:nvPr/>
        </p:nvSpPr>
        <p:spPr>
          <a:xfrm>
            <a:off x="4963981" y="3378167"/>
            <a:ext cx="45719" cy="124018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Стрелка вниз 51"/>
          <p:cNvSpPr/>
          <p:nvPr/>
        </p:nvSpPr>
        <p:spPr>
          <a:xfrm>
            <a:off x="4977179" y="4846622"/>
            <a:ext cx="45719" cy="124018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Стрелка вниз 52"/>
          <p:cNvSpPr/>
          <p:nvPr/>
        </p:nvSpPr>
        <p:spPr>
          <a:xfrm>
            <a:off x="4978781" y="5120337"/>
            <a:ext cx="45719" cy="124018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Стрелка вниз 53"/>
          <p:cNvSpPr/>
          <p:nvPr/>
        </p:nvSpPr>
        <p:spPr>
          <a:xfrm>
            <a:off x="4974394" y="5352464"/>
            <a:ext cx="45719" cy="124018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Стрелка вниз 54"/>
          <p:cNvSpPr/>
          <p:nvPr/>
        </p:nvSpPr>
        <p:spPr>
          <a:xfrm>
            <a:off x="4973992" y="5579176"/>
            <a:ext cx="45719" cy="124018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Стрелка вниз 55"/>
          <p:cNvSpPr/>
          <p:nvPr/>
        </p:nvSpPr>
        <p:spPr>
          <a:xfrm>
            <a:off x="4973992" y="5824735"/>
            <a:ext cx="45719" cy="124018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Стрелка вниз 56"/>
          <p:cNvSpPr/>
          <p:nvPr/>
        </p:nvSpPr>
        <p:spPr>
          <a:xfrm>
            <a:off x="4973992" y="6358413"/>
            <a:ext cx="45719" cy="124018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Стрелка вниз 57"/>
          <p:cNvSpPr/>
          <p:nvPr/>
        </p:nvSpPr>
        <p:spPr>
          <a:xfrm>
            <a:off x="4973992" y="6641112"/>
            <a:ext cx="45719" cy="124018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Стрелка вверх 58"/>
          <p:cNvSpPr/>
          <p:nvPr/>
        </p:nvSpPr>
        <p:spPr>
          <a:xfrm>
            <a:off x="4976228" y="1813185"/>
            <a:ext cx="45719" cy="122312"/>
          </a:xfrm>
          <a:prstGeom prst="up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Стрелка вверх 59"/>
          <p:cNvSpPr/>
          <p:nvPr/>
        </p:nvSpPr>
        <p:spPr>
          <a:xfrm>
            <a:off x="4970540" y="2388417"/>
            <a:ext cx="45719" cy="122312"/>
          </a:xfrm>
          <a:prstGeom prst="up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Стрелка вверх 60"/>
          <p:cNvSpPr/>
          <p:nvPr/>
        </p:nvSpPr>
        <p:spPr>
          <a:xfrm>
            <a:off x="4986840" y="4627777"/>
            <a:ext cx="45719" cy="122312"/>
          </a:xfrm>
          <a:prstGeom prst="up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Стрелка вверх 61"/>
          <p:cNvSpPr/>
          <p:nvPr/>
        </p:nvSpPr>
        <p:spPr>
          <a:xfrm>
            <a:off x="4970540" y="3655095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Стрелка вверх 62"/>
          <p:cNvSpPr/>
          <p:nvPr/>
        </p:nvSpPr>
        <p:spPr>
          <a:xfrm>
            <a:off x="4979464" y="3970969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Стрелка вверх 63"/>
          <p:cNvSpPr/>
          <p:nvPr/>
        </p:nvSpPr>
        <p:spPr>
          <a:xfrm>
            <a:off x="4970540" y="4165613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Стрелка вверх 64"/>
          <p:cNvSpPr/>
          <p:nvPr/>
        </p:nvSpPr>
        <p:spPr>
          <a:xfrm>
            <a:off x="4979464" y="4378085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Стрелка вверх 65"/>
          <p:cNvSpPr/>
          <p:nvPr/>
        </p:nvSpPr>
        <p:spPr>
          <a:xfrm>
            <a:off x="4973992" y="6083191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Стрелка вверх 67"/>
          <p:cNvSpPr/>
          <p:nvPr/>
        </p:nvSpPr>
        <p:spPr>
          <a:xfrm>
            <a:off x="6383122" y="2398302"/>
            <a:ext cx="45719" cy="122312"/>
          </a:xfrm>
          <a:prstGeom prst="up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Стрелка вверх 68"/>
          <p:cNvSpPr/>
          <p:nvPr/>
        </p:nvSpPr>
        <p:spPr>
          <a:xfrm>
            <a:off x="2248853" y="2408354"/>
            <a:ext cx="45719" cy="122312"/>
          </a:xfrm>
          <a:prstGeom prst="up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Стрелка вверх 69"/>
          <p:cNvSpPr/>
          <p:nvPr/>
        </p:nvSpPr>
        <p:spPr>
          <a:xfrm>
            <a:off x="2250299" y="1827533"/>
            <a:ext cx="45719" cy="122312"/>
          </a:xfrm>
          <a:prstGeom prst="up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Стрелка вверх 70"/>
          <p:cNvSpPr/>
          <p:nvPr/>
        </p:nvSpPr>
        <p:spPr>
          <a:xfrm>
            <a:off x="2240669" y="4190806"/>
            <a:ext cx="45719" cy="122312"/>
          </a:xfrm>
          <a:prstGeom prst="up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Стрелка вверх 71"/>
          <p:cNvSpPr/>
          <p:nvPr/>
        </p:nvSpPr>
        <p:spPr>
          <a:xfrm>
            <a:off x="2238952" y="4423406"/>
            <a:ext cx="45719" cy="122312"/>
          </a:xfrm>
          <a:prstGeom prst="up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Стрелка вверх 72"/>
          <p:cNvSpPr/>
          <p:nvPr/>
        </p:nvSpPr>
        <p:spPr>
          <a:xfrm>
            <a:off x="2231218" y="5075586"/>
            <a:ext cx="45719" cy="122312"/>
          </a:xfrm>
          <a:prstGeom prst="up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Стрелка вверх 73"/>
          <p:cNvSpPr/>
          <p:nvPr/>
        </p:nvSpPr>
        <p:spPr>
          <a:xfrm>
            <a:off x="2250341" y="4650302"/>
            <a:ext cx="45719" cy="122312"/>
          </a:xfrm>
          <a:prstGeom prst="up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Стрелка вниз 74"/>
          <p:cNvSpPr/>
          <p:nvPr/>
        </p:nvSpPr>
        <p:spPr>
          <a:xfrm>
            <a:off x="6387375" y="4617677"/>
            <a:ext cx="45719" cy="124018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Стрелка вверх 75"/>
          <p:cNvSpPr/>
          <p:nvPr/>
        </p:nvSpPr>
        <p:spPr>
          <a:xfrm>
            <a:off x="6385687" y="4855720"/>
            <a:ext cx="45719" cy="122312"/>
          </a:xfrm>
          <a:prstGeom prst="up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Стрелка вверх 76"/>
          <p:cNvSpPr/>
          <p:nvPr/>
        </p:nvSpPr>
        <p:spPr>
          <a:xfrm>
            <a:off x="6386753" y="5092892"/>
            <a:ext cx="45719" cy="122312"/>
          </a:xfrm>
          <a:prstGeom prst="up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Стрелка вверх 77"/>
          <p:cNvSpPr/>
          <p:nvPr/>
        </p:nvSpPr>
        <p:spPr>
          <a:xfrm>
            <a:off x="6364516" y="1489655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Стрелка вверх 78"/>
          <p:cNvSpPr/>
          <p:nvPr/>
        </p:nvSpPr>
        <p:spPr>
          <a:xfrm>
            <a:off x="6372673" y="1842359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Стрелка вверх 79"/>
          <p:cNvSpPr/>
          <p:nvPr/>
        </p:nvSpPr>
        <p:spPr>
          <a:xfrm>
            <a:off x="6376064" y="2117844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Стрелка вверх 80"/>
          <p:cNvSpPr/>
          <p:nvPr/>
        </p:nvSpPr>
        <p:spPr>
          <a:xfrm>
            <a:off x="6383122" y="2737041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Стрелка вверх 81"/>
          <p:cNvSpPr/>
          <p:nvPr/>
        </p:nvSpPr>
        <p:spPr>
          <a:xfrm>
            <a:off x="6380223" y="3112541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Стрелка вверх 82"/>
          <p:cNvSpPr/>
          <p:nvPr/>
        </p:nvSpPr>
        <p:spPr>
          <a:xfrm>
            <a:off x="6384236" y="3363789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Стрелка вверх 83"/>
          <p:cNvSpPr/>
          <p:nvPr/>
        </p:nvSpPr>
        <p:spPr>
          <a:xfrm>
            <a:off x="6376621" y="3654209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Стрелка вверх 84"/>
          <p:cNvSpPr/>
          <p:nvPr/>
        </p:nvSpPr>
        <p:spPr>
          <a:xfrm>
            <a:off x="6372044" y="3953512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Стрелка вверх 85"/>
          <p:cNvSpPr/>
          <p:nvPr/>
        </p:nvSpPr>
        <p:spPr>
          <a:xfrm>
            <a:off x="6372687" y="4191455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" name="Стрелка вверх 86"/>
          <p:cNvSpPr/>
          <p:nvPr/>
        </p:nvSpPr>
        <p:spPr>
          <a:xfrm>
            <a:off x="6377168" y="4405115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Стрелка вверх 87"/>
          <p:cNvSpPr/>
          <p:nvPr/>
        </p:nvSpPr>
        <p:spPr>
          <a:xfrm>
            <a:off x="6380865" y="5350345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" name="Стрелка вверх 88"/>
          <p:cNvSpPr/>
          <p:nvPr/>
        </p:nvSpPr>
        <p:spPr>
          <a:xfrm>
            <a:off x="6380223" y="5601543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Стрелка вверх 89"/>
          <p:cNvSpPr/>
          <p:nvPr/>
        </p:nvSpPr>
        <p:spPr>
          <a:xfrm>
            <a:off x="6391575" y="5826441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" name="Стрелка вверх 90"/>
          <p:cNvSpPr/>
          <p:nvPr/>
        </p:nvSpPr>
        <p:spPr>
          <a:xfrm>
            <a:off x="6384396" y="6085256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Стрелка вверх 91"/>
          <p:cNvSpPr/>
          <p:nvPr/>
        </p:nvSpPr>
        <p:spPr>
          <a:xfrm>
            <a:off x="6386773" y="6342590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Стрелка вверх 92"/>
          <p:cNvSpPr/>
          <p:nvPr/>
        </p:nvSpPr>
        <p:spPr>
          <a:xfrm>
            <a:off x="6384396" y="6618482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Стрелка вверх 93"/>
          <p:cNvSpPr/>
          <p:nvPr/>
        </p:nvSpPr>
        <p:spPr>
          <a:xfrm>
            <a:off x="7830706" y="1493565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Стрелка вверх 94"/>
          <p:cNvSpPr/>
          <p:nvPr/>
        </p:nvSpPr>
        <p:spPr>
          <a:xfrm>
            <a:off x="7824454" y="1807217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96" name="Стрелка вверх 95"/>
          <p:cNvSpPr/>
          <p:nvPr/>
        </p:nvSpPr>
        <p:spPr>
          <a:xfrm>
            <a:off x="7830706" y="2770385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Стрелка вверх 96"/>
          <p:cNvSpPr/>
          <p:nvPr/>
        </p:nvSpPr>
        <p:spPr>
          <a:xfrm>
            <a:off x="7829867" y="3125020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Стрелка вверх 97"/>
          <p:cNvSpPr/>
          <p:nvPr/>
        </p:nvSpPr>
        <p:spPr>
          <a:xfrm>
            <a:off x="7829867" y="3347181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Стрелка вверх 98"/>
          <p:cNvSpPr/>
          <p:nvPr/>
        </p:nvSpPr>
        <p:spPr>
          <a:xfrm>
            <a:off x="7823752" y="3651944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Стрелка вверх 99"/>
          <p:cNvSpPr/>
          <p:nvPr/>
        </p:nvSpPr>
        <p:spPr>
          <a:xfrm>
            <a:off x="7830705" y="3927798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Стрелка вверх 100"/>
          <p:cNvSpPr/>
          <p:nvPr/>
        </p:nvSpPr>
        <p:spPr>
          <a:xfrm>
            <a:off x="7823753" y="4173837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" name="Стрелка вверх 101"/>
          <p:cNvSpPr/>
          <p:nvPr/>
        </p:nvSpPr>
        <p:spPr>
          <a:xfrm>
            <a:off x="7834088" y="5067173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Стрелка вверх 102"/>
          <p:cNvSpPr/>
          <p:nvPr/>
        </p:nvSpPr>
        <p:spPr>
          <a:xfrm>
            <a:off x="7834224" y="2410529"/>
            <a:ext cx="45719" cy="122312"/>
          </a:xfrm>
          <a:prstGeom prst="up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Стрелка вверх 103"/>
          <p:cNvSpPr/>
          <p:nvPr/>
        </p:nvSpPr>
        <p:spPr>
          <a:xfrm>
            <a:off x="7829141" y="4366686"/>
            <a:ext cx="45719" cy="122312"/>
          </a:xfrm>
          <a:prstGeom prst="up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" name="Стрелка вверх 104"/>
          <p:cNvSpPr/>
          <p:nvPr/>
        </p:nvSpPr>
        <p:spPr>
          <a:xfrm>
            <a:off x="7824455" y="4595371"/>
            <a:ext cx="45719" cy="122312"/>
          </a:xfrm>
          <a:prstGeom prst="up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" name="Стрелка вверх 105"/>
          <p:cNvSpPr/>
          <p:nvPr/>
        </p:nvSpPr>
        <p:spPr>
          <a:xfrm>
            <a:off x="7834088" y="4826829"/>
            <a:ext cx="45719" cy="122312"/>
          </a:xfrm>
          <a:prstGeom prst="up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Стрелка вверх 107"/>
          <p:cNvSpPr/>
          <p:nvPr/>
        </p:nvSpPr>
        <p:spPr>
          <a:xfrm>
            <a:off x="7834087" y="5572805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Стрелка вверх 108"/>
          <p:cNvSpPr/>
          <p:nvPr/>
        </p:nvSpPr>
        <p:spPr>
          <a:xfrm>
            <a:off x="7834087" y="5843924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Стрелка вверх 109"/>
          <p:cNvSpPr/>
          <p:nvPr/>
        </p:nvSpPr>
        <p:spPr>
          <a:xfrm>
            <a:off x="7835984" y="6085256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Стрелка вверх 110"/>
          <p:cNvSpPr/>
          <p:nvPr/>
        </p:nvSpPr>
        <p:spPr>
          <a:xfrm>
            <a:off x="7834086" y="6367996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" name="Стрелка вверх 112"/>
          <p:cNvSpPr/>
          <p:nvPr/>
        </p:nvSpPr>
        <p:spPr>
          <a:xfrm>
            <a:off x="7830093" y="6629482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Стрелка вниз 113"/>
          <p:cNvSpPr/>
          <p:nvPr/>
        </p:nvSpPr>
        <p:spPr>
          <a:xfrm>
            <a:off x="7823754" y="2140864"/>
            <a:ext cx="45719" cy="124018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Стрелка вниз 114"/>
          <p:cNvSpPr/>
          <p:nvPr/>
        </p:nvSpPr>
        <p:spPr>
          <a:xfrm>
            <a:off x="7830705" y="5343814"/>
            <a:ext cx="45719" cy="124018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65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0051386"/>
              </p:ext>
            </p:extLst>
          </p:nvPr>
        </p:nvGraphicFramePr>
        <p:xfrm>
          <a:off x="1" y="17469"/>
          <a:ext cx="3923927" cy="68360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8634">
                  <a:extLst>
                    <a:ext uri="{9D8B030D-6E8A-4147-A177-3AD203B41FA5}">
                      <a16:colId xmlns:a16="http://schemas.microsoft.com/office/drawing/2014/main" val="1665094324"/>
                    </a:ext>
                  </a:extLst>
                </a:gridCol>
                <a:gridCol w="1258634">
                  <a:extLst>
                    <a:ext uri="{9D8B030D-6E8A-4147-A177-3AD203B41FA5}">
                      <a16:colId xmlns:a16="http://schemas.microsoft.com/office/drawing/2014/main" val="292716859"/>
                    </a:ext>
                  </a:extLst>
                </a:gridCol>
                <a:gridCol w="1406659">
                  <a:extLst>
                    <a:ext uri="{9D8B030D-6E8A-4147-A177-3AD203B41FA5}">
                      <a16:colId xmlns:a16="http://schemas.microsoft.com/office/drawing/2014/main" val="2673627709"/>
                    </a:ext>
                  </a:extLst>
                </a:gridCol>
              </a:tblGrid>
              <a:tr h="849192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Задание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Кодификатор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элементов содержания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Кодификатор требований к результатам обучения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1980790"/>
                  </a:ext>
                </a:extLst>
              </a:tr>
              <a:tr h="396311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Задание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2.3,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2.5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1329831"/>
                  </a:ext>
                </a:extLst>
              </a:tr>
              <a:tr h="362285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Задание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2.3,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2.5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7666672"/>
                  </a:ext>
                </a:extLst>
              </a:tr>
              <a:tr h="36657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Задание 3.1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6.3, 6.4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2.3, 2.5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8952258"/>
                  </a:ext>
                </a:extLst>
              </a:tr>
              <a:tr h="351572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Задание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3.2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2.3, 2.5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2428732"/>
                  </a:ext>
                </a:extLst>
              </a:tr>
              <a:tr h="35586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Задание 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2.3, 2.5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9069559"/>
                  </a:ext>
                </a:extLst>
              </a:tr>
              <a:tr h="359881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Задание 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2.3, 2.5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1914533"/>
                  </a:ext>
                </a:extLst>
              </a:tr>
              <a:tr h="40528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Задание 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6786562"/>
                  </a:ext>
                </a:extLst>
              </a:tr>
              <a:tr h="369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Задание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1.4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9071876"/>
                  </a:ext>
                </a:extLst>
              </a:tr>
              <a:tr h="3721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Задание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1.4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918358"/>
                  </a:ext>
                </a:extLst>
              </a:tr>
              <a:tr h="3620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Задание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1.4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8010923"/>
                  </a:ext>
                </a:extLst>
              </a:tr>
              <a:tr h="3735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Задание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2.3, 2.5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68059"/>
                  </a:ext>
                </a:extLst>
              </a:tr>
              <a:tr h="3889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Задание 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2.3, 2.5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0600609"/>
                  </a:ext>
                </a:extLst>
              </a:tr>
              <a:tr h="3764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Задание 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2.3, 2.5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4828854"/>
                  </a:ext>
                </a:extLst>
              </a:tr>
              <a:tr h="3764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Задание 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2.3, 2.5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1936741"/>
                  </a:ext>
                </a:extLst>
              </a:tr>
              <a:tr h="3764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Задание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2.3, 2.5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8356197"/>
                  </a:ext>
                </a:extLst>
              </a:tr>
              <a:tr h="3939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Задание 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2.2, 2.4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378555"/>
                  </a:ext>
                </a:extLst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-4455"/>
            <a:ext cx="52200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6939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836712"/>
            <a:ext cx="6477000" cy="4438650"/>
          </a:xfrm>
        </p:spPr>
      </p:pic>
    </p:spTree>
    <p:extLst>
      <p:ext uri="{BB962C8B-B14F-4D97-AF65-F5344CB8AC3E}">
        <p14:creationId xmlns:p14="http://schemas.microsoft.com/office/powerpoint/2010/main" val="38867825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1143000"/>
          </a:xfrm>
        </p:spPr>
        <p:txBody>
          <a:bodyPr/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показателей качества подготовки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8-х классов.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ключевых характеристик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(4)</a:t>
            </a:r>
            <a:endParaRPr lang="ru-RU" sz="3200" dirty="0"/>
          </a:p>
        </p:txBody>
      </p:sp>
      <p:graphicFrame>
        <p:nvGraphicFramePr>
          <p:cNvPr id="4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3796664"/>
              </p:ext>
            </p:extLst>
          </p:nvPr>
        </p:nvGraphicFramePr>
        <p:xfrm>
          <a:off x="0" y="1772817"/>
          <a:ext cx="9144000" cy="508518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67544">
                  <a:extLst>
                    <a:ext uri="{9D8B030D-6E8A-4147-A177-3AD203B41FA5}">
                      <a16:colId xmlns:a16="http://schemas.microsoft.com/office/drawing/2014/main" val="463632617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4283990868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1965139501"/>
                    </a:ext>
                  </a:extLst>
                </a:gridCol>
                <a:gridCol w="2627784">
                  <a:extLst>
                    <a:ext uri="{9D8B030D-6E8A-4147-A177-3AD203B41FA5}">
                      <a16:colId xmlns:a16="http://schemas.microsoft.com/office/drawing/2014/main" val="4192781371"/>
                    </a:ext>
                  </a:extLst>
                </a:gridCol>
              </a:tblGrid>
              <a:tr h="716223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показателя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Значение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показателя (%) 2022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Значение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показателя (%) 2023</a:t>
                      </a:r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5798109"/>
                  </a:ext>
                </a:extLst>
              </a:tr>
              <a:tr h="80339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</a:t>
                      </a:r>
                      <a:r>
                        <a:rPr lang="ru-RU" sz="14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</a:t>
                      </a:r>
                      <a:r>
                        <a:rPr lang="ru-RU" sz="14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классов</a:t>
                      </a:r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достигших </a:t>
                      </a:r>
                      <a:r>
                        <a:rPr lang="ru-RU" sz="14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базового</a:t>
                      </a:r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уровн</a:t>
                      </a:r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 предметной подготовки </a:t>
                      </a:r>
                      <a:r>
                        <a:rPr lang="ru-RU" sz="14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русскому языку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31,12</a:t>
                      </a:r>
                      <a:endParaRPr lang="ru-RU" sz="1400" b="1" i="0" u="none" strike="noStrike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36,58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56993749"/>
                  </a:ext>
                </a:extLst>
              </a:tr>
              <a:tr h="106726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</a:t>
                      </a:r>
                      <a:r>
                        <a:rPr lang="ru-RU" sz="14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</a:t>
                      </a:r>
                      <a:r>
                        <a:rPr lang="ru-RU" sz="14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классов</a:t>
                      </a:r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достигших </a:t>
                      </a:r>
                      <a:r>
                        <a:rPr lang="ru-RU" sz="14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минимального</a:t>
                      </a:r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уровня</a:t>
                      </a:r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u="none" strike="noStrike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сформированности</a:t>
                      </a:r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u="none" strike="noStrike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метапредметных</a:t>
                      </a:r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результатов </a:t>
                      </a:r>
                      <a:r>
                        <a:rPr lang="ru-RU" sz="14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русскому языку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31,12</a:t>
                      </a:r>
                      <a:endParaRPr lang="ru-RU" sz="1400" b="1" i="0" u="none" strike="noStrike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36,58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08003707"/>
                  </a:ext>
                </a:extLst>
              </a:tr>
              <a:tr h="80339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</a:t>
                      </a:r>
                      <a:r>
                        <a:rPr lang="ru-RU" sz="14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</a:t>
                      </a:r>
                      <a:r>
                        <a:rPr lang="ru-RU" sz="14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классов</a:t>
                      </a:r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достигших </a:t>
                      </a:r>
                      <a:r>
                        <a:rPr lang="ru-RU" sz="14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базового</a:t>
                      </a:r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уровня</a:t>
                      </a:r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предметной подготовки </a:t>
                      </a:r>
                      <a:r>
                        <a:rPr lang="ru-RU" sz="14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математике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37,11</a:t>
                      </a:r>
                      <a:endParaRPr lang="ru-RU" sz="1400" b="1" i="0" u="none" strike="noStrike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38,76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68570652"/>
                  </a:ext>
                </a:extLst>
              </a:tr>
              <a:tr h="79868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</a:t>
                      </a:r>
                      <a:r>
                        <a:rPr lang="ru-RU" sz="14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классов</a:t>
                      </a:r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достигших </a:t>
                      </a:r>
                      <a:r>
                        <a:rPr lang="ru-RU" sz="14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высокого</a:t>
                      </a:r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уровня</a:t>
                      </a:r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предметной подготовки </a:t>
                      </a:r>
                      <a:r>
                        <a:rPr lang="ru-RU" sz="14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математике</a:t>
                      </a:r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7,72</a:t>
                      </a:r>
                      <a:endParaRPr lang="ru-RU" sz="1400" b="1" i="0" u="none" strike="noStrike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8523375"/>
                  </a:ext>
                </a:extLst>
              </a:tr>
              <a:tr h="89621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</a:t>
                      </a:r>
                      <a:r>
                        <a:rPr lang="ru-RU" sz="14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sz="14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классов, </a:t>
                      </a:r>
                      <a:r>
                        <a:rPr lang="ru-RU" sz="14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справившихся с заданиями</a:t>
                      </a:r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направленными на </a:t>
                      </a:r>
                      <a:r>
                        <a:rPr lang="ru-RU" sz="14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оценку функциональной</a:t>
                      </a:r>
                      <a:r>
                        <a:rPr lang="ru-RU" sz="14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грамотности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1,84</a:t>
                      </a:r>
                      <a:endParaRPr lang="ru-RU" sz="1400" b="1" i="0" u="none" strike="noStrike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26047631"/>
                  </a:ext>
                </a:extLst>
              </a:tr>
            </a:tbl>
          </a:graphicData>
        </a:graphic>
      </p:graphicFrame>
      <p:sp>
        <p:nvSpPr>
          <p:cNvPr id="5" name="Стрелка вверх 4"/>
          <p:cNvSpPr/>
          <p:nvPr/>
        </p:nvSpPr>
        <p:spPr>
          <a:xfrm>
            <a:off x="8388424" y="2780928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верх 5"/>
          <p:cNvSpPr/>
          <p:nvPr/>
        </p:nvSpPr>
        <p:spPr>
          <a:xfrm>
            <a:off x="8388423" y="3789039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верх 6"/>
          <p:cNvSpPr/>
          <p:nvPr/>
        </p:nvSpPr>
        <p:spPr>
          <a:xfrm>
            <a:off x="8388423" y="4674838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8388422" y="5498628"/>
            <a:ext cx="45719" cy="124018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32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8807261"/>
              </p:ext>
            </p:extLst>
          </p:nvPr>
        </p:nvGraphicFramePr>
        <p:xfrm>
          <a:off x="-1" y="-7"/>
          <a:ext cx="9143999" cy="684369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988469">
                  <a:extLst>
                    <a:ext uri="{9D8B030D-6E8A-4147-A177-3AD203B41FA5}">
                      <a16:colId xmlns:a16="http://schemas.microsoft.com/office/drawing/2014/main" val="3149235041"/>
                    </a:ext>
                  </a:extLst>
                </a:gridCol>
                <a:gridCol w="815553">
                  <a:extLst>
                    <a:ext uri="{9D8B030D-6E8A-4147-A177-3AD203B41FA5}">
                      <a16:colId xmlns:a16="http://schemas.microsoft.com/office/drawing/2014/main" val="2617803398"/>
                    </a:ext>
                  </a:extLst>
                </a:gridCol>
                <a:gridCol w="815553">
                  <a:extLst>
                    <a:ext uri="{9D8B030D-6E8A-4147-A177-3AD203B41FA5}">
                      <a16:colId xmlns:a16="http://schemas.microsoft.com/office/drawing/2014/main" val="465210144"/>
                    </a:ext>
                  </a:extLst>
                </a:gridCol>
                <a:gridCol w="944314">
                  <a:extLst>
                    <a:ext uri="{9D8B030D-6E8A-4147-A177-3AD203B41FA5}">
                      <a16:colId xmlns:a16="http://schemas.microsoft.com/office/drawing/2014/main" val="2173853519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421030466"/>
                    </a:ext>
                  </a:extLst>
                </a:gridCol>
                <a:gridCol w="710257">
                  <a:extLst>
                    <a:ext uri="{9D8B030D-6E8A-4147-A177-3AD203B41FA5}">
                      <a16:colId xmlns:a16="http://schemas.microsoft.com/office/drawing/2014/main" val="3472130279"/>
                    </a:ext>
                  </a:extLst>
                </a:gridCol>
                <a:gridCol w="815553">
                  <a:extLst>
                    <a:ext uri="{9D8B030D-6E8A-4147-A177-3AD203B41FA5}">
                      <a16:colId xmlns:a16="http://schemas.microsoft.com/office/drawing/2014/main" val="2110709064"/>
                    </a:ext>
                  </a:extLst>
                </a:gridCol>
                <a:gridCol w="815553">
                  <a:extLst>
                    <a:ext uri="{9D8B030D-6E8A-4147-A177-3AD203B41FA5}">
                      <a16:colId xmlns:a16="http://schemas.microsoft.com/office/drawing/2014/main" val="2518294183"/>
                    </a:ext>
                  </a:extLst>
                </a:gridCol>
                <a:gridCol w="815553">
                  <a:extLst>
                    <a:ext uri="{9D8B030D-6E8A-4147-A177-3AD203B41FA5}">
                      <a16:colId xmlns:a16="http://schemas.microsoft.com/office/drawing/2014/main" val="3317501289"/>
                    </a:ext>
                  </a:extLst>
                </a:gridCol>
                <a:gridCol w="815553">
                  <a:extLst>
                    <a:ext uri="{9D8B030D-6E8A-4147-A177-3AD203B41FA5}">
                      <a16:colId xmlns:a16="http://schemas.microsoft.com/office/drawing/2014/main" val="3375612481"/>
                    </a:ext>
                  </a:extLst>
                </a:gridCol>
                <a:gridCol w="815553">
                  <a:extLst>
                    <a:ext uri="{9D8B030D-6E8A-4147-A177-3AD203B41FA5}">
                      <a16:colId xmlns:a16="http://schemas.microsoft.com/office/drawing/2014/main" val="3345552871"/>
                    </a:ext>
                  </a:extLst>
                </a:gridCol>
              </a:tblGrid>
              <a:tr h="869862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Название МО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</a:t>
                      </a:r>
                      <a:r>
                        <a:rPr lang="ru-RU" sz="1000" b="1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классов</a:t>
                      </a:r>
                      <a:r>
                        <a:rPr lang="ru-RU" sz="100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достигших </a:t>
                      </a:r>
                      <a:r>
                        <a:rPr lang="ru-RU" sz="1000" b="1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базового</a:t>
                      </a:r>
                      <a:r>
                        <a:rPr lang="ru-RU" sz="100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уровня</a:t>
                      </a:r>
                      <a:r>
                        <a:rPr lang="ru-RU" sz="100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предметной подготовки </a:t>
                      </a:r>
                      <a:r>
                        <a:rPr lang="ru-RU" sz="1000" b="1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РЯ</a:t>
                      </a:r>
                      <a:r>
                        <a:rPr lang="ru-RU" sz="1000" b="1" u="none" strike="noStrike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  <a:endParaRPr lang="ru-RU" sz="1000" b="1" i="0" u="none" strike="noStrike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1" i="0" u="none" strike="noStrike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</a:t>
                      </a:r>
                      <a:r>
                        <a:rPr lang="ru-RU" sz="1000" b="1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классов</a:t>
                      </a:r>
                      <a:r>
                        <a:rPr lang="ru-RU" sz="100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достигших </a:t>
                      </a:r>
                      <a:r>
                        <a:rPr lang="ru-RU" sz="1000" b="1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мин.</a:t>
                      </a:r>
                      <a:r>
                        <a:rPr lang="ru-RU" sz="100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уровня</a:t>
                      </a:r>
                      <a:r>
                        <a:rPr lang="ru-RU" sz="100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u="none" strike="noStrike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сформированности</a:t>
                      </a:r>
                      <a:r>
                        <a:rPr lang="ru-RU" sz="100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u="none" strike="noStrike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метапредметных</a:t>
                      </a:r>
                      <a:r>
                        <a:rPr lang="ru-RU" sz="100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результатов </a:t>
                      </a:r>
                      <a:r>
                        <a:rPr lang="ru-RU" sz="1000" b="1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РЯ (%)</a:t>
                      </a:r>
                      <a:endParaRPr lang="ru-RU" sz="1000" b="1" i="0" u="none" strike="noStrike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</a:t>
                      </a:r>
                      <a:r>
                        <a:rPr lang="ru-RU" sz="1000" b="1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классов</a:t>
                      </a:r>
                      <a:r>
                        <a:rPr lang="ru-RU" sz="100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достигших </a:t>
                      </a:r>
                      <a:r>
                        <a:rPr lang="ru-RU" sz="1000" b="1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базового</a:t>
                      </a:r>
                      <a:r>
                        <a:rPr lang="ru-RU" sz="100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уровня</a:t>
                      </a:r>
                      <a:r>
                        <a:rPr lang="ru-RU" sz="100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предметной подготовки </a:t>
                      </a:r>
                      <a:r>
                        <a:rPr lang="ru-RU" sz="1000" b="1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М (%)</a:t>
                      </a:r>
                      <a:endParaRPr lang="ru-RU" sz="1000" b="1" i="0" u="none" strike="noStrike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</a:t>
                      </a:r>
                      <a:r>
                        <a:rPr lang="ru-RU" sz="1000" b="1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классов</a:t>
                      </a:r>
                      <a:r>
                        <a:rPr lang="ru-RU" sz="100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достигших </a:t>
                      </a:r>
                      <a:r>
                        <a:rPr lang="ru-RU" sz="1000" b="1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высокого</a:t>
                      </a:r>
                      <a:r>
                        <a:rPr lang="ru-RU" sz="100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уровня</a:t>
                      </a:r>
                      <a:r>
                        <a:rPr lang="ru-RU" sz="100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предметной подготовки </a:t>
                      </a:r>
                      <a:r>
                        <a:rPr lang="ru-RU" sz="1000" b="1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М (%)</a:t>
                      </a:r>
                      <a:endParaRPr lang="ru-RU" sz="1000" b="1" i="0" u="none" strike="noStrike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1" i="0" u="none" strike="noStrike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</a:t>
                      </a:r>
                      <a:r>
                        <a:rPr lang="ru-RU" sz="1000" b="1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sz="100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классов, </a:t>
                      </a:r>
                      <a:r>
                        <a:rPr lang="ru-RU" sz="1000" b="1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справившихся с заданиями</a:t>
                      </a:r>
                      <a:r>
                        <a:rPr lang="ru-RU" sz="100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направленными на </a:t>
                      </a:r>
                      <a:r>
                        <a:rPr lang="ru-RU" sz="1000" b="1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оценку ФГ (%)</a:t>
                      </a:r>
                      <a:endParaRPr lang="ru-RU" sz="1000" b="1" i="0" u="none" strike="noStrike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1" i="0" u="none" strike="noStrike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7959438"/>
                  </a:ext>
                </a:extLst>
              </a:tr>
              <a:tr h="269209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Динамика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000" b="1" i="0" u="none" strike="noStrike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6634230"/>
                  </a:ext>
                </a:extLst>
              </a:tr>
              <a:tr h="334729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Региональный уровень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7560540"/>
                  </a:ext>
                </a:extLst>
              </a:tr>
              <a:tr h="3348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Большесельский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7643136"/>
                  </a:ext>
                </a:extLst>
              </a:tr>
              <a:tr h="3043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Борисоглебский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6280032"/>
                  </a:ext>
                </a:extLst>
              </a:tr>
              <a:tr h="2987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Брейтовский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3634916"/>
                  </a:ext>
                </a:extLst>
              </a:tr>
              <a:tr h="3748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г.о.</a:t>
                      </a:r>
                      <a:r>
                        <a:rPr lang="ru-RU" sz="1000" b="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Переславль-Залесский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9798806"/>
                  </a:ext>
                </a:extLst>
              </a:tr>
              <a:tr h="2633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r>
                        <a:rPr lang="ru-RU" sz="1000" b="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Рыбинск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5688601"/>
                  </a:ext>
                </a:extLst>
              </a:tr>
              <a:tr h="2441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r>
                        <a:rPr lang="ru-RU" sz="1000" b="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Ярославль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8959291"/>
                  </a:ext>
                </a:extLst>
              </a:tr>
              <a:tr h="4184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Гаврилов-Ямский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4576269"/>
                  </a:ext>
                </a:extLst>
              </a:tr>
              <a:tr h="2615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Даниловский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8170786"/>
                  </a:ext>
                </a:extLst>
              </a:tr>
              <a:tr h="2469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Любимский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4663295"/>
                  </a:ext>
                </a:extLst>
              </a:tr>
              <a:tr h="2890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Мышкинский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230905"/>
                  </a:ext>
                </a:extLst>
              </a:tr>
              <a:tr h="2441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Некоузский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260453"/>
                  </a:ext>
                </a:extLst>
              </a:tr>
              <a:tr h="2651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Некрасовский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724974"/>
                  </a:ext>
                </a:extLst>
              </a:tr>
              <a:tr h="2783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Первомайский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5408146"/>
                  </a:ext>
                </a:extLst>
              </a:tr>
              <a:tr h="2651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Пошехонский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9082799"/>
                  </a:ext>
                </a:extLst>
              </a:tr>
              <a:tr h="2441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Ростовский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6606497"/>
                  </a:ext>
                </a:extLst>
              </a:tr>
              <a:tr h="2441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Рыбинский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0571118"/>
                  </a:ext>
                </a:extLst>
              </a:tr>
              <a:tr h="2441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Тутаевский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3283208"/>
                  </a:ext>
                </a:extLst>
              </a:tr>
              <a:tr h="2834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Угличский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9491320"/>
                  </a:ext>
                </a:extLst>
              </a:tr>
              <a:tr h="2648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Ярославский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66533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49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9176" cy="1143000"/>
          </a:xfrm>
        </p:spPr>
        <p:txBody>
          <a:bodyPr/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по формированию объективной ВСОКО</a:t>
            </a:r>
          </a:p>
        </p:txBody>
      </p:sp>
      <p:graphicFrame>
        <p:nvGraphicFramePr>
          <p:cNvPr id="4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7478065"/>
              </p:ext>
            </p:extLst>
          </p:nvPr>
        </p:nvGraphicFramePr>
        <p:xfrm>
          <a:off x="179511" y="1417632"/>
          <a:ext cx="8784978" cy="469071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3421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4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4289">
                  <a:extLst>
                    <a:ext uri="{9D8B030D-6E8A-4147-A177-3AD203B41FA5}">
                      <a16:colId xmlns:a16="http://schemas.microsoft.com/office/drawing/2014/main" val="1307560869"/>
                    </a:ext>
                  </a:extLst>
                </a:gridCol>
                <a:gridCol w="1814289">
                  <a:extLst>
                    <a:ext uri="{9D8B030D-6E8A-4147-A177-3AD203B41FA5}">
                      <a16:colId xmlns:a16="http://schemas.microsoft.com/office/drawing/2014/main" val="4223491585"/>
                    </a:ext>
                  </a:extLst>
                </a:gridCol>
              </a:tblGrid>
              <a:tr h="292549"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solidFill>
                            <a:schemeClr val="tx1"/>
                          </a:solidFill>
                        </a:rPr>
                        <a:t>Региональные показатели</a:t>
                      </a:r>
                      <a:endParaRPr lang="ru-RU" sz="105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45718" marB="4571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solidFill>
                            <a:schemeClr val="tx1"/>
                          </a:solidFill>
                        </a:rPr>
                        <a:t>Значение</a:t>
                      </a:r>
                      <a:r>
                        <a:rPr lang="ru-RU" sz="1050" baseline="0" dirty="0" smtClean="0">
                          <a:solidFill>
                            <a:schemeClr val="tx1"/>
                          </a:solidFill>
                        </a:rPr>
                        <a:t> показателя </a:t>
                      </a:r>
                      <a:r>
                        <a:rPr lang="ru-RU" sz="1050" baseline="0" dirty="0" smtClean="0">
                          <a:solidFill>
                            <a:schemeClr val="tx1"/>
                          </a:solidFill>
                        </a:rPr>
                        <a:t>2022 год (%)</a:t>
                      </a:r>
                      <a:endParaRPr lang="ru-RU" sz="105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45718" marB="4571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 smtClean="0">
                          <a:solidFill>
                            <a:schemeClr val="tx1"/>
                          </a:solidFill>
                        </a:rPr>
                        <a:t>Значение</a:t>
                      </a:r>
                      <a:r>
                        <a:rPr lang="ru-RU" sz="1050" baseline="0" dirty="0" smtClean="0">
                          <a:solidFill>
                            <a:schemeClr val="tx1"/>
                          </a:solidFill>
                        </a:rPr>
                        <a:t> показателя 2023 год (%)</a:t>
                      </a:r>
                      <a:endParaRPr lang="ru-RU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45718" marB="4571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 smtClean="0">
                          <a:solidFill>
                            <a:schemeClr val="tx1"/>
                          </a:solidFill>
                        </a:rPr>
                        <a:t>Значение</a:t>
                      </a:r>
                      <a:r>
                        <a:rPr lang="ru-RU" sz="1050" baseline="0" dirty="0" smtClean="0">
                          <a:solidFill>
                            <a:schemeClr val="tx1"/>
                          </a:solidFill>
                        </a:rPr>
                        <a:t> показателя (все ОО) 2023 год (%)</a:t>
                      </a:r>
                      <a:endParaRPr lang="ru-RU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45718" marB="4571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74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50" b="0" u="none" strike="noStrike" dirty="0" smtClean="0">
                          <a:latin typeface="+mn-lt"/>
                        </a:rPr>
                        <a:t>Доля 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ОО</a:t>
                      </a:r>
                      <a:r>
                        <a:rPr lang="ru-RU" sz="105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региона, показавших </a:t>
                      </a:r>
                      <a:r>
                        <a:rPr lang="ru-RU" sz="105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высокую степень </a:t>
                      </a:r>
                      <a:r>
                        <a:rPr lang="ru-RU" sz="105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соответствия результатов </a:t>
                      </a:r>
                      <a:r>
                        <a:rPr lang="ru-RU" sz="105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ВСОКО и результатов ОГЭ по русскому </a:t>
                      </a:r>
                      <a:r>
                        <a:rPr lang="ru-RU" sz="105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языку</a:t>
                      </a:r>
                      <a:endParaRPr lang="ru-RU" sz="1050" b="1" i="0" u="none" strike="noStrike" baseline="0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3" marR="9523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44,89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3" marR="9523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34,57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3" marR="9523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33,53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3" marR="9523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749"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u="none" strike="noStrike" dirty="0" smtClean="0">
                          <a:latin typeface="+mn-lt"/>
                        </a:rPr>
                        <a:t>Доля 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ОО</a:t>
                      </a:r>
                      <a:r>
                        <a:rPr lang="ru-RU" sz="105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региона, показавших </a:t>
                      </a:r>
                      <a:r>
                        <a:rPr lang="ru-RU" sz="105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низкую степень </a:t>
                      </a:r>
                      <a:r>
                        <a:rPr lang="ru-RU" sz="105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соответствия результатов </a:t>
                      </a:r>
                      <a:r>
                        <a:rPr lang="ru-RU" sz="105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ВСОКО и результатов ОГЭ по русскому </a:t>
                      </a:r>
                      <a:r>
                        <a:rPr lang="ru-RU" sz="105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языку</a:t>
                      </a:r>
                      <a:endParaRPr lang="ru-RU" sz="1050" b="1" i="0" u="none" strike="noStrike" baseline="0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3" marR="9523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4,55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3" marR="9523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4,12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3" marR="9523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6,4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3" marR="9523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725"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u="none" strike="noStrike" dirty="0" smtClean="0">
                          <a:latin typeface="+mn-lt"/>
                        </a:rPr>
                        <a:t>Доля 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ОО</a:t>
                      </a:r>
                      <a:r>
                        <a:rPr lang="ru-RU" sz="105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региона, показавших </a:t>
                      </a:r>
                      <a:r>
                        <a:rPr lang="ru-RU" sz="105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высокую степень </a:t>
                      </a:r>
                      <a:r>
                        <a:rPr lang="ru-RU" sz="105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соответствия результатов </a:t>
                      </a:r>
                      <a:r>
                        <a:rPr lang="ru-RU" sz="105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ВСОКО и результатов ОГЭ по </a:t>
                      </a:r>
                      <a:r>
                        <a:rPr lang="ru-RU" sz="105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математике</a:t>
                      </a:r>
                      <a:endParaRPr lang="ru-RU" sz="1050" b="1" i="0" u="none" strike="noStrike" baseline="0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3" marR="9523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 smtClean="0">
                          <a:latin typeface="+mn-lt"/>
                        </a:rPr>
                        <a:t>33,33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3" marR="9523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70,59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3" marR="9523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65,89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3" marR="9523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1725"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u="none" strike="noStrike" dirty="0" smtClean="0">
                          <a:latin typeface="+mn-lt"/>
                        </a:rPr>
                        <a:t>Доля 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ОО</a:t>
                      </a:r>
                      <a:r>
                        <a:rPr lang="ru-RU" sz="105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региона, показавших </a:t>
                      </a:r>
                      <a:r>
                        <a:rPr lang="ru-RU" sz="105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низкую степень </a:t>
                      </a:r>
                      <a:r>
                        <a:rPr lang="ru-RU" sz="105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соответствия результатов </a:t>
                      </a:r>
                      <a:r>
                        <a:rPr lang="ru-RU" sz="105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ВСОКО и результатов ОГЭ по </a:t>
                      </a:r>
                      <a:r>
                        <a:rPr lang="ru-RU" sz="105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математике</a:t>
                      </a:r>
                      <a:endParaRPr lang="ru-RU" sz="1050" b="1" i="0" u="none" strike="noStrike" baseline="0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3" marR="9523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 smtClean="0"/>
                        <a:t>14,67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3" marR="9523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1,57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3" marR="9523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4,08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3" marR="9523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1725"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u="none" strike="noStrike" dirty="0" smtClean="0">
                          <a:latin typeface="+mn-lt"/>
                        </a:rPr>
                        <a:t>Доля 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ОО</a:t>
                      </a:r>
                      <a:r>
                        <a:rPr lang="ru-RU" sz="105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региона, показавших </a:t>
                      </a:r>
                      <a:r>
                        <a:rPr lang="ru-RU" sz="105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высокую степень </a:t>
                      </a:r>
                      <a:r>
                        <a:rPr lang="ru-RU" sz="105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соответствия результатов </a:t>
                      </a:r>
                      <a:r>
                        <a:rPr lang="ru-RU" sz="105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ВСОКО и результатов ЕГЭ по русскому </a:t>
                      </a:r>
                      <a:r>
                        <a:rPr lang="ru-RU" sz="105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языку</a:t>
                      </a:r>
                      <a:endParaRPr lang="ru-RU" sz="1050" b="1" i="0" u="none" strike="noStrike" baseline="0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3" marR="9523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 smtClean="0"/>
                        <a:t>42,04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3" marR="9523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45,86</a:t>
                      </a:r>
                    </a:p>
                  </a:txBody>
                  <a:tcPr marL="9523" marR="9523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3" marR="9523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1725"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u="none" strike="noStrike" dirty="0" smtClean="0">
                          <a:latin typeface="+mn-lt"/>
                        </a:rPr>
                        <a:t>Доля 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ОО</a:t>
                      </a:r>
                      <a:r>
                        <a:rPr lang="ru-RU" sz="105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региона, показавших </a:t>
                      </a:r>
                      <a:r>
                        <a:rPr lang="ru-RU" sz="105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низкую степень </a:t>
                      </a:r>
                      <a:r>
                        <a:rPr lang="ru-RU" sz="105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соответствия результатов </a:t>
                      </a:r>
                      <a:r>
                        <a:rPr lang="ru-RU" sz="105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ВСОКО и результатов ЕГЭ по русскому </a:t>
                      </a:r>
                      <a:r>
                        <a:rPr lang="ru-RU" sz="105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языку</a:t>
                      </a:r>
                      <a:endParaRPr lang="ru-RU" sz="1050" b="1" i="0" u="none" strike="noStrike" baseline="0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3" marR="9523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chemeClr val="dk1"/>
                          </a:solidFill>
                          <a:latin typeface="+mn-lt"/>
                        </a:rPr>
                        <a:t>3,82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3" marR="9523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3,76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3" marR="9523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5,69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3" marR="9523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1256"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u="none" strike="noStrike" dirty="0" smtClean="0">
                          <a:latin typeface="+mn-lt"/>
                        </a:rPr>
                        <a:t>Доля 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ОО</a:t>
                      </a:r>
                      <a:r>
                        <a:rPr lang="ru-RU" sz="105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региона, показавших </a:t>
                      </a:r>
                      <a:r>
                        <a:rPr lang="ru-RU" sz="105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высокую степень </a:t>
                      </a:r>
                      <a:r>
                        <a:rPr lang="ru-RU" sz="105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соответствия результатов </a:t>
                      </a:r>
                      <a:r>
                        <a:rPr lang="ru-RU" sz="105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ВСОКО и результатов ЕГЭ  по </a:t>
                      </a:r>
                      <a:r>
                        <a:rPr lang="ru-RU" sz="105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математике</a:t>
                      </a:r>
                      <a:endParaRPr lang="ru-RU" sz="1050" b="1" i="0" u="none" strike="noStrike" baseline="0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3" marR="9523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26,55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3" marR="9523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35,85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3" marR="9523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42,97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3" marR="9523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7436"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u="none" strike="noStrike" dirty="0" smtClean="0">
                          <a:latin typeface="+mn-lt"/>
                        </a:rPr>
                        <a:t>Доля 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ОО</a:t>
                      </a:r>
                      <a:r>
                        <a:rPr lang="ru-RU" sz="105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региона, показавших </a:t>
                      </a:r>
                      <a:r>
                        <a:rPr lang="ru-RU" sz="105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низкую степень </a:t>
                      </a:r>
                      <a:r>
                        <a:rPr lang="ru-RU" sz="105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соответствия результатов </a:t>
                      </a:r>
                      <a:r>
                        <a:rPr lang="ru-RU" sz="105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ВСОКО и результатов ЕГЭ по математике</a:t>
                      </a:r>
                      <a:endParaRPr lang="ru-RU" sz="1050" b="1" u="none" strike="noStrike" dirty="0" smtClean="0">
                        <a:latin typeface="+mn-lt"/>
                      </a:endParaRPr>
                    </a:p>
                  </a:txBody>
                  <a:tcPr marL="9523" marR="9523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11,5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3" marR="9523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5,66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3" marR="9523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7,03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3" marR="9523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51520" y="6155661"/>
            <a:ext cx="878497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Найден способ оценить соответствие внутренней и внешней оценки в ОО, где обучающихся 5 и меньше</a:t>
            </a:r>
            <a:endParaRPr lang="ru-RU" sz="1400" dirty="0"/>
          </a:p>
        </p:txBody>
      </p:sp>
      <p:sp>
        <p:nvSpPr>
          <p:cNvPr id="5" name="Стрелка вверх 4"/>
          <p:cNvSpPr/>
          <p:nvPr/>
        </p:nvSpPr>
        <p:spPr>
          <a:xfrm>
            <a:off x="8361190" y="2553451"/>
            <a:ext cx="45719" cy="122312"/>
          </a:xfrm>
          <a:prstGeom prst="up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верх 5"/>
          <p:cNvSpPr/>
          <p:nvPr/>
        </p:nvSpPr>
        <p:spPr>
          <a:xfrm>
            <a:off x="8364126" y="3092581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верх 6"/>
          <p:cNvSpPr/>
          <p:nvPr/>
        </p:nvSpPr>
        <p:spPr>
          <a:xfrm>
            <a:off x="8358700" y="4227304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верх 7"/>
          <p:cNvSpPr/>
          <p:nvPr/>
        </p:nvSpPr>
        <p:spPr>
          <a:xfrm>
            <a:off x="8370719" y="4768140"/>
            <a:ext cx="45719" cy="122312"/>
          </a:xfrm>
          <a:prstGeom prst="up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верх 8"/>
          <p:cNvSpPr/>
          <p:nvPr/>
        </p:nvSpPr>
        <p:spPr>
          <a:xfrm>
            <a:off x="8347564" y="5280797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8378774" y="5816087"/>
            <a:ext cx="45719" cy="124018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8361190" y="3688174"/>
            <a:ext cx="45719" cy="124018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8367934" y="2065560"/>
            <a:ext cx="45719" cy="124018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6660232" y="5816087"/>
            <a:ext cx="45719" cy="124018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6660231" y="4828443"/>
            <a:ext cx="45719" cy="124018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верх 14"/>
          <p:cNvSpPr/>
          <p:nvPr/>
        </p:nvSpPr>
        <p:spPr>
          <a:xfrm>
            <a:off x="6660230" y="4224301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верх 15"/>
          <p:cNvSpPr/>
          <p:nvPr/>
        </p:nvSpPr>
        <p:spPr>
          <a:xfrm>
            <a:off x="6660230" y="5311979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6614511" y="2065224"/>
            <a:ext cx="45719" cy="124018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6637370" y="2548760"/>
            <a:ext cx="45719" cy="124018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верх 18"/>
          <p:cNvSpPr/>
          <p:nvPr/>
        </p:nvSpPr>
        <p:spPr>
          <a:xfrm>
            <a:off x="6637369" y="3083606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>
            <a:off x="6637369" y="3668470"/>
            <a:ext cx="45719" cy="124018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82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139136" cy="1143000"/>
          </a:xfrm>
        </p:spPr>
        <p:txBody>
          <a:bodyPr/>
          <a:lstStyle/>
          <a:p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Сформированность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объективной ВСОКО в каждой ОО региона (1)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79558" y="1556792"/>
            <a:ext cx="7776864" cy="4746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13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139136" cy="1143000"/>
          </a:xfrm>
        </p:spPr>
        <p:txBody>
          <a:bodyPr/>
          <a:lstStyle/>
          <a:p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объективной ВСОКО в каждой ОО региона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endParaRPr lang="ru-RU" sz="32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1628799"/>
            <a:ext cx="7499176" cy="4831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66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1143000"/>
          </a:xfrm>
        </p:spPr>
        <p:txBody>
          <a:bodyPr/>
          <a:lstStyle/>
          <a:p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объективной ВСОКО в каждой ОО региона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endParaRPr lang="ru-RU" sz="32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7664" y="1772816"/>
            <a:ext cx="6453978" cy="4518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36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260648"/>
            <a:ext cx="7211144" cy="922114"/>
          </a:xfrm>
        </p:spPr>
        <p:txBody>
          <a:bodyPr/>
          <a:lstStyle/>
          <a:p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показателей </a:t>
            </a:r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объективности процедур оценки качества образования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1906431"/>
              </p:ext>
            </p:extLst>
          </p:nvPr>
        </p:nvGraphicFramePr>
        <p:xfrm>
          <a:off x="0" y="2060847"/>
          <a:ext cx="9144000" cy="47971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87487">
                  <a:extLst>
                    <a:ext uri="{9D8B030D-6E8A-4147-A177-3AD203B41FA5}">
                      <a16:colId xmlns:a16="http://schemas.microsoft.com/office/drawing/2014/main" val="203408178"/>
                    </a:ext>
                  </a:extLst>
                </a:gridCol>
                <a:gridCol w="3968489">
                  <a:extLst>
                    <a:ext uri="{9D8B030D-6E8A-4147-A177-3AD203B41FA5}">
                      <a16:colId xmlns:a16="http://schemas.microsoft.com/office/drawing/2014/main" val="2724950465"/>
                    </a:ext>
                  </a:extLst>
                </a:gridCol>
                <a:gridCol w="2502024">
                  <a:extLst>
                    <a:ext uri="{9D8B030D-6E8A-4147-A177-3AD203B41FA5}">
                      <a16:colId xmlns:a16="http://schemas.microsoft.com/office/drawing/2014/main" val="139278291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3707498170"/>
                    </a:ext>
                  </a:extLst>
                </a:gridCol>
              </a:tblGrid>
              <a:tr h="60601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показателя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Значение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показателя (%) 2022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Значение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показателя (%) 2023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5686155"/>
                  </a:ext>
                </a:extLst>
              </a:tr>
              <a:tr h="52524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Охват общественным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наблюдением процедуры ВПР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75,87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88,57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1070539"/>
                  </a:ext>
                </a:extLst>
              </a:tr>
              <a:tr h="542219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Охват общественным наблюдением процедуры проведения итогового сочинения (изложения)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89,91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7359027"/>
                  </a:ext>
                </a:extLst>
              </a:tr>
              <a:tr h="542219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Охват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общественным наблюдением процедуры проверки итогового сочинения (изложения)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90,7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0153125"/>
                  </a:ext>
                </a:extLst>
              </a:tr>
              <a:tr h="52524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Охват общественным наблюдением процедуры ОГЭ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60,6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6488079"/>
                  </a:ext>
                </a:extLst>
              </a:tr>
              <a:tr h="52524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Охват общественным наблюдением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процедуры ЕГЭ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71,2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83,6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8011477"/>
                  </a:ext>
                </a:extLst>
              </a:tr>
              <a:tr h="76548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ОО, вошедших в федеральным перечень школы с признаками необъективности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результатов ВПР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4,28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6,72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26005291"/>
                  </a:ext>
                </a:extLst>
              </a:tr>
              <a:tr h="76548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ОО с признаками необъективности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в отношении которых организована региональная перепроверка ВПР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14,28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141928"/>
                  </a:ext>
                </a:extLst>
              </a:tr>
            </a:tbl>
          </a:graphicData>
        </a:graphic>
      </p:graphicFrame>
      <p:sp>
        <p:nvSpPr>
          <p:cNvPr id="5" name="Объект 4"/>
          <p:cNvSpPr txBox="1">
            <a:spLocks/>
          </p:cNvSpPr>
          <p:nvPr/>
        </p:nvSpPr>
        <p:spPr bwMode="auto">
          <a:xfrm>
            <a:off x="107504" y="1425537"/>
            <a:ext cx="8795320" cy="635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ДО ЯО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09.06.2023 № 272/01-03 «Об утверждении Положения о системе оценки качества подготовки обучающихся ОО ЯО и признании утратившим ситу некоторых приказов ДО ЯО»</a:t>
            </a:r>
          </a:p>
          <a:p>
            <a:pPr marL="0" indent="0">
              <a:buFont typeface="Arial" charset="0"/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50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</p:spPr>
        <p:txBody>
          <a:bodyPr/>
          <a:lstStyle/>
          <a:p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объективной ВСОКО в каждой ОО региона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(4)</a:t>
            </a:r>
            <a:endParaRPr lang="ru-RU" sz="32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63688" y="1628800"/>
            <a:ext cx="6560687" cy="4373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0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94958" y="2636912"/>
            <a:ext cx="42945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altLang="ru-RU" sz="32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60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547664" y="332656"/>
            <a:ext cx="7293496" cy="1143000"/>
          </a:xfrm>
        </p:spPr>
        <p:txBody>
          <a:bodyPr/>
          <a:lstStyle/>
          <a:p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проверки ВПР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3359" y="1674008"/>
            <a:ext cx="7829081" cy="4203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54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404664"/>
            <a:ext cx="7139136" cy="720080"/>
          </a:xfrm>
        </p:spPr>
        <p:txBody>
          <a:bodyPr/>
          <a:lstStyle/>
          <a:p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Значения показателей </a:t>
            </a:r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объективности процедур оценки качества </a:t>
            </a:r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в 2023 году в разрезе МР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7203199"/>
              </p:ext>
            </p:extLst>
          </p:nvPr>
        </p:nvGraphicFramePr>
        <p:xfrm>
          <a:off x="1" y="1556790"/>
          <a:ext cx="9143998" cy="530120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60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33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10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966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624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22437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Название МО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Охват общественным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наблюдением процедуры ВПР</a:t>
                      </a:r>
                      <a:r>
                        <a:rPr lang="ru-RU" sz="950" u="none" strike="noStrike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Охват общественным наблюдением процедуры проведения итогового сочинения (изложения) (</a:t>
                      </a:r>
                      <a:r>
                        <a:rPr lang="ru-RU" sz="95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%)</a:t>
                      </a:r>
                      <a:endParaRPr lang="ru-RU" sz="950" b="1" i="0" u="none" strike="noStrike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Охват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общественным наблюдением процедуры проверки итогового сочинения (изложения) (%)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вошедшие 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федеральным перечень школы с признаками необъективности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результатов ВПР (кол-во)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Региональный уровень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88,57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89,91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7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Большесельский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11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Борисоглебский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7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Брейтовский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30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г.о.г</a:t>
                      </a:r>
                      <a:r>
                        <a:rPr lang="ru-RU" sz="10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00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Переславль-Залесский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86,36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98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r>
                        <a:rPr lang="ru-RU" sz="100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Рыбинск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88,89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78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r>
                        <a:rPr lang="ru-RU" sz="100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Ярославль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94,44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28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Гаврилов-Ямский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92,31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87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Даниловский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87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Любимский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85,71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87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Мышкинский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87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Некоузский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87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Некрасовский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77,78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87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Первомайский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11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Пошехонский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87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Ростовский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92,31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92,31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87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Рыбинский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88,24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87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Тутаевский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88,89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88,89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35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Угличский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96,15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35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Ярославский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96,15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14962480"/>
                  </a:ext>
                </a:extLst>
              </a:tr>
              <a:tr h="2135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ГОУ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800642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1543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1143000"/>
          </a:xfrm>
        </p:spPr>
        <p:txBody>
          <a:bodyPr/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Комментарии к списку ОО с признаками необъективных результатов, 2023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08512"/>
          </a:xfrm>
        </p:spPr>
        <p:txBody>
          <a:bodyPr/>
          <a:lstStyle/>
          <a:p>
            <a:pPr algn="just"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Маркер исключался только для ОО, где в параллели количество обучающихся 5 и менее.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Подтверждением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объективности результатов является обеспечение объективности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в рамках процедуры проведения, так и проверки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+mj-lt"/>
              <a:buAutoNum type="arabicPeriod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ОГЭ, школьные отметки НЕ являются подтверждением объективности результатов. Если нет результатов ЕГЭ, а ОО является сильной, то нужно включить ее в список ОО со стабильно высокими результатами (в рамках сбора списков ОО с потенциально возможными высокими результатами).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учитывались обоснования: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−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олимпиадах;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−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опытных учителей;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−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дополнительных занятий, углубленного изучения предметов;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−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полное прохождение образовательной программы;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−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особых программ, принципов обучения;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−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некоторые другие, не обоснованные данными, основания.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Наличие технических ошибок, приводящее к сильно завышенным результатам, не является поводом к снятию маркера необъективности.</a:t>
            </a:r>
          </a:p>
        </p:txBody>
      </p:sp>
    </p:spTree>
    <p:extLst>
      <p:ext uri="{BB962C8B-B14F-4D97-AF65-F5344CB8AC3E}">
        <p14:creationId xmlns:p14="http://schemas.microsoft.com/office/powerpoint/2010/main" val="276620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488832" cy="850106"/>
          </a:xfrm>
        </p:spPr>
        <p:txBody>
          <a:bodyPr/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показателей качества подготовки обучающихся. Оценка ключевых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 (1)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4452190"/>
              </p:ext>
            </p:extLst>
          </p:nvPr>
        </p:nvGraphicFramePr>
        <p:xfrm>
          <a:off x="0" y="1493688"/>
          <a:ext cx="9144000" cy="550785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23528">
                  <a:extLst>
                    <a:ext uri="{9D8B030D-6E8A-4147-A177-3AD203B41FA5}">
                      <a16:colId xmlns:a16="http://schemas.microsoft.com/office/drawing/2014/main" val="669401114"/>
                    </a:ext>
                  </a:extLst>
                </a:gridCol>
                <a:gridCol w="4032448">
                  <a:extLst>
                    <a:ext uri="{9D8B030D-6E8A-4147-A177-3AD203B41FA5}">
                      <a16:colId xmlns:a16="http://schemas.microsoft.com/office/drawing/2014/main" val="2165914892"/>
                    </a:ext>
                  </a:extLst>
                </a:gridCol>
                <a:gridCol w="2430016">
                  <a:extLst>
                    <a:ext uri="{9D8B030D-6E8A-4147-A177-3AD203B41FA5}">
                      <a16:colId xmlns:a16="http://schemas.microsoft.com/office/drawing/2014/main" val="1546775324"/>
                    </a:ext>
                  </a:extLst>
                </a:gridCol>
                <a:gridCol w="2358008">
                  <a:extLst>
                    <a:ext uri="{9D8B030D-6E8A-4147-A177-3AD203B41FA5}">
                      <a16:colId xmlns:a16="http://schemas.microsoft.com/office/drawing/2014/main" val="3692508363"/>
                    </a:ext>
                  </a:extLst>
                </a:gridCol>
              </a:tblGrid>
              <a:tr h="47086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2" marB="456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2" marB="456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Значение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показателя 2022 (%)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2" marB="45692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Значение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показателей 2023 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2" marB="45692" anchor="ctr"/>
                </a:tc>
                <a:extLst>
                  <a:ext uri="{0D108BD9-81ED-4DB2-BD59-A6C34878D82A}">
                    <a16:rowId xmlns:a16="http://schemas.microsoft.com/office/drawing/2014/main" val="841511048"/>
                  </a:ext>
                </a:extLst>
              </a:tr>
              <a:tr h="6042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9  классов, имеющих </a:t>
                      </a:r>
                      <a:r>
                        <a:rPr lang="ru-RU" sz="12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минимальный уровень</a:t>
                      </a:r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подготовки по образовательной программе основного общего образования </a:t>
                      </a:r>
                      <a:r>
                        <a:rPr lang="ru-RU" sz="12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русскому языку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72,23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70,25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/>
                </a:tc>
                <a:extLst>
                  <a:ext uri="{0D108BD9-81ED-4DB2-BD59-A6C34878D82A}">
                    <a16:rowId xmlns:a16="http://schemas.microsoft.com/office/drawing/2014/main" val="464352475"/>
                  </a:ext>
                </a:extLst>
              </a:tr>
              <a:tr h="6042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9  классов, имеющих </a:t>
                      </a:r>
                      <a:r>
                        <a:rPr lang="ru-RU" sz="12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минимальный </a:t>
                      </a:r>
                      <a:r>
                        <a:rPr lang="ru-RU" sz="12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</a:t>
                      </a:r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подготовки по образовательной программе основного общего образования </a:t>
                      </a:r>
                      <a:r>
                        <a:rPr lang="ru-RU" sz="12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математике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87,20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85,16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/>
                </a:tc>
                <a:extLst>
                  <a:ext uri="{0D108BD9-81ED-4DB2-BD59-A6C34878D82A}">
                    <a16:rowId xmlns:a16="http://schemas.microsoft.com/office/drawing/2014/main" val="1341034853"/>
                  </a:ext>
                </a:extLst>
              </a:tr>
              <a:tr h="6042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9  классов, достигших </a:t>
                      </a:r>
                      <a:r>
                        <a:rPr lang="ru-RU" sz="12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высокого уровня </a:t>
                      </a:r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подготовки по образовательной программе основного общего образования </a:t>
                      </a:r>
                      <a:r>
                        <a:rPr lang="ru-RU" sz="12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русскому языку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26,19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28,05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/>
                </a:tc>
                <a:extLst>
                  <a:ext uri="{0D108BD9-81ED-4DB2-BD59-A6C34878D82A}">
                    <a16:rowId xmlns:a16="http://schemas.microsoft.com/office/drawing/2014/main" val="1037974237"/>
                  </a:ext>
                </a:extLst>
              </a:tr>
              <a:tr h="6042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Доля обучающихся 9  классов, достигших </a:t>
                      </a:r>
                      <a:r>
                        <a:rPr lang="ru-RU" sz="12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высокого уровня </a:t>
                      </a:r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подготовки по образовательной программе основного общего образования </a:t>
                      </a:r>
                      <a:r>
                        <a:rPr lang="ru-RU" sz="12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математике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9,03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10,18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/>
                </a:tc>
                <a:extLst>
                  <a:ext uri="{0D108BD9-81ED-4DB2-BD59-A6C34878D82A}">
                    <a16:rowId xmlns:a16="http://schemas.microsoft.com/office/drawing/2014/main" val="1814001339"/>
                  </a:ext>
                </a:extLst>
              </a:tr>
              <a:tr h="4138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11 классов, </a:t>
                      </a:r>
                      <a:r>
                        <a:rPr lang="ru-RU" sz="12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достигших минимального уровня</a:t>
                      </a:r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подготовки </a:t>
                      </a:r>
                      <a:r>
                        <a:rPr lang="ru-RU" sz="12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русскому языку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0,47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0,22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/>
                </a:tc>
                <a:extLst>
                  <a:ext uri="{0D108BD9-81ED-4DB2-BD59-A6C34878D82A}">
                    <a16:rowId xmlns:a16="http://schemas.microsoft.com/office/drawing/2014/main" val="2884029512"/>
                  </a:ext>
                </a:extLst>
              </a:tr>
              <a:tr h="5571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26.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11 классов, </a:t>
                      </a:r>
                      <a:r>
                        <a:rPr lang="ru-RU" sz="12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достигших минимального уровня</a:t>
                      </a:r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подготовки </a:t>
                      </a:r>
                      <a:r>
                        <a:rPr lang="ru-RU" sz="12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математике </a:t>
                      </a:r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(профильной) 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0,84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1,01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/>
                </a:tc>
                <a:extLst>
                  <a:ext uri="{0D108BD9-81ED-4DB2-BD59-A6C34878D82A}">
                    <a16:rowId xmlns:a16="http://schemas.microsoft.com/office/drawing/2014/main" val="4969092"/>
                  </a:ext>
                </a:extLst>
              </a:tr>
              <a:tr h="4062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27.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11 классов, достигших </a:t>
                      </a:r>
                      <a:r>
                        <a:rPr lang="ru-RU" sz="12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базового уровня </a:t>
                      </a:r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подготовки </a:t>
                      </a:r>
                      <a:r>
                        <a:rPr lang="ru-RU" sz="12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русскому языку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68,48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68,52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/>
                </a:tc>
                <a:extLst>
                  <a:ext uri="{0D108BD9-81ED-4DB2-BD59-A6C34878D82A}">
                    <a16:rowId xmlns:a16="http://schemas.microsoft.com/office/drawing/2014/main" val="50071209"/>
                  </a:ext>
                </a:extLst>
              </a:tr>
              <a:tr h="4138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28.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11 классов, достигших </a:t>
                      </a:r>
                      <a:r>
                        <a:rPr lang="ru-RU" sz="12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базового уровня </a:t>
                      </a:r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подготовки </a:t>
                      </a:r>
                      <a:r>
                        <a:rPr lang="ru-RU" sz="12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математике </a:t>
                      </a:r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(профильной)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92,07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90,59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/>
                </a:tc>
                <a:extLst>
                  <a:ext uri="{0D108BD9-81ED-4DB2-BD59-A6C34878D82A}">
                    <a16:rowId xmlns:a16="http://schemas.microsoft.com/office/drawing/2014/main" val="3189538084"/>
                  </a:ext>
                </a:extLst>
              </a:tr>
              <a:tr h="4138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29.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11 классов, достигших </a:t>
                      </a:r>
                      <a:r>
                        <a:rPr lang="ru-RU" sz="12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высокого уровня </a:t>
                      </a:r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подготовки </a:t>
                      </a:r>
                      <a:r>
                        <a:rPr lang="ru-RU" sz="12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русскому языку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31,04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31,26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/>
                </a:tc>
                <a:extLst>
                  <a:ext uri="{0D108BD9-81ED-4DB2-BD59-A6C34878D82A}">
                    <a16:rowId xmlns:a16="http://schemas.microsoft.com/office/drawing/2014/main" val="2538456046"/>
                  </a:ext>
                </a:extLst>
              </a:tr>
              <a:tr h="4138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30.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11 классов, достигших </a:t>
                      </a:r>
                      <a:r>
                        <a:rPr lang="ru-RU" sz="12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высокого уровня</a:t>
                      </a:r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подготовки </a:t>
                      </a:r>
                      <a:r>
                        <a:rPr lang="ru-RU" sz="12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математике </a:t>
                      </a:r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(профильной)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7,09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8,39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9" marB="0" anchor="ctr"/>
                </a:tc>
                <a:extLst>
                  <a:ext uri="{0D108BD9-81ED-4DB2-BD59-A6C34878D82A}">
                    <a16:rowId xmlns:a16="http://schemas.microsoft.com/office/drawing/2014/main" val="336641238"/>
                  </a:ext>
                </a:extLst>
              </a:tr>
            </a:tbl>
          </a:graphicData>
        </a:graphic>
      </p:graphicFrame>
      <p:sp>
        <p:nvSpPr>
          <p:cNvPr id="5" name="Стрелка вверх 4"/>
          <p:cNvSpPr/>
          <p:nvPr/>
        </p:nvSpPr>
        <p:spPr>
          <a:xfrm>
            <a:off x="8532440" y="3429000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верх 5"/>
          <p:cNvSpPr/>
          <p:nvPr/>
        </p:nvSpPr>
        <p:spPr>
          <a:xfrm>
            <a:off x="8523133" y="3942958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верх 6"/>
          <p:cNvSpPr/>
          <p:nvPr/>
        </p:nvSpPr>
        <p:spPr>
          <a:xfrm>
            <a:off x="8523133" y="5003475"/>
            <a:ext cx="45719" cy="122312"/>
          </a:xfrm>
          <a:prstGeom prst="up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верх 7"/>
          <p:cNvSpPr/>
          <p:nvPr/>
        </p:nvSpPr>
        <p:spPr>
          <a:xfrm>
            <a:off x="8532439" y="5472249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верх 8"/>
          <p:cNvSpPr/>
          <p:nvPr/>
        </p:nvSpPr>
        <p:spPr>
          <a:xfrm>
            <a:off x="8532438" y="6300867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верх 9"/>
          <p:cNvSpPr/>
          <p:nvPr/>
        </p:nvSpPr>
        <p:spPr>
          <a:xfrm>
            <a:off x="8532438" y="6724252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8532438" y="2179151"/>
            <a:ext cx="45719" cy="124018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8523133" y="2764533"/>
            <a:ext cx="45719" cy="124018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8528884" y="4527349"/>
            <a:ext cx="45719" cy="124018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8525953" y="5901496"/>
            <a:ext cx="45719" cy="124018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243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2363802"/>
              </p:ext>
            </p:extLst>
          </p:nvPr>
        </p:nvGraphicFramePr>
        <p:xfrm>
          <a:off x="0" y="1544656"/>
          <a:ext cx="9144000" cy="5367563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115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184609371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797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02268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Название МО</a:t>
                      </a:r>
                      <a:endParaRPr lang="ru-RU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9  классов, имеющих минимальный уровень подготовки по образовательной программе основного общего образования по РЯ</a:t>
                      </a:r>
                      <a:r>
                        <a:rPr lang="ru-RU" sz="90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  <a:endParaRPr lang="ru-RU" sz="900" b="0" i="0" u="none" strike="noStrike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9  классов, достигших высокого уровня подготовки по образовательной программе основного общего образования по РЯ (%)</a:t>
                      </a:r>
                      <a:endParaRPr lang="ru-RU" sz="900" b="0" i="0" u="none" strike="noStrike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9  классов, имеющих минимальный уровень подготовки по образовательной программе основного общего образования по математике (%)</a:t>
                      </a:r>
                      <a:endParaRPr lang="ru-RU" sz="900" b="0" i="0" u="none" strike="noStrike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9  классов, достигших высокого уровня подготовки по образовательной программе основного общего образования по математике (%)</a:t>
                      </a:r>
                      <a:endParaRPr lang="ru-RU" sz="900" b="0" i="0" u="none" strike="noStrike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0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Региональный уровень</a:t>
                      </a:r>
                      <a:endParaRPr lang="ru-RU" sz="900" b="1" i="0" u="none" strike="noStrike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70,25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28,05</a:t>
                      </a:r>
                      <a:endParaRPr lang="ru-RU" sz="900" b="1" i="1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85,16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10,18</a:t>
                      </a:r>
                      <a:endParaRPr lang="ru-RU" sz="900" b="1" i="1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0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Большесельский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7,94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75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Борисоглебский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10,81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75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Брейтовский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80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г.о.г</a:t>
                      </a:r>
                      <a:r>
                        <a:rPr lang="ru-RU" sz="9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90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Переславль-Залесский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9,74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75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r>
                        <a:rPr lang="ru-RU" sz="90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Рыбинск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11,19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75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r>
                        <a:rPr lang="ru-RU" sz="90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Ярославль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12,94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10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Гаврилов-Ямский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33,47</a:t>
                      </a:r>
                      <a:endParaRPr lang="ru-RU" sz="900" b="0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91,63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8,37</a:t>
                      </a:r>
                      <a:endParaRPr lang="ru-RU" sz="900" b="0" i="1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75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Даниловский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7,66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75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Любимский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75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Мышкинский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75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Некоузский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75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Некрасовский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8,97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75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Первомайский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6,49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75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Пошехонский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75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Ростовский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3,98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75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Рыбинский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5,66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75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Тутаевский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075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Угличский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8,38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075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Ярославский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5,96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14962480"/>
                  </a:ext>
                </a:extLst>
              </a:tr>
            </a:tbl>
          </a:graphicData>
        </a:graphic>
      </p:graphicFrame>
      <p:sp>
        <p:nvSpPr>
          <p:cNvPr id="107" name="Заголовок 1"/>
          <p:cNvSpPr>
            <a:spLocks noGrp="1"/>
          </p:cNvSpPr>
          <p:nvPr>
            <p:ph type="title"/>
          </p:nvPr>
        </p:nvSpPr>
        <p:spPr>
          <a:xfrm>
            <a:off x="1691680" y="164555"/>
            <a:ext cx="6995120" cy="1143000"/>
          </a:xfrm>
        </p:spPr>
        <p:txBody>
          <a:bodyPr/>
          <a:lstStyle/>
          <a:p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Значения показателей </a:t>
            </a:r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 подготовки обучающихся в </a:t>
            </a:r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2023 году в разрезе МР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02777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3852261"/>
              </p:ext>
            </p:extLst>
          </p:nvPr>
        </p:nvGraphicFramePr>
        <p:xfrm>
          <a:off x="1" y="7790"/>
          <a:ext cx="9144000" cy="6850207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987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26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1416287636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79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55891">
                  <a:extLst>
                    <a:ext uri="{9D8B030D-6E8A-4147-A177-3AD203B41FA5}">
                      <a16:colId xmlns:a16="http://schemas.microsoft.com/office/drawing/2014/main" val="1609827741"/>
                    </a:ext>
                  </a:extLst>
                </a:gridCol>
              </a:tblGrid>
              <a:tr h="1063123">
                <a:tc>
                  <a:txBody>
                    <a:bodyPr/>
                    <a:lstStyle/>
                    <a:p>
                      <a:r>
                        <a:rPr lang="ru-RU" sz="9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Название МО</a:t>
                      </a:r>
                      <a:endParaRPr lang="ru-RU" sz="900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11 классов, не достигших минимального уровня подготовки по русскому языку</a:t>
                      </a:r>
                      <a:r>
                        <a:rPr lang="ru-RU" sz="900" b="1" i="0" u="none" strike="noStrike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  <a:endParaRPr lang="ru-RU" sz="900" b="1" i="0" u="none" strike="noStrike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11 классов, достигших базового уровня подготовки по русскому языку</a:t>
                      </a:r>
                      <a:r>
                        <a:rPr lang="ru-RU" sz="900" b="1" i="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  <a:endParaRPr lang="ru-RU" sz="900" b="1" i="0" u="none" strike="noStrike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1" i="0" u="none" strike="noStrike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11 классов, достигших высокого уровня подготовки по русскому языку</a:t>
                      </a:r>
                      <a:endParaRPr lang="ru-RU" sz="900" b="1" i="0" u="none" strike="noStrike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1" i="0" u="none" strike="noStrike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11 классов, не достигших минимального уровня подготовки по математике (профильной) (%)</a:t>
                      </a:r>
                      <a:endParaRPr lang="ru-RU" sz="900" b="1" i="0" u="none" strike="noStrike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 fontAlgn="ctr"/>
                      <a:endParaRPr lang="ru-RU" sz="9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11 классов, достигших базового уровня подготовки по математике (профильной)</a:t>
                      </a:r>
                      <a:r>
                        <a:rPr lang="ru-RU" sz="900" b="1" i="0" u="none" strike="noStrike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  <a:endParaRPr lang="ru-RU" sz="900" b="1" i="0" u="none" strike="noStrike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11 классов, достигших высокого уровня подготовки по математике (профильной)</a:t>
                      </a:r>
                      <a:r>
                        <a:rPr lang="ru-RU" sz="900" b="1" i="0" u="none" strike="noStrike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  <a:endParaRPr lang="ru-RU" sz="900" b="1" i="0" u="none" strike="noStrike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1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Региональный уровень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0,22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68,52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31,26</a:t>
                      </a:r>
                      <a:endParaRPr lang="ru-RU" sz="900" b="1" i="1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1,01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90,59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1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8,39</a:t>
                      </a:r>
                      <a:endParaRPr lang="ru-RU" sz="900" b="1" i="1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1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Большесельский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7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Борисоглебский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11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Брейтовский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27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г.о.г</a:t>
                      </a:r>
                      <a:r>
                        <a:rPr lang="ru-RU" sz="9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900" b="0" i="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Переславль-Залесский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0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r>
                        <a:rPr lang="ru-RU" sz="900" b="0" i="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Рыбинск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10,86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47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r>
                        <a:rPr lang="ru-RU" sz="900" b="0" i="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Ярославль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9,41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51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Гаврилов-Ямский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88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Даниловский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65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Любимский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21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Мышкинский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9,09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98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Некоузский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5,56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59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Некрасовский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73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Первомайский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47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Пошехонский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03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Ростовский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94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Рыбинский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492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Тутаевский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5,56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846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Угличский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11,39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846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Ярославский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149624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030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632848" cy="1143000"/>
          </a:xfrm>
        </p:spPr>
        <p:txBody>
          <a:bodyPr/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показателей качества подготовки обучающихся. Оценка ключевых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 (2)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065789"/>
              </p:ext>
            </p:extLst>
          </p:nvPr>
        </p:nvGraphicFramePr>
        <p:xfrm>
          <a:off x="2" y="2204863"/>
          <a:ext cx="9160695" cy="34015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1672">
                  <a:extLst>
                    <a:ext uri="{9D8B030D-6E8A-4147-A177-3AD203B41FA5}">
                      <a16:colId xmlns:a16="http://schemas.microsoft.com/office/drawing/2014/main" val="2925941413"/>
                    </a:ext>
                  </a:extLst>
                </a:gridCol>
                <a:gridCol w="4048318">
                  <a:extLst>
                    <a:ext uri="{9D8B030D-6E8A-4147-A177-3AD203B41FA5}">
                      <a16:colId xmlns:a16="http://schemas.microsoft.com/office/drawing/2014/main" val="1310695633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373981299"/>
                    </a:ext>
                  </a:extLst>
                </a:gridCol>
                <a:gridCol w="2356449">
                  <a:extLst>
                    <a:ext uri="{9D8B030D-6E8A-4147-A177-3AD203B41FA5}">
                      <a16:colId xmlns:a16="http://schemas.microsoft.com/office/drawing/2014/main" val="110552729"/>
                    </a:ext>
                  </a:extLst>
                </a:gridCol>
              </a:tblGrid>
              <a:tr h="48969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2" marB="456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2" marB="456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Значение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показателя 2022 (%)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2" marB="45692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Значение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показателей 2023 (%)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92" marB="45692"/>
                </a:tc>
                <a:extLst>
                  <a:ext uri="{0D108BD9-81ED-4DB2-BD59-A6C34878D82A}">
                    <a16:rowId xmlns:a16="http://schemas.microsoft.com/office/drawing/2014/main" val="3752552702"/>
                  </a:ext>
                </a:extLst>
              </a:tr>
              <a:tr h="489755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9 классов, получивших аттестат об основном общем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образовании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96,9</a:t>
                      </a:r>
                      <a:endParaRPr lang="ru-RU" sz="12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97,5</a:t>
                      </a:r>
                      <a:endParaRPr lang="ru-RU" sz="12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206355"/>
                  </a:ext>
                </a:extLst>
              </a:tr>
              <a:tr h="4897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11 классов, получивших аттестат о среднем общем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образовании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99,37</a:t>
                      </a:r>
                      <a:endParaRPr lang="ru-RU" sz="12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99,2</a:t>
                      </a:r>
                      <a:endParaRPr lang="ru-RU" sz="12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74814625"/>
                  </a:ext>
                </a:extLst>
              </a:tr>
              <a:tr h="726877">
                <a:tc>
                  <a:txBody>
                    <a:bodyPr/>
                    <a:lstStyle/>
                    <a:p>
                      <a:pPr algn="just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11 классов, получивших медаль «За особые успехи в учении» и набравших 70 и более баллов по ЕГЭ по всем сдаваемым предметам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7,53</a:t>
                      </a:r>
                      <a:endParaRPr lang="ru-RU" sz="1200" b="1" i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5,89</a:t>
                      </a:r>
                      <a:endParaRPr lang="ru-RU" sz="12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78188431"/>
                  </a:ext>
                </a:extLst>
              </a:tr>
              <a:tr h="526903">
                <a:tc>
                  <a:txBody>
                    <a:bodyPr/>
                    <a:lstStyle/>
                    <a:p>
                      <a:pPr algn="just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11 классов, поступивших в вузы</a:t>
                      </a:r>
                      <a:r>
                        <a:rPr lang="ru-RU" sz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Ярославской области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b="1" i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76,8</a:t>
                      </a:r>
                      <a:endParaRPr lang="ru-RU" sz="1200" b="1" i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6853125"/>
                  </a:ext>
                </a:extLst>
              </a:tr>
              <a:tr h="526903">
                <a:tc>
                  <a:txBody>
                    <a:bodyPr/>
                    <a:lstStyle/>
                    <a:p>
                      <a:pPr algn="just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9 классов,</a:t>
                      </a:r>
                      <a:r>
                        <a:rPr lang="ru-RU" sz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поступивших в образовательные организации Ярославской области, реализующие программы </a:t>
                      </a:r>
                      <a:r>
                        <a:rPr lang="ru-RU" sz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b="1" i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</a:t>
                      </a:r>
                      <a:endParaRPr lang="ru-RU" sz="1200" b="1" i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0208394"/>
                  </a:ext>
                </a:extLst>
              </a:tr>
            </a:tbl>
          </a:graphicData>
        </a:graphic>
      </p:graphicFrame>
      <p:sp>
        <p:nvSpPr>
          <p:cNvPr id="5" name="Стрелка вверх 4"/>
          <p:cNvSpPr/>
          <p:nvPr/>
        </p:nvSpPr>
        <p:spPr>
          <a:xfrm>
            <a:off x="8460432" y="2924944"/>
            <a:ext cx="45719" cy="122312"/>
          </a:xfrm>
          <a:prstGeom prst="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8460431" y="3356992"/>
            <a:ext cx="45719" cy="124018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8460431" y="3985937"/>
            <a:ext cx="45719" cy="124018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282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2830</TotalTime>
  <Words>2416</Words>
  <Application>Microsoft Office PowerPoint</Application>
  <PresentationFormat>Экран (4:3)</PresentationFormat>
  <Paragraphs>1151</Paragraphs>
  <Slides>21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5" baseType="lpstr">
      <vt:lpstr>Arial</vt:lpstr>
      <vt:lpstr>Calibri</vt:lpstr>
      <vt:lpstr>Times New Roman</vt:lpstr>
      <vt:lpstr>1_Тема Office</vt:lpstr>
      <vt:lpstr>Региональные показатели оценки качества подготовки обучающихся общеобразовательных организаций Ярославской области за 2023 год</vt:lpstr>
      <vt:lpstr>Динамика показателей объективности процедур оценки качества образования</vt:lpstr>
      <vt:lpstr>Способы проверки ВПР</vt:lpstr>
      <vt:lpstr>Значения показателей объективности процедур оценки качества образования в 2023 году в разрезе МР</vt:lpstr>
      <vt:lpstr>Комментарии к списку ОО с признаками необъективных результатов, 2023</vt:lpstr>
      <vt:lpstr>Динамика показателей качества подготовки обучающихся. Оценка ключевых характеристик (1)</vt:lpstr>
      <vt:lpstr>Значения показателей качества подготовки обучающихся в 2023 году в разрезе МР</vt:lpstr>
      <vt:lpstr>Презентация PowerPoint</vt:lpstr>
      <vt:lpstr>Динамика показателей качества подготовки обучающихся. Оценка ключевых характеристик (2)</vt:lpstr>
      <vt:lpstr>Динамика показателей качества подготовки обучающихся. Оценка ключевых характеристик (3)</vt:lpstr>
      <vt:lpstr>Презентация PowerPoint</vt:lpstr>
      <vt:lpstr>Презентация PowerPoint</vt:lpstr>
      <vt:lpstr>Презентация PowerPoint</vt:lpstr>
      <vt:lpstr>Динамика показателей качества подготовки обучающихся 8-х классов. Оценка ключевых характеристик (4)</vt:lpstr>
      <vt:lpstr>Презентация PowerPoint</vt:lpstr>
      <vt:lpstr>Показатели по формированию объективной ВСОКО</vt:lpstr>
      <vt:lpstr>Сформированность объективной ВСОКО в каждой ОО региона (1)</vt:lpstr>
      <vt:lpstr>Сформированность объективной ВСОКО в каждой ОО региона (2)</vt:lpstr>
      <vt:lpstr>Сформированность объективной ВСОКО в каждой ОО региона (3)</vt:lpstr>
      <vt:lpstr>Сформированность объективной ВСОКО в каждой ОО региона (4)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Организационно – технологическая подготовка ППЭ к проведению РТМ ЕГЭ по обществознанию  30.03.2021</dc:title>
  <dc:creator>Александрова_ЕИ</dc:creator>
  <cp:lastModifiedBy>USER</cp:lastModifiedBy>
  <cp:revision>94</cp:revision>
  <dcterms:created xsi:type="dcterms:W3CDTF">2021-03-25T06:10:55Z</dcterms:created>
  <dcterms:modified xsi:type="dcterms:W3CDTF">2023-10-26T12:04:04Z</dcterms:modified>
</cp:coreProperties>
</file>