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  <Override PartName="/ppt/charts/style9.xml" ContentType="application/vnd.ms-office.chartstyle+xml"/>
  <Override PartName="/ppt/charts/colors9.xml" ContentType="application/vnd.ms-office.chartcolorstyle+xml"/>
  <Override PartName="/ppt/charts/style10.xml" ContentType="application/vnd.ms-office.chartstyle+xml"/>
  <Override PartName="/ppt/charts/colors10.xml" ContentType="application/vnd.ms-office.chartcolorstyle+xml"/>
  <Override PartName="/ppt/charts/style11.xml" ContentType="application/vnd.ms-office.chartstyle+xml"/>
  <Override PartName="/ppt/charts/colors1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1" r:id="rId3"/>
    <p:sldId id="272" r:id="rId4"/>
    <p:sldId id="273" r:id="rId5"/>
    <p:sldId id="275" r:id="rId6"/>
    <p:sldId id="276" r:id="rId7"/>
    <p:sldId id="277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78" r:id="rId17"/>
    <p:sldId id="287" r:id="rId18"/>
    <p:sldId id="288" r:id="rId19"/>
    <p:sldId id="289" r:id="rId20"/>
    <p:sldId id="290" r:id="rId21"/>
    <p:sldId id="263" r:id="rId22"/>
    <p:sldId id="274" r:id="rId23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979" autoAdjust="0"/>
  </p:normalViewPr>
  <p:slideViewPr>
    <p:cSldViewPr snapToGrid="0">
      <p:cViewPr>
        <p:scale>
          <a:sx n="70" d="100"/>
          <a:sy n="70" d="100"/>
        </p:scale>
        <p:origin x="-2118" y="-11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1642667\Desktop\&#1069;&#1092;&#1056;&#1091;&#1082;%20&#1072;&#1085;&#1072;&#1083;&#1080;&#1079;\&#1060;&#1086;&#1088;&#1084;&#1072;%20&#1069;&#1092;&#1056;&#1091;&#1082;%202022_&#1041;&#1072;&#1083;&#1083;&#1099;-&#1050;&#1083;&#1072;&#1089;&#1090;&#1077;&#1088;&#1099;_&#1041;&#1045;&#1047;%20&#1043;&#1056;&#1059;&#1055;&#1055;&#1067;%202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642667\Desktop\&#1089;&#1074;&#1086;&#1076;&#1082;&#1072;%20&#1085;&#1072;&#1083;&#1080;&#1095;&#1080;&#1103;%20&#1076;&#1072;&#1085;&#1085;&#1099;&#1077;%20&#1087;&#1086;%20&#1069;&#1092;&#1056;&#1091;&#1082;%202023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642667\AppData\Roaming\Microsoft\Excel\&#1089;&#1074;&#1086;&#1076;&#1082;&#1072;%20&#1085;&#1072;&#1083;&#1080;&#1095;&#1080;&#1103;%20&#1076;&#1072;&#1085;&#1085;&#1099;&#1077;%20&#1087;&#1086;%20&#1069;&#1092;&#1056;&#1091;&#1082;%202023%20(version%201).xlsb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642667\Desktop\&#1089;&#1074;&#1086;&#1076;&#1082;&#1072;%20&#1085;&#1072;&#1083;&#1080;&#1095;&#1080;&#1103;%20&#1076;&#1072;&#1085;&#1085;&#1099;&#1077;%20&#1087;&#1086;%20&#1069;&#1092;&#1056;&#1091;&#1082;%202023%20(&#1040;&#1074;&#1090;&#1086;&#1089;&#1086;&#1093;&#1088;&#1072;&#1085;&#1077;&#1085;&#1085;&#1099;&#1081;)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1642667\Desktop\&#1069;&#1092;&#1056;&#1091;&#1082;%20&#1072;&#1085;&#1072;&#1083;&#1080;&#1079;\&#1060;&#1086;&#1088;&#1084;&#1072;%20&#1069;&#1092;&#1056;&#1091;&#1082;%202022_&#1088;&#1072;&#1079;&#1076;&#1077;&#1083;%207.2%20(1)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lyahtina\Desktop\&#1072;&#1085;&#1072;&#1083;&#1080;&#1079;%20&#1069;&#1056;%202023\&#1089;&#1074;&#1086;&#1076;&#1082;&#1072;%20&#1085;&#1072;&#1083;&#1080;&#1095;&#1080;&#1103;%20&#1076;&#1072;&#1085;&#1085;&#1099;&#1077;%20&#1087;&#1086;%20&#1069;&#1092;&#1056;&#1091;&#1082;%202023%20(&#1040;&#1074;&#1090;&#1086;&#1089;&#1086;&#1093;&#1088;&#1072;&#1085;&#1077;&#1085;&#1085;&#1099;&#1081;)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lyahtina\Desktop\&#1072;&#1085;&#1072;&#1083;&#1080;&#1079;%20&#1069;&#1056;%202023\&#1089;&#1074;&#1086;&#1076;&#1082;&#1072;%20&#1085;&#1072;&#1083;&#1080;&#1095;&#1080;&#1103;%20&#1076;&#1072;&#1085;&#1085;&#1099;&#1077;%20&#1087;&#1086;%20&#1069;&#1092;&#1056;&#1091;&#1082;%202023%20(&#1040;&#1074;&#1090;&#1086;&#1089;&#1086;&#1093;&#1088;&#1072;&#1085;&#1077;&#1085;&#1085;&#1099;&#1081;)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1642667\Desktop\&#1069;&#1092;&#1056;&#1091;&#1082;%20&#1072;&#1085;&#1072;&#1083;&#1080;&#1079;\&#1060;&#1086;&#1088;&#1084;&#1072;%20&#1069;&#1092;&#1056;&#1091;&#1082;%202022_7.5_7.6_7.7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C:\Users\1642667\Desktop\&#1069;&#1092;&#1056;&#1091;&#1082;%20&#1072;&#1085;&#1072;&#1083;&#1080;&#1079;\&#1060;&#1086;&#1088;&#1084;&#1072;%20&#1069;&#1092;&#1056;&#1091;&#1082;%202022_7.5_7.6_7.7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C:\Users\1642667\Desktop\&#1069;&#1092;&#1056;&#1091;&#1082;%20&#1072;&#1085;&#1072;&#1083;&#1080;&#1079;\&#1060;&#1086;&#1088;&#1084;&#1072;%20&#1069;&#1092;&#1056;&#1091;&#1082;%202022_7.5_7.6_7.7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lyahtina\Desktop\&#1072;&#1085;&#1072;&#1083;&#1080;&#1079;%20&#1069;&#1056;%202023\&#1089;&#1074;&#1086;&#1076;&#1082;&#1072;%20&#1085;&#1072;&#1083;&#1080;&#1095;&#1080;&#1103;%20&#1076;&#1072;&#1085;&#1085;&#1099;&#1077;%20&#1087;&#1086;%20&#1069;&#1092;&#1056;&#1091;&#1082;%202023%20(&#1040;&#1074;&#1090;&#1086;&#1089;&#1086;&#1093;&#1088;&#1072;&#1085;&#1077;&#1085;&#1085;&#1099;&#1081;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1642667\Desktop\&#1069;&#1092;&#1056;&#1091;&#1082;%20&#1072;&#1085;&#1072;&#1083;&#1080;&#1079;\&#1060;&#1086;&#1088;&#1084;&#1072;%20&#1069;&#1092;&#1056;&#1091;&#1082;%202022_&#1041;&#1072;&#1083;&#1083;&#1099;-&#1050;&#1083;&#1072;&#1089;&#1090;&#1077;&#1088;&#1099;_&#1041;&#1045;&#1047;%20&#1043;&#1056;&#1059;&#1055;&#1055;&#1067;%202.xlsx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C:\Users\1642667\Desktop\&#1089;&#1074;&#1086;&#1076;&#1082;&#1072;%20&#1085;&#1072;&#1083;&#1080;&#1095;&#1080;&#1103;%20&#1076;&#1072;&#1085;&#1085;&#1099;&#1077;%20&#1087;&#1086;%20&#1069;&#1092;&#1056;&#1091;&#1082;%202023%20(&#1040;&#1074;&#1090;&#1086;&#1089;&#1086;&#1093;&#1088;&#1072;&#1085;&#1077;&#1085;&#1085;&#1099;&#1081;).xlsx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oleObject" Target="file:///C:\Users\1642667\Desktop\&#1089;&#1074;&#1086;&#1076;&#1082;&#1072;%20&#1085;&#1072;&#1083;&#1080;&#1095;&#1080;&#1103;%20&#1076;&#1072;&#1085;&#1085;&#1099;&#1077;%20&#1087;&#1086;%20&#1069;&#1092;&#1056;&#1091;&#1082;%202023%20(&#1040;&#1074;&#1090;&#1086;&#1089;&#1086;&#1093;&#1088;&#1072;&#1085;&#1077;&#1085;&#1085;&#1099;&#1081;)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oleObject" Target="file:///C:\Users\1642667\Desktop\&#1089;&#1074;&#1086;&#1076;&#1082;&#1072;%20&#1085;&#1072;&#1083;&#1080;&#1095;&#1080;&#1103;%20&#1076;&#1072;&#1085;&#1085;&#1099;&#1077;%20&#1087;&#1086;%20&#1069;&#1092;&#1056;&#1091;&#1082;%202023%20(&#1040;&#1074;&#1090;&#1086;&#1089;&#1086;&#1093;&#1088;&#1072;&#1085;&#1077;&#1085;&#1085;&#1099;&#1081;)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lyahtina\Desktop\&#1072;&#1085;&#1072;&#1083;&#1080;&#1079;%20&#1069;&#1056;%202023\&#1089;&#1074;&#1086;&#1076;&#1082;&#1072;%20&#1085;&#1072;&#1083;&#1080;&#1095;&#1080;&#1103;%20&#1076;&#1072;&#1085;&#1085;&#1099;&#1077;%20&#1087;&#1086;%20&#1069;&#1092;&#1056;&#1091;&#1082;%202023%20(&#1040;&#1074;&#1090;&#1086;&#1089;&#1086;&#1093;&#1088;&#1072;&#1085;&#1077;&#1085;&#1085;&#1099;&#1081;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1642667\Desktop\&#1069;&#1092;&#1056;&#1091;&#1082;%20&#1072;&#1085;&#1072;&#1083;&#1080;&#1079;\&#1060;&#1086;&#1088;&#1084;&#1072;%20&#1069;&#1092;&#1056;&#1091;&#1082;%202022_&#1041;&#1072;&#1083;&#1083;&#1099;-&#1050;&#1083;&#1072;&#1089;&#1090;&#1077;&#1088;&#1099;_&#1041;&#1045;&#1047;%20&#1043;&#1056;&#1059;&#1055;&#1055;&#1067;%20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1642667\Desktop\&#1069;&#1092;&#1056;&#1091;&#1082;%20&#1072;&#1085;&#1072;&#1083;&#1080;&#1079;\&#1060;&#1086;&#1088;&#1084;&#1072;%20&#1069;&#1092;&#1056;&#1091;&#1082;%202022_&#1041;&#1072;&#1083;&#1083;&#1099;-&#1050;&#1083;&#1072;&#1089;&#1090;&#1077;&#1088;&#1099;_&#1041;&#1045;&#1047;%20&#1043;&#1056;&#1059;&#1055;&#1055;&#1067;%20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642667\Desktop\&#1089;&#1074;&#1086;&#1076;&#1082;&#1072;%20&#1085;&#1072;&#1083;&#1080;&#1095;&#1080;&#1103;%20&#1076;&#1072;&#1085;&#1085;&#1099;&#1077;%20&#1087;&#1086;%20&#1069;&#1092;&#1056;&#1091;&#1082;%20202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642667\Desktop\&#1089;&#1074;&#1086;&#1076;&#1082;&#1072;%20&#1085;&#1072;&#1083;&#1080;&#1095;&#1080;&#1103;%20&#1076;&#1072;&#1085;&#1085;&#1099;&#1077;%20&#1087;&#1086;%20&#1069;&#1092;&#1056;&#1091;&#1082;%20202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642667\Desktop\&#1089;&#1074;&#1086;&#1076;&#1082;&#1072;%20&#1085;&#1072;&#1083;&#1080;&#1095;&#1080;&#1103;%20&#1076;&#1072;&#1085;&#1085;&#1099;&#1077;%20&#1087;&#1086;%20&#1069;&#1092;&#1056;&#1091;&#1082;%20202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642667\Desktop\&#1089;&#1074;&#1086;&#1076;&#1082;&#1072;%20&#1085;&#1072;&#1083;&#1080;&#1095;&#1080;&#1103;%20&#1076;&#1072;&#1085;&#1085;&#1099;&#1077;%20&#1087;&#1086;%20&#1069;&#1092;&#1056;&#1091;&#1082;%202023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642667\Desktop\&#1089;&#1074;&#1086;&#1076;&#1082;&#1072;%20&#1085;&#1072;&#1083;&#1080;&#1095;&#1080;&#1103;%20&#1076;&#1072;&#1085;&#1085;&#1099;&#1077;%20&#1087;&#1086;%20&#1069;&#1092;&#1056;&#1091;&#1082;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1.3.</a:t>
            </a:r>
            <a:r>
              <a:rPr lang="ru-RU"/>
              <a:t> Количество</a:t>
            </a:r>
            <a:r>
              <a:rPr lang="ru-RU" baseline="0"/>
              <a:t> ОО в МР по степени соответствия ОГЭ и ВСОКО по русскому языку,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aseline="0"/>
              <a:t>в %</a:t>
            </a:r>
            <a:endParaRPr lang="en-US"/>
          </a:p>
        </c:rich>
      </c:tx>
      <c:layout>
        <c:manualLayout>
          <c:xMode val="edge"/>
          <c:yMode val="edge"/>
          <c:x val="0.10533511656842834"/>
          <c:y val="4.210137480642365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Лист1!$M$13</c:f>
              <c:strCache>
                <c:ptCount val="1"/>
                <c:pt idx="0">
                  <c:v>нет данных
 (#Н/Д)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Лист1!$L$14:$L$33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Лист1!$M$14:$M$33</c:f>
              <c:numCache>
                <c:formatCode>0.0</c:formatCode>
                <c:ptCount val="20"/>
                <c:pt idx="0">
                  <c:v>75</c:v>
                </c:pt>
                <c:pt idx="1">
                  <c:v>40</c:v>
                </c:pt>
                <c:pt idx="2">
                  <c:v>75</c:v>
                </c:pt>
                <c:pt idx="3">
                  <c:v>43.478260869565219</c:v>
                </c:pt>
                <c:pt idx="4">
                  <c:v>7.4074074074074066</c:v>
                </c:pt>
                <c:pt idx="5">
                  <c:v>8.3333333333333321</c:v>
                </c:pt>
                <c:pt idx="6">
                  <c:v>46.153846153846153</c:v>
                </c:pt>
                <c:pt idx="7">
                  <c:v>91.666666666666657</c:v>
                </c:pt>
                <c:pt idx="8">
                  <c:v>35.714285714285715</c:v>
                </c:pt>
                <c:pt idx="9">
                  <c:v>50</c:v>
                </c:pt>
                <c:pt idx="10">
                  <c:v>20</c:v>
                </c:pt>
                <c:pt idx="11">
                  <c:v>61.53846153846154</c:v>
                </c:pt>
                <c:pt idx="12">
                  <c:v>33.333333333333329</c:v>
                </c:pt>
                <c:pt idx="13">
                  <c:v>75</c:v>
                </c:pt>
                <c:pt idx="14">
                  <c:v>63.636363636363633</c:v>
                </c:pt>
                <c:pt idx="15">
                  <c:v>37.5</c:v>
                </c:pt>
                <c:pt idx="16">
                  <c:v>35.294117647058826</c:v>
                </c:pt>
                <c:pt idx="17">
                  <c:v>47.619047619047613</c:v>
                </c:pt>
                <c:pt idx="18">
                  <c:v>51.851851851851848</c:v>
                </c:pt>
                <c:pt idx="19">
                  <c:v>23.076923076923077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F0B-4231-8AA3-57E22F16CDD9}"/>
            </c:ext>
          </c:extLst>
        </c:ser>
        <c:ser>
          <c:idx val="1"/>
          <c:order val="1"/>
          <c:tx>
            <c:strRef>
              <c:f>Лист1!$N$13</c:f>
              <c:strCache>
                <c:ptCount val="1"/>
                <c:pt idx="0">
                  <c:v>3 балла в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Лист1!$L$14:$L$33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Лист1!$N$14:$N$33</c:f>
              <c:numCache>
                <c:formatCode>0.0</c:formatCode>
                <c:ptCount val="20"/>
                <c:pt idx="0">
                  <c:v>12.5</c:v>
                </c:pt>
                <c:pt idx="1">
                  <c:v>40</c:v>
                </c:pt>
                <c:pt idx="2">
                  <c:v>25</c:v>
                </c:pt>
                <c:pt idx="3">
                  <c:v>8.695652173913043</c:v>
                </c:pt>
                <c:pt idx="4">
                  <c:v>22.222222222222221</c:v>
                </c:pt>
                <c:pt idx="5">
                  <c:v>15.476190476190476</c:v>
                </c:pt>
                <c:pt idx="6">
                  <c:v>0</c:v>
                </c:pt>
                <c:pt idx="7">
                  <c:v>0</c:v>
                </c:pt>
                <c:pt idx="8">
                  <c:v>21.428571428571427</c:v>
                </c:pt>
                <c:pt idx="9">
                  <c:v>37.5</c:v>
                </c:pt>
                <c:pt idx="10">
                  <c:v>20</c:v>
                </c:pt>
                <c:pt idx="11">
                  <c:v>0</c:v>
                </c:pt>
                <c:pt idx="12">
                  <c:v>55.555555555555557</c:v>
                </c:pt>
                <c:pt idx="13">
                  <c:v>12.5</c:v>
                </c:pt>
                <c:pt idx="14">
                  <c:v>18.181818181818183</c:v>
                </c:pt>
                <c:pt idx="15">
                  <c:v>25</c:v>
                </c:pt>
                <c:pt idx="16">
                  <c:v>11.76470588235294</c:v>
                </c:pt>
                <c:pt idx="17">
                  <c:v>9.5238095238095237</c:v>
                </c:pt>
                <c:pt idx="18">
                  <c:v>7.4074074074074066</c:v>
                </c:pt>
                <c:pt idx="19">
                  <c:v>19.230769230769234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F0B-4231-8AA3-57E22F16CDD9}"/>
            </c:ext>
          </c:extLst>
        </c:ser>
        <c:ser>
          <c:idx val="2"/>
          <c:order val="2"/>
          <c:tx>
            <c:strRef>
              <c:f>Лист1!$O$13</c:f>
              <c:strCache>
                <c:ptCount val="1"/>
                <c:pt idx="0">
                  <c:v>2 балла в %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Лист1!$L$14:$L$33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Лист1!$O$14:$O$33</c:f>
              <c:numCache>
                <c:formatCode>0.0</c:formatCode>
                <c:ptCount val="20"/>
                <c:pt idx="0">
                  <c:v>12.5</c:v>
                </c:pt>
                <c:pt idx="1">
                  <c:v>10</c:v>
                </c:pt>
                <c:pt idx="2">
                  <c:v>0</c:v>
                </c:pt>
                <c:pt idx="3">
                  <c:v>13.043478260869565</c:v>
                </c:pt>
                <c:pt idx="4">
                  <c:v>18.518518518518519</c:v>
                </c:pt>
                <c:pt idx="5">
                  <c:v>27.380952380952383</c:v>
                </c:pt>
                <c:pt idx="6">
                  <c:v>7.6923076923076925</c:v>
                </c:pt>
                <c:pt idx="7">
                  <c:v>0</c:v>
                </c:pt>
                <c:pt idx="8">
                  <c:v>14.285714285714285</c:v>
                </c:pt>
                <c:pt idx="9">
                  <c:v>12.5</c:v>
                </c:pt>
                <c:pt idx="10">
                  <c:v>20</c:v>
                </c:pt>
                <c:pt idx="11">
                  <c:v>23.076923076923077</c:v>
                </c:pt>
                <c:pt idx="12">
                  <c:v>11.111111111111111</c:v>
                </c:pt>
                <c:pt idx="13">
                  <c:v>0</c:v>
                </c:pt>
                <c:pt idx="14">
                  <c:v>9.0909090909090917</c:v>
                </c:pt>
                <c:pt idx="15">
                  <c:v>16.666666666666664</c:v>
                </c:pt>
                <c:pt idx="16">
                  <c:v>17.647058823529413</c:v>
                </c:pt>
                <c:pt idx="17">
                  <c:v>4.7619047619047619</c:v>
                </c:pt>
                <c:pt idx="18">
                  <c:v>14.814814814814813</c:v>
                </c:pt>
                <c:pt idx="19">
                  <c:v>23.076923076923077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F0B-4231-8AA3-57E22F16CDD9}"/>
            </c:ext>
          </c:extLst>
        </c:ser>
        <c:ser>
          <c:idx val="3"/>
          <c:order val="3"/>
          <c:tx>
            <c:strRef>
              <c:f>Лист1!$P$13</c:f>
              <c:strCache>
                <c:ptCount val="1"/>
                <c:pt idx="0">
                  <c:v>1 балл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Лист1!$L$14:$L$33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Лист1!$P$14:$P$33</c:f>
              <c:numCache>
                <c:formatCode>0.0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17.391304347826086</c:v>
                </c:pt>
                <c:pt idx="4">
                  <c:v>18.518518518518519</c:v>
                </c:pt>
                <c:pt idx="5">
                  <c:v>34.523809523809526</c:v>
                </c:pt>
                <c:pt idx="6">
                  <c:v>7.6923076923076925</c:v>
                </c:pt>
                <c:pt idx="7">
                  <c:v>8.3333333333333321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7.6923076923076925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12.5</c:v>
                </c:pt>
                <c:pt idx="16">
                  <c:v>11.76470588235294</c:v>
                </c:pt>
                <c:pt idx="17">
                  <c:v>19.047619047619047</c:v>
                </c:pt>
                <c:pt idx="18">
                  <c:v>11.111111111111111</c:v>
                </c:pt>
                <c:pt idx="19">
                  <c:v>19.230769230769234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F0B-4231-8AA3-57E22F16CDD9}"/>
            </c:ext>
          </c:extLst>
        </c:ser>
        <c:ser>
          <c:idx val="4"/>
          <c:order val="4"/>
          <c:tx>
            <c:strRef>
              <c:f>Лист1!$Q$13</c:f>
              <c:strCache>
                <c:ptCount val="1"/>
                <c:pt idx="0">
                  <c:v>0 баллов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Лист1!$L$14:$L$33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Лист1!$Q$14:$Q$33</c:f>
              <c:numCache>
                <c:formatCode>0.0</c:formatCode>
                <c:ptCount val="20"/>
                <c:pt idx="0">
                  <c:v>0</c:v>
                </c:pt>
                <c:pt idx="1">
                  <c:v>10</c:v>
                </c:pt>
                <c:pt idx="2">
                  <c:v>0</c:v>
                </c:pt>
                <c:pt idx="3">
                  <c:v>17.391304347826086</c:v>
                </c:pt>
                <c:pt idx="4">
                  <c:v>33.333333333333329</c:v>
                </c:pt>
                <c:pt idx="5">
                  <c:v>14.285714285714285</c:v>
                </c:pt>
                <c:pt idx="6">
                  <c:v>38.461538461538467</c:v>
                </c:pt>
                <c:pt idx="7">
                  <c:v>0</c:v>
                </c:pt>
                <c:pt idx="8">
                  <c:v>28.571428571428569</c:v>
                </c:pt>
                <c:pt idx="9">
                  <c:v>0</c:v>
                </c:pt>
                <c:pt idx="10">
                  <c:v>40</c:v>
                </c:pt>
                <c:pt idx="11">
                  <c:v>7.6923076923076925</c:v>
                </c:pt>
                <c:pt idx="12">
                  <c:v>0</c:v>
                </c:pt>
                <c:pt idx="13">
                  <c:v>12.5</c:v>
                </c:pt>
                <c:pt idx="14">
                  <c:v>9.0909090909090917</c:v>
                </c:pt>
                <c:pt idx="15">
                  <c:v>8.3333333333333321</c:v>
                </c:pt>
                <c:pt idx="16">
                  <c:v>23.52941176470588</c:v>
                </c:pt>
                <c:pt idx="17">
                  <c:v>19.047619047619047</c:v>
                </c:pt>
                <c:pt idx="18">
                  <c:v>14.814814814814813</c:v>
                </c:pt>
                <c:pt idx="19">
                  <c:v>15.384615384615385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F0B-4231-8AA3-57E22F16CD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482560"/>
        <c:axId val="46484096"/>
      </c:barChart>
      <c:catAx>
        <c:axId val="46482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484096"/>
        <c:crosses val="autoZero"/>
        <c:auto val="1"/>
        <c:lblAlgn val="ctr"/>
        <c:lblOffset val="100"/>
        <c:noMultiLvlLbl val="0"/>
      </c:catAx>
      <c:valAx>
        <c:axId val="4648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4825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/>
              <a:t>6.2.. Количество ОО в МР, показавших максимальный и минимальный баллы, в % 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'группа 6 расчеты'!$P$4</c:f>
              <c:strCache>
                <c:ptCount val="1"/>
                <c:pt idx="0">
                  <c:v>в % 3 балла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'группа 6 расчеты'!$O$5:$O$24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'группа 6 расчеты'!$P$5:$P$24</c:f>
              <c:numCache>
                <c:formatCode>0.0</c:formatCode>
                <c:ptCount val="20"/>
                <c:pt idx="0">
                  <c:v>25</c:v>
                </c:pt>
                <c:pt idx="1">
                  <c:v>30</c:v>
                </c:pt>
                <c:pt idx="2">
                  <c:v>75</c:v>
                </c:pt>
                <c:pt idx="3">
                  <c:v>30.434782608695656</c:v>
                </c:pt>
                <c:pt idx="4">
                  <c:v>11.111111111111111</c:v>
                </c:pt>
                <c:pt idx="5">
                  <c:v>16.666666666666664</c:v>
                </c:pt>
                <c:pt idx="6">
                  <c:v>23.076923076923077</c:v>
                </c:pt>
                <c:pt idx="7">
                  <c:v>16.666666666666664</c:v>
                </c:pt>
                <c:pt idx="8">
                  <c:v>35.714285714285715</c:v>
                </c:pt>
                <c:pt idx="9">
                  <c:v>12.5</c:v>
                </c:pt>
                <c:pt idx="10">
                  <c:v>40</c:v>
                </c:pt>
                <c:pt idx="11">
                  <c:v>15.384615384615385</c:v>
                </c:pt>
                <c:pt idx="12">
                  <c:v>0</c:v>
                </c:pt>
                <c:pt idx="13">
                  <c:v>37.5</c:v>
                </c:pt>
                <c:pt idx="14">
                  <c:v>63.636363636363633</c:v>
                </c:pt>
                <c:pt idx="15">
                  <c:v>25</c:v>
                </c:pt>
                <c:pt idx="16">
                  <c:v>23.52941176470588</c:v>
                </c:pt>
                <c:pt idx="17">
                  <c:v>23.809523809523807</c:v>
                </c:pt>
                <c:pt idx="18">
                  <c:v>22.222222222222221</c:v>
                </c:pt>
                <c:pt idx="19">
                  <c:v>15.384615384615385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825-4E45-A704-BF7E6DDFAD78}"/>
            </c:ext>
          </c:extLst>
        </c:ser>
        <c:ser>
          <c:idx val="1"/>
          <c:order val="1"/>
          <c:tx>
            <c:strRef>
              <c:f>'группа 6 расчеты'!$Q$4</c:f>
              <c:strCache>
                <c:ptCount val="1"/>
                <c:pt idx="0">
                  <c:v>в % 0 баллов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'группа 6 расчеты'!$O$5:$O$24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'группа 6 расчеты'!$Q$5:$Q$24</c:f>
              <c:numCache>
                <c:formatCode>0.0</c:formatCode>
                <c:ptCount val="20"/>
                <c:pt idx="0">
                  <c:v>50</c:v>
                </c:pt>
                <c:pt idx="1">
                  <c:v>40</c:v>
                </c:pt>
                <c:pt idx="2">
                  <c:v>0</c:v>
                </c:pt>
                <c:pt idx="3">
                  <c:v>4.3478260869565215</c:v>
                </c:pt>
                <c:pt idx="4">
                  <c:v>11.111111111111111</c:v>
                </c:pt>
                <c:pt idx="5">
                  <c:v>20.238095238095237</c:v>
                </c:pt>
                <c:pt idx="6">
                  <c:v>38.461538461538467</c:v>
                </c:pt>
                <c:pt idx="7">
                  <c:v>0</c:v>
                </c:pt>
                <c:pt idx="8">
                  <c:v>21.428571428571427</c:v>
                </c:pt>
                <c:pt idx="9">
                  <c:v>25</c:v>
                </c:pt>
                <c:pt idx="10">
                  <c:v>20</c:v>
                </c:pt>
                <c:pt idx="11">
                  <c:v>15.384615384615385</c:v>
                </c:pt>
                <c:pt idx="12">
                  <c:v>66.666666666666657</c:v>
                </c:pt>
                <c:pt idx="13">
                  <c:v>37.5</c:v>
                </c:pt>
                <c:pt idx="14">
                  <c:v>9.0909090909090917</c:v>
                </c:pt>
                <c:pt idx="15">
                  <c:v>20.833333333333336</c:v>
                </c:pt>
                <c:pt idx="16">
                  <c:v>17.647058823529413</c:v>
                </c:pt>
                <c:pt idx="17">
                  <c:v>28.571428571428569</c:v>
                </c:pt>
                <c:pt idx="18">
                  <c:v>22.222222222222221</c:v>
                </c:pt>
                <c:pt idx="19">
                  <c:v>42.307692307692307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825-4E45-A704-BF7E6DDFAD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543616"/>
        <c:axId val="50553600"/>
      </c:barChart>
      <c:catAx>
        <c:axId val="5054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0553600"/>
        <c:crosses val="autoZero"/>
        <c:auto val="1"/>
        <c:lblAlgn val="ctr"/>
        <c:lblOffset val="100"/>
        <c:noMultiLvlLbl val="0"/>
      </c:catAx>
      <c:valAx>
        <c:axId val="50553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054361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/>
              <a:t>6.3. Количество ОО, показавших максимальный и минимальный баллы, в %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'группа 6.3.'!$F$2:$F$3</c:f>
              <c:strCache>
                <c:ptCount val="2"/>
                <c:pt idx="0">
                  <c:v>МР</c:v>
                </c:pt>
                <c:pt idx="1">
                  <c:v>3 балла 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'группа 6.3.'!$E$4:$E$23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'группа 6.3.'!$F$4:$F$23</c:f>
              <c:numCache>
                <c:formatCode>0.0</c:formatCode>
                <c:ptCount val="20"/>
                <c:pt idx="0">
                  <c:v>37.5</c:v>
                </c:pt>
                <c:pt idx="1">
                  <c:v>10</c:v>
                </c:pt>
                <c:pt idx="2">
                  <c:v>75</c:v>
                </c:pt>
                <c:pt idx="3">
                  <c:v>13.043478260869565</c:v>
                </c:pt>
                <c:pt idx="4">
                  <c:v>29.629629629629626</c:v>
                </c:pt>
                <c:pt idx="5">
                  <c:v>14.285714285714285</c:v>
                </c:pt>
                <c:pt idx="6">
                  <c:v>23.076923076923077</c:v>
                </c:pt>
                <c:pt idx="7">
                  <c:v>12.5</c:v>
                </c:pt>
                <c:pt idx="8">
                  <c:v>28.571428571428569</c:v>
                </c:pt>
                <c:pt idx="9">
                  <c:v>50</c:v>
                </c:pt>
                <c:pt idx="10">
                  <c:v>20</c:v>
                </c:pt>
                <c:pt idx="11">
                  <c:v>38.461538461538467</c:v>
                </c:pt>
                <c:pt idx="12">
                  <c:v>0</c:v>
                </c:pt>
                <c:pt idx="13">
                  <c:v>0</c:v>
                </c:pt>
                <c:pt idx="14">
                  <c:v>27.27272727272727</c:v>
                </c:pt>
                <c:pt idx="15">
                  <c:v>37.5</c:v>
                </c:pt>
                <c:pt idx="16">
                  <c:v>35.294117647058826</c:v>
                </c:pt>
                <c:pt idx="17">
                  <c:v>28.571428571428569</c:v>
                </c:pt>
                <c:pt idx="18">
                  <c:v>18.518518518518519</c:v>
                </c:pt>
                <c:pt idx="19">
                  <c:v>19.230769230769234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ED4-4983-A979-0B08A21B7322}"/>
            </c:ext>
          </c:extLst>
        </c:ser>
        <c:ser>
          <c:idx val="1"/>
          <c:order val="1"/>
          <c:tx>
            <c:strRef>
              <c:f>'группа 6.3.'!$G$2:$G$3</c:f>
              <c:strCache>
                <c:ptCount val="2"/>
                <c:pt idx="0">
                  <c:v>МР</c:v>
                </c:pt>
                <c:pt idx="1">
                  <c:v>0 Баллов в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'группа 6.3.'!$E$4:$E$23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'группа 6.3.'!$G$4:$G$23</c:f>
              <c:numCache>
                <c:formatCode>0.0</c:formatCode>
                <c:ptCount val="20"/>
                <c:pt idx="0">
                  <c:v>37.5</c:v>
                </c:pt>
                <c:pt idx="1">
                  <c:v>50</c:v>
                </c:pt>
                <c:pt idx="2">
                  <c:v>25</c:v>
                </c:pt>
                <c:pt idx="3">
                  <c:v>21.739130434782609</c:v>
                </c:pt>
                <c:pt idx="4">
                  <c:v>11.111111111111111</c:v>
                </c:pt>
                <c:pt idx="5">
                  <c:v>17.857142857142858</c:v>
                </c:pt>
                <c:pt idx="6">
                  <c:v>23.076923076923077</c:v>
                </c:pt>
                <c:pt idx="7">
                  <c:v>12.5</c:v>
                </c:pt>
                <c:pt idx="8">
                  <c:v>7.1428571428571423</c:v>
                </c:pt>
                <c:pt idx="9">
                  <c:v>12.5</c:v>
                </c:pt>
                <c:pt idx="10">
                  <c:v>0</c:v>
                </c:pt>
                <c:pt idx="11">
                  <c:v>30.76923076923077</c:v>
                </c:pt>
                <c:pt idx="12">
                  <c:v>44.444444444444443</c:v>
                </c:pt>
                <c:pt idx="13">
                  <c:v>37.5</c:v>
                </c:pt>
                <c:pt idx="14">
                  <c:v>27.27272727272727</c:v>
                </c:pt>
                <c:pt idx="15">
                  <c:v>12.5</c:v>
                </c:pt>
                <c:pt idx="16">
                  <c:v>35.294117647058826</c:v>
                </c:pt>
                <c:pt idx="17">
                  <c:v>19.047619047619047</c:v>
                </c:pt>
                <c:pt idx="18">
                  <c:v>37.037037037037038</c:v>
                </c:pt>
                <c:pt idx="19">
                  <c:v>15.384615384615385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ED4-4983-A979-0B08A21B73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572672"/>
        <c:axId val="48895104"/>
      </c:barChart>
      <c:catAx>
        <c:axId val="5057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895104"/>
        <c:crosses val="autoZero"/>
        <c:auto val="1"/>
        <c:lblAlgn val="ctr"/>
        <c:lblOffset val="100"/>
        <c:noMultiLvlLbl val="0"/>
      </c:catAx>
      <c:valAx>
        <c:axId val="48895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05726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/>
              <a:t>7.1.Количество ОО в МР, показавших максимальный и минимальный балл, в %</a:t>
            </a:r>
          </a:p>
        </c:rich>
      </c:tx>
      <c:layout>
        <c:manualLayout>
          <c:xMode val="edge"/>
          <c:yMode val="edge"/>
          <c:x val="5.6357041826330494E-2"/>
          <c:y val="1.461988584593595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Лист4!$P$12:$P$13</c:f>
              <c:strCache>
                <c:ptCount val="2"/>
                <c:pt idx="0">
                  <c:v>МР</c:v>
                </c:pt>
                <c:pt idx="1">
                  <c:v> 3 балла 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Лист4!$O$14:$O$33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Лист4!$P$14:$P$33</c:f>
              <c:numCache>
                <c:formatCode>0.0</c:formatCode>
                <c:ptCount val="20"/>
                <c:pt idx="0">
                  <c:v>37.5</c:v>
                </c:pt>
                <c:pt idx="1">
                  <c:v>50</c:v>
                </c:pt>
                <c:pt idx="2">
                  <c:v>100</c:v>
                </c:pt>
                <c:pt idx="3">
                  <c:v>60.869565217391312</c:v>
                </c:pt>
                <c:pt idx="4">
                  <c:v>48.148148148148145</c:v>
                </c:pt>
                <c:pt idx="5">
                  <c:v>47.619047619047613</c:v>
                </c:pt>
                <c:pt idx="6">
                  <c:v>69.230769230769226</c:v>
                </c:pt>
                <c:pt idx="7">
                  <c:v>66.666666666666657</c:v>
                </c:pt>
                <c:pt idx="8">
                  <c:v>71.428571428571431</c:v>
                </c:pt>
                <c:pt idx="9">
                  <c:v>50</c:v>
                </c:pt>
                <c:pt idx="10">
                  <c:v>80</c:v>
                </c:pt>
                <c:pt idx="11">
                  <c:v>46.153846153846153</c:v>
                </c:pt>
                <c:pt idx="12">
                  <c:v>88.888888888888886</c:v>
                </c:pt>
                <c:pt idx="13">
                  <c:v>87.5</c:v>
                </c:pt>
                <c:pt idx="14">
                  <c:v>63.636363636363633</c:v>
                </c:pt>
                <c:pt idx="15">
                  <c:v>62.5</c:v>
                </c:pt>
                <c:pt idx="16">
                  <c:v>64.705882352941174</c:v>
                </c:pt>
                <c:pt idx="17">
                  <c:v>80.952380952380949</c:v>
                </c:pt>
                <c:pt idx="18">
                  <c:v>62.962962962962962</c:v>
                </c:pt>
                <c:pt idx="19">
                  <c:v>57.692307692307686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B5B-409C-A4A2-5FFF2782D76F}"/>
            </c:ext>
          </c:extLst>
        </c:ser>
        <c:ser>
          <c:idx val="1"/>
          <c:order val="1"/>
          <c:tx>
            <c:strRef>
              <c:f>Лист4!$Q$12:$Q$13</c:f>
              <c:strCache>
                <c:ptCount val="2"/>
                <c:pt idx="0">
                  <c:v>МР</c:v>
                </c:pt>
                <c:pt idx="1">
                  <c:v> 0 баллов в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Лист4!$O$14:$O$33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Лист4!$Q$14:$Q$33</c:f>
              <c:numCache>
                <c:formatCode>0.0</c:formatCode>
                <c:ptCount val="20"/>
                <c:pt idx="0">
                  <c:v>37.5</c:v>
                </c:pt>
                <c:pt idx="1">
                  <c:v>30</c:v>
                </c:pt>
                <c:pt idx="2">
                  <c:v>0</c:v>
                </c:pt>
                <c:pt idx="3">
                  <c:v>21.739130434782609</c:v>
                </c:pt>
                <c:pt idx="4">
                  <c:v>18.518518518518519</c:v>
                </c:pt>
                <c:pt idx="5">
                  <c:v>9.5238095238095237</c:v>
                </c:pt>
                <c:pt idx="6">
                  <c:v>15.384615384615385</c:v>
                </c:pt>
                <c:pt idx="7">
                  <c:v>8.3333333333333321</c:v>
                </c:pt>
                <c:pt idx="8">
                  <c:v>7.1428571428571423</c:v>
                </c:pt>
                <c:pt idx="9">
                  <c:v>25</c:v>
                </c:pt>
                <c:pt idx="10">
                  <c:v>20</c:v>
                </c:pt>
                <c:pt idx="11">
                  <c:v>46.153846153846153</c:v>
                </c:pt>
                <c:pt idx="12">
                  <c:v>0</c:v>
                </c:pt>
                <c:pt idx="13">
                  <c:v>12.5</c:v>
                </c:pt>
                <c:pt idx="14">
                  <c:v>18.181818181818183</c:v>
                </c:pt>
                <c:pt idx="15">
                  <c:v>20.833333333333336</c:v>
                </c:pt>
                <c:pt idx="16">
                  <c:v>17.647058823529413</c:v>
                </c:pt>
                <c:pt idx="17">
                  <c:v>14.285714285714285</c:v>
                </c:pt>
                <c:pt idx="18">
                  <c:v>18.518518518518519</c:v>
                </c:pt>
                <c:pt idx="19">
                  <c:v>15.384615384615385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B5B-409C-A4A2-5FFF2782D7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356224"/>
        <c:axId val="50357760"/>
      </c:barChart>
      <c:catAx>
        <c:axId val="5035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0357760"/>
        <c:crosses val="autoZero"/>
        <c:auto val="1"/>
        <c:lblAlgn val="ctr"/>
        <c:lblOffset val="100"/>
        <c:noMultiLvlLbl val="0"/>
      </c:catAx>
      <c:valAx>
        <c:axId val="50357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03562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/>
              <a:t>7.2.Количество ОО в соответствии с полученными баллами по НОКО, в %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'7.2'!$Q$21</c:f>
              <c:strCache>
                <c:ptCount val="1"/>
                <c:pt idx="0">
                  <c:v>3 балла 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'7.2'!$P$22:$P$41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'7.2'!$Q$22:$Q$41</c:f>
              <c:numCache>
                <c:formatCode>0.0</c:formatCode>
                <c:ptCount val="20"/>
                <c:pt idx="0">
                  <c:v>12.5</c:v>
                </c:pt>
                <c:pt idx="1">
                  <c:v>20</c:v>
                </c:pt>
                <c:pt idx="2">
                  <c:v>75</c:v>
                </c:pt>
                <c:pt idx="3">
                  <c:v>17.391304347826086</c:v>
                </c:pt>
                <c:pt idx="4">
                  <c:v>22.222222222222221</c:v>
                </c:pt>
                <c:pt idx="5">
                  <c:v>11.904761904761903</c:v>
                </c:pt>
                <c:pt idx="6">
                  <c:v>46.153846153846153</c:v>
                </c:pt>
                <c:pt idx="7">
                  <c:v>0</c:v>
                </c:pt>
                <c:pt idx="8">
                  <c:v>21.428571428571427</c:v>
                </c:pt>
                <c:pt idx="9">
                  <c:v>50</c:v>
                </c:pt>
                <c:pt idx="10">
                  <c:v>40</c:v>
                </c:pt>
                <c:pt idx="11">
                  <c:v>7.6923076923076925</c:v>
                </c:pt>
                <c:pt idx="12">
                  <c:v>33.333333333333329</c:v>
                </c:pt>
                <c:pt idx="13">
                  <c:v>50</c:v>
                </c:pt>
                <c:pt idx="14">
                  <c:v>81.818181818181827</c:v>
                </c:pt>
                <c:pt idx="15">
                  <c:v>41.666666666666671</c:v>
                </c:pt>
                <c:pt idx="16">
                  <c:v>17.647058823529413</c:v>
                </c:pt>
                <c:pt idx="17">
                  <c:v>23.809523809523807</c:v>
                </c:pt>
                <c:pt idx="18">
                  <c:v>25.925925925925924</c:v>
                </c:pt>
                <c:pt idx="19">
                  <c:v>26.923076923076923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34A-425C-BB6A-580E43A4D780}"/>
            </c:ext>
          </c:extLst>
        </c:ser>
        <c:ser>
          <c:idx val="1"/>
          <c:order val="1"/>
          <c:tx>
            <c:strRef>
              <c:f>'7.2'!$R$21</c:f>
              <c:strCache>
                <c:ptCount val="1"/>
                <c:pt idx="0">
                  <c:v>2 балла в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'7.2'!$P$22:$P$41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'7.2'!$R$22:$R$41</c:f>
              <c:numCache>
                <c:formatCode>0.0</c:formatCode>
                <c:ptCount val="20"/>
                <c:pt idx="0">
                  <c:v>25</c:v>
                </c:pt>
                <c:pt idx="1">
                  <c:v>0</c:v>
                </c:pt>
                <c:pt idx="2">
                  <c:v>0</c:v>
                </c:pt>
                <c:pt idx="3">
                  <c:v>26.086956521739129</c:v>
                </c:pt>
                <c:pt idx="4">
                  <c:v>18.518518518518519</c:v>
                </c:pt>
                <c:pt idx="5">
                  <c:v>14.285714285714285</c:v>
                </c:pt>
                <c:pt idx="6">
                  <c:v>30.76923076923077</c:v>
                </c:pt>
                <c:pt idx="7">
                  <c:v>0</c:v>
                </c:pt>
                <c:pt idx="8">
                  <c:v>42.857142857142854</c:v>
                </c:pt>
                <c:pt idx="9">
                  <c:v>37.5</c:v>
                </c:pt>
                <c:pt idx="10">
                  <c:v>40</c:v>
                </c:pt>
                <c:pt idx="11">
                  <c:v>15.384615384615385</c:v>
                </c:pt>
                <c:pt idx="12">
                  <c:v>22.222222222222221</c:v>
                </c:pt>
                <c:pt idx="13">
                  <c:v>50</c:v>
                </c:pt>
                <c:pt idx="14">
                  <c:v>9.0909090909090917</c:v>
                </c:pt>
                <c:pt idx="15">
                  <c:v>25</c:v>
                </c:pt>
                <c:pt idx="16">
                  <c:v>35.294117647058826</c:v>
                </c:pt>
                <c:pt idx="17">
                  <c:v>23.809523809523807</c:v>
                </c:pt>
                <c:pt idx="18">
                  <c:v>29.629629629629626</c:v>
                </c:pt>
                <c:pt idx="19">
                  <c:v>26.923076923076923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34A-425C-BB6A-580E43A4D780}"/>
            </c:ext>
          </c:extLst>
        </c:ser>
        <c:ser>
          <c:idx val="2"/>
          <c:order val="2"/>
          <c:tx>
            <c:strRef>
              <c:f>'7.2'!$S$21</c:f>
              <c:strCache>
                <c:ptCount val="1"/>
                <c:pt idx="0">
                  <c:v>1 балл в %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'7.2'!$P$22:$P$41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'7.2'!$S$22:$S$41</c:f>
              <c:numCache>
                <c:formatCode>0.0</c:formatCode>
                <c:ptCount val="20"/>
                <c:pt idx="0">
                  <c:v>50</c:v>
                </c:pt>
                <c:pt idx="1">
                  <c:v>40</c:v>
                </c:pt>
                <c:pt idx="2">
                  <c:v>25</c:v>
                </c:pt>
                <c:pt idx="3">
                  <c:v>30.434782608695656</c:v>
                </c:pt>
                <c:pt idx="4">
                  <c:v>18.518518518518519</c:v>
                </c:pt>
                <c:pt idx="5">
                  <c:v>27.380952380952383</c:v>
                </c:pt>
                <c:pt idx="6">
                  <c:v>7.6923076923076925</c:v>
                </c:pt>
                <c:pt idx="7">
                  <c:v>0</c:v>
                </c:pt>
                <c:pt idx="8">
                  <c:v>28.571428571428569</c:v>
                </c:pt>
                <c:pt idx="9">
                  <c:v>0</c:v>
                </c:pt>
                <c:pt idx="10">
                  <c:v>20</c:v>
                </c:pt>
                <c:pt idx="11">
                  <c:v>23.076923076923077</c:v>
                </c:pt>
                <c:pt idx="12">
                  <c:v>44.444444444444443</c:v>
                </c:pt>
                <c:pt idx="13">
                  <c:v>0</c:v>
                </c:pt>
                <c:pt idx="14">
                  <c:v>0</c:v>
                </c:pt>
                <c:pt idx="15">
                  <c:v>25</c:v>
                </c:pt>
                <c:pt idx="16">
                  <c:v>11.76470588235294</c:v>
                </c:pt>
                <c:pt idx="17">
                  <c:v>33.333333333333329</c:v>
                </c:pt>
                <c:pt idx="18">
                  <c:v>40.74074074074074</c:v>
                </c:pt>
                <c:pt idx="19">
                  <c:v>19.230769230769234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34A-425C-BB6A-580E43A4D780}"/>
            </c:ext>
          </c:extLst>
        </c:ser>
        <c:ser>
          <c:idx val="3"/>
          <c:order val="3"/>
          <c:tx>
            <c:strRef>
              <c:f>'7.2'!$T$21</c:f>
              <c:strCache>
                <c:ptCount val="1"/>
                <c:pt idx="0">
                  <c:v>0 баллов в %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'7.2'!$P$22:$P$41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'7.2'!$T$22:$T$41</c:f>
              <c:numCache>
                <c:formatCode>0.0</c:formatCode>
                <c:ptCount val="20"/>
                <c:pt idx="0">
                  <c:v>0</c:v>
                </c:pt>
                <c:pt idx="1">
                  <c:v>40</c:v>
                </c:pt>
                <c:pt idx="2">
                  <c:v>0</c:v>
                </c:pt>
                <c:pt idx="3">
                  <c:v>21.739130434782609</c:v>
                </c:pt>
                <c:pt idx="4">
                  <c:v>40.74074074074074</c:v>
                </c:pt>
                <c:pt idx="5">
                  <c:v>46.428571428571431</c:v>
                </c:pt>
                <c:pt idx="6">
                  <c:v>15.384615384615385</c:v>
                </c:pt>
                <c:pt idx="7">
                  <c:v>0</c:v>
                </c:pt>
                <c:pt idx="8">
                  <c:v>7.1428571428571423</c:v>
                </c:pt>
                <c:pt idx="9">
                  <c:v>0</c:v>
                </c:pt>
                <c:pt idx="10">
                  <c:v>0</c:v>
                </c:pt>
                <c:pt idx="11">
                  <c:v>46.153846153846153</c:v>
                </c:pt>
                <c:pt idx="12">
                  <c:v>0</c:v>
                </c:pt>
                <c:pt idx="13">
                  <c:v>0</c:v>
                </c:pt>
                <c:pt idx="14">
                  <c:v>9.0909090909090917</c:v>
                </c:pt>
                <c:pt idx="15">
                  <c:v>8.3333333333333321</c:v>
                </c:pt>
                <c:pt idx="16">
                  <c:v>35.294117647058826</c:v>
                </c:pt>
                <c:pt idx="17">
                  <c:v>19.047619047619047</c:v>
                </c:pt>
                <c:pt idx="18">
                  <c:v>0</c:v>
                </c:pt>
                <c:pt idx="19">
                  <c:v>26.923076923076923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34A-425C-BB6A-580E43A4D7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317568"/>
        <c:axId val="50319360"/>
      </c:barChart>
      <c:catAx>
        <c:axId val="5031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0319360"/>
        <c:crosses val="autoZero"/>
        <c:auto val="1"/>
        <c:lblAlgn val="ctr"/>
        <c:lblOffset val="100"/>
        <c:noMultiLvlLbl val="0"/>
      </c:catAx>
      <c:valAx>
        <c:axId val="50319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03175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7.3. </a:t>
            </a:r>
            <a:r>
              <a:rPr lang="ru-RU" sz="1400" b="0" i="0" u="none" strike="noStrike" baseline="0">
                <a:effectLst/>
              </a:rPr>
              <a:t>Количество ОО в МР, показавших максимальный и минимальный балл, в %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'[сводка наличия данные по ЭфРук 2023 (Автосохраненный).xlsx]расчеты 7'!$K$144</c:f>
              <c:strCache>
                <c:ptCount val="1"/>
                <c:pt idx="0">
                  <c:v> 3 балла 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'[сводка наличия данные по ЭфРук 2023 (Автосохраненный).xlsx]расчеты 7'!$J$145:$J$164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'[сводка наличия данные по ЭфРук 2023 (Автосохраненный).xlsx]расчеты 7'!$K$145:$K$164</c:f>
              <c:numCache>
                <c:formatCode>0.0</c:formatCode>
                <c:ptCount val="20"/>
                <c:pt idx="0">
                  <c:v>25</c:v>
                </c:pt>
                <c:pt idx="1">
                  <c:v>30</c:v>
                </c:pt>
                <c:pt idx="2">
                  <c:v>75</c:v>
                </c:pt>
                <c:pt idx="3">
                  <c:v>52.173913043478258</c:v>
                </c:pt>
                <c:pt idx="4">
                  <c:v>77.777777777777786</c:v>
                </c:pt>
                <c:pt idx="5">
                  <c:v>44.047619047619044</c:v>
                </c:pt>
                <c:pt idx="6">
                  <c:v>53.846153846153847</c:v>
                </c:pt>
                <c:pt idx="7">
                  <c:v>58.333333333333336</c:v>
                </c:pt>
                <c:pt idx="8">
                  <c:v>64.285714285714292</c:v>
                </c:pt>
                <c:pt idx="9">
                  <c:v>12.5</c:v>
                </c:pt>
                <c:pt idx="10">
                  <c:v>40</c:v>
                </c:pt>
                <c:pt idx="11">
                  <c:v>30.76923076923077</c:v>
                </c:pt>
                <c:pt idx="12">
                  <c:v>22.222222222222221</c:v>
                </c:pt>
                <c:pt idx="13">
                  <c:v>50</c:v>
                </c:pt>
                <c:pt idx="14">
                  <c:v>54.54545454545454</c:v>
                </c:pt>
                <c:pt idx="15">
                  <c:v>50</c:v>
                </c:pt>
                <c:pt idx="16">
                  <c:v>35.294117647058826</c:v>
                </c:pt>
                <c:pt idx="17">
                  <c:v>52.380952380952387</c:v>
                </c:pt>
                <c:pt idx="18">
                  <c:v>51.851851851851848</c:v>
                </c:pt>
                <c:pt idx="19">
                  <c:v>15.384615384615385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0E5-45B5-8437-3B1967A2E146}"/>
            </c:ext>
          </c:extLst>
        </c:ser>
        <c:ser>
          <c:idx val="1"/>
          <c:order val="1"/>
          <c:tx>
            <c:strRef>
              <c:f>'[сводка наличия данные по ЭфРук 2023 (Автосохраненный).xlsx]расчеты 7'!$L$144</c:f>
              <c:strCache>
                <c:ptCount val="1"/>
                <c:pt idx="0">
                  <c:v> 0 баллов в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'[сводка наличия данные по ЭфРук 2023 (Автосохраненный).xlsx]расчеты 7'!$J$145:$J$164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'[сводка наличия данные по ЭфРук 2023 (Автосохраненный).xlsx]расчеты 7'!$L$145:$L$164</c:f>
              <c:numCache>
                <c:formatCode>0.0</c:formatCode>
                <c:ptCount val="20"/>
                <c:pt idx="0">
                  <c:v>62.5</c:v>
                </c:pt>
                <c:pt idx="1">
                  <c:v>30</c:v>
                </c:pt>
                <c:pt idx="2">
                  <c:v>25</c:v>
                </c:pt>
                <c:pt idx="3">
                  <c:v>17.391304347826086</c:v>
                </c:pt>
                <c:pt idx="4">
                  <c:v>0</c:v>
                </c:pt>
                <c:pt idx="5">
                  <c:v>4.7619047619047619</c:v>
                </c:pt>
                <c:pt idx="6">
                  <c:v>0</c:v>
                </c:pt>
                <c:pt idx="7">
                  <c:v>8.3333333333333321</c:v>
                </c:pt>
                <c:pt idx="8">
                  <c:v>21.428571428571427</c:v>
                </c:pt>
                <c:pt idx="9">
                  <c:v>37.5</c:v>
                </c:pt>
                <c:pt idx="10">
                  <c:v>20</c:v>
                </c:pt>
                <c:pt idx="11">
                  <c:v>30.76923076923077</c:v>
                </c:pt>
                <c:pt idx="12">
                  <c:v>55.555555555555557</c:v>
                </c:pt>
                <c:pt idx="13">
                  <c:v>25</c:v>
                </c:pt>
                <c:pt idx="14">
                  <c:v>18.181818181818183</c:v>
                </c:pt>
                <c:pt idx="15">
                  <c:v>8.3333333333333321</c:v>
                </c:pt>
                <c:pt idx="16">
                  <c:v>0</c:v>
                </c:pt>
                <c:pt idx="17">
                  <c:v>28.571428571428569</c:v>
                </c:pt>
                <c:pt idx="18">
                  <c:v>11.111111111111111</c:v>
                </c:pt>
                <c:pt idx="19">
                  <c:v>46.153846153846153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0E5-45B5-8437-3B1967A2E1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452352"/>
        <c:axId val="50453888"/>
      </c:barChart>
      <c:catAx>
        <c:axId val="5045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453888"/>
        <c:crosses val="autoZero"/>
        <c:auto val="1"/>
        <c:lblAlgn val="ctr"/>
        <c:lblOffset val="100"/>
        <c:noMultiLvlLbl val="0"/>
      </c:catAx>
      <c:valAx>
        <c:axId val="50453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45235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7.4.</a:t>
            </a:r>
            <a:r>
              <a:rPr lang="en-US"/>
              <a:t> </a:t>
            </a:r>
            <a:r>
              <a:rPr lang="ru-RU" sz="1400" b="0" i="0" u="none" strike="noStrike" baseline="0">
                <a:effectLst/>
              </a:rPr>
              <a:t>Количество ОО в МР в соответствии с полученными баллами, в %</a:t>
            </a:r>
            <a:endParaRPr lang="ru-RU"/>
          </a:p>
        </c:rich>
      </c:tx>
      <c:layout>
        <c:manualLayout>
          <c:xMode val="edge"/>
          <c:yMode val="edge"/>
          <c:x val="0.12141150922909881"/>
          <c:y val="2.730375426621160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'[сводка наличия данные по ЭфРук 2023 (Автосохраненный).xlsx]расчеты 7'!$K$208</c:f>
              <c:strCache>
                <c:ptCount val="1"/>
                <c:pt idx="0">
                  <c:v>3 балла 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'[сводка наличия данные по ЭфРук 2023 (Автосохраненный).xlsx]расчеты 7'!$J$209:$J$228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'[сводка наличия данные по ЭфРук 2023 (Автосохраненный).xlsx]расчеты 7'!$K$209:$K$228</c:f>
              <c:numCache>
                <c:formatCode>0.0</c:formatCode>
                <c:ptCount val="20"/>
                <c:pt idx="0">
                  <c:v>50</c:v>
                </c:pt>
                <c:pt idx="1">
                  <c:v>30</c:v>
                </c:pt>
                <c:pt idx="2">
                  <c:v>50</c:v>
                </c:pt>
                <c:pt idx="3">
                  <c:v>43.478260869565219</c:v>
                </c:pt>
                <c:pt idx="4">
                  <c:v>29.629629629629626</c:v>
                </c:pt>
                <c:pt idx="5">
                  <c:v>25</c:v>
                </c:pt>
                <c:pt idx="6">
                  <c:v>30.76923076923077</c:v>
                </c:pt>
                <c:pt idx="7">
                  <c:v>0</c:v>
                </c:pt>
                <c:pt idx="8">
                  <c:v>28.571428571428569</c:v>
                </c:pt>
                <c:pt idx="9">
                  <c:v>0</c:v>
                </c:pt>
                <c:pt idx="10">
                  <c:v>20</c:v>
                </c:pt>
                <c:pt idx="11">
                  <c:v>30.76923076923077</c:v>
                </c:pt>
                <c:pt idx="12">
                  <c:v>0</c:v>
                </c:pt>
                <c:pt idx="13">
                  <c:v>25</c:v>
                </c:pt>
                <c:pt idx="14">
                  <c:v>63.636363636363633</c:v>
                </c:pt>
                <c:pt idx="15">
                  <c:v>16.666666666666664</c:v>
                </c:pt>
                <c:pt idx="16">
                  <c:v>11.76470588235294</c:v>
                </c:pt>
                <c:pt idx="17">
                  <c:v>47.619047619047613</c:v>
                </c:pt>
                <c:pt idx="18">
                  <c:v>37.037037037037038</c:v>
                </c:pt>
                <c:pt idx="19">
                  <c:v>7.6923076923076925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E4A-45BD-A685-DC1983166710}"/>
            </c:ext>
          </c:extLst>
        </c:ser>
        <c:ser>
          <c:idx val="1"/>
          <c:order val="1"/>
          <c:tx>
            <c:strRef>
              <c:f>'[сводка наличия данные по ЭфРук 2023 (Автосохраненный).xlsx]расчеты 7'!$L$208</c:f>
              <c:strCache>
                <c:ptCount val="1"/>
                <c:pt idx="0">
                  <c:v>2 балла в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'[сводка наличия данные по ЭфРук 2023 (Автосохраненный).xlsx]расчеты 7'!$J$209:$J$228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'[сводка наличия данные по ЭфРук 2023 (Автосохраненный).xlsx]расчеты 7'!$L$209:$L$228</c:f>
              <c:numCache>
                <c:formatCode>0.0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25</c:v>
                </c:pt>
                <c:pt idx="3">
                  <c:v>4.3478260869565215</c:v>
                </c:pt>
                <c:pt idx="4">
                  <c:v>11.111111111111111</c:v>
                </c:pt>
                <c:pt idx="5">
                  <c:v>14.285714285714285</c:v>
                </c:pt>
                <c:pt idx="6">
                  <c:v>0</c:v>
                </c:pt>
                <c:pt idx="7">
                  <c:v>4.1666666666666661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12.5</c:v>
                </c:pt>
                <c:pt idx="14">
                  <c:v>0</c:v>
                </c:pt>
                <c:pt idx="15">
                  <c:v>8.3333333333333321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7.6923076923076925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E4A-45BD-A685-DC1983166710}"/>
            </c:ext>
          </c:extLst>
        </c:ser>
        <c:ser>
          <c:idx val="2"/>
          <c:order val="2"/>
          <c:tx>
            <c:strRef>
              <c:f>'[сводка наличия данные по ЭфРук 2023 (Автосохраненный).xlsx]расчеты 7'!$M$208</c:f>
              <c:strCache>
                <c:ptCount val="1"/>
                <c:pt idx="0">
                  <c:v>1 балл в %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'[сводка наличия данные по ЭфРук 2023 (Автосохраненный).xlsx]расчеты 7'!$J$209:$J$228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'[сводка наличия данные по ЭфРук 2023 (Автосохраненный).xlsx]расчеты 7'!$M$209:$M$228</c:f>
              <c:numCache>
                <c:formatCode>0.0</c:formatCode>
                <c:ptCount val="20"/>
                <c:pt idx="0">
                  <c:v>0</c:v>
                </c:pt>
                <c:pt idx="1">
                  <c:v>20</c:v>
                </c:pt>
                <c:pt idx="2">
                  <c:v>0</c:v>
                </c:pt>
                <c:pt idx="3">
                  <c:v>17.391304347826086</c:v>
                </c:pt>
                <c:pt idx="4">
                  <c:v>29.629629629629626</c:v>
                </c:pt>
                <c:pt idx="5">
                  <c:v>20.238095238095237</c:v>
                </c:pt>
                <c:pt idx="6">
                  <c:v>38.461538461538467</c:v>
                </c:pt>
                <c:pt idx="7">
                  <c:v>8.3333333333333321</c:v>
                </c:pt>
                <c:pt idx="8">
                  <c:v>14.285714285714285</c:v>
                </c:pt>
                <c:pt idx="9">
                  <c:v>0</c:v>
                </c:pt>
                <c:pt idx="10">
                  <c:v>40</c:v>
                </c:pt>
                <c:pt idx="11">
                  <c:v>7.6923076923076925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16.666666666666664</c:v>
                </c:pt>
                <c:pt idx="16">
                  <c:v>17.647058823529413</c:v>
                </c:pt>
                <c:pt idx="17">
                  <c:v>4.7619047619047619</c:v>
                </c:pt>
                <c:pt idx="18">
                  <c:v>3.7037037037037033</c:v>
                </c:pt>
                <c:pt idx="19">
                  <c:v>15.384615384615385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E4A-45BD-A685-DC1983166710}"/>
            </c:ext>
          </c:extLst>
        </c:ser>
        <c:ser>
          <c:idx val="3"/>
          <c:order val="3"/>
          <c:tx>
            <c:strRef>
              <c:f>'[сводка наличия данные по ЭфРук 2023 (Автосохраненный).xlsx]расчеты 7'!$N$208</c:f>
              <c:strCache>
                <c:ptCount val="1"/>
                <c:pt idx="0">
                  <c:v>0 баллов в %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'[сводка наличия данные по ЭфРук 2023 (Автосохраненный).xlsx]расчеты 7'!$J$209:$J$228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'[сводка наличия данные по ЭфРук 2023 (Автосохраненный).xlsx]расчеты 7'!$N$209:$N$228</c:f>
              <c:numCache>
                <c:formatCode>0.0</c:formatCode>
                <c:ptCount val="20"/>
                <c:pt idx="0">
                  <c:v>50</c:v>
                </c:pt>
                <c:pt idx="1">
                  <c:v>50</c:v>
                </c:pt>
                <c:pt idx="2">
                  <c:v>25</c:v>
                </c:pt>
                <c:pt idx="3">
                  <c:v>30.434782608695656</c:v>
                </c:pt>
                <c:pt idx="4">
                  <c:v>29.629629629629626</c:v>
                </c:pt>
                <c:pt idx="5">
                  <c:v>40.476190476190474</c:v>
                </c:pt>
                <c:pt idx="6">
                  <c:v>30.76923076923077</c:v>
                </c:pt>
                <c:pt idx="7">
                  <c:v>83.333333333333343</c:v>
                </c:pt>
                <c:pt idx="8">
                  <c:v>57.142857142857139</c:v>
                </c:pt>
                <c:pt idx="9">
                  <c:v>87.5</c:v>
                </c:pt>
                <c:pt idx="10">
                  <c:v>40</c:v>
                </c:pt>
                <c:pt idx="11">
                  <c:v>53.846153846153847</c:v>
                </c:pt>
                <c:pt idx="12">
                  <c:v>100</c:v>
                </c:pt>
                <c:pt idx="13">
                  <c:v>62.5</c:v>
                </c:pt>
                <c:pt idx="14">
                  <c:v>27.27272727272727</c:v>
                </c:pt>
                <c:pt idx="15">
                  <c:v>58.333333333333336</c:v>
                </c:pt>
                <c:pt idx="16">
                  <c:v>70.588235294117652</c:v>
                </c:pt>
                <c:pt idx="17">
                  <c:v>47.619047619047613</c:v>
                </c:pt>
                <c:pt idx="18">
                  <c:v>55.555555555555557</c:v>
                </c:pt>
                <c:pt idx="19">
                  <c:v>69.230769230769226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E4A-45BD-A685-DC19831667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659328"/>
        <c:axId val="50660864"/>
      </c:barChart>
      <c:catAx>
        <c:axId val="50659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660864"/>
        <c:crosses val="autoZero"/>
        <c:auto val="1"/>
        <c:lblAlgn val="ctr"/>
        <c:lblOffset val="100"/>
        <c:noMultiLvlLbl val="0"/>
      </c:catAx>
      <c:valAx>
        <c:axId val="50660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6593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7.5. Количество ОО в МР, реализующих программы</a:t>
            </a:r>
            <a:r>
              <a:rPr lang="ru-RU" baseline="0"/>
              <a:t> ДОД, внесенные на портал ПФДО</a:t>
            </a:r>
            <a:endParaRPr lang="ru-RU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'[Форма ЭфРук 2022_7.5_7.6_7.7.xlsx]Лист1'!$K$12:$K$33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'[Форма ЭфРук 2022_7.5_7.6_7.7.xlsx]Лист1'!$L$12:$L$33</c:f>
              <c:numCache>
                <c:formatCode>0</c:formatCode>
                <c:ptCount val="22"/>
                <c:pt idx="0" formatCode="General">
                  <c:v>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EA4-4BF5-BDEC-86E8021E211D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'[Форма ЭфРук 2022_7.5_7.6_7.7.xlsx]Лист1'!$K$12:$K$33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'[Форма ЭфРук 2022_7.5_7.6_7.7.xlsx]Лист1'!$M$12:$M$33</c:f>
              <c:numCache>
                <c:formatCode>0</c:formatCode>
                <c:ptCount val="22"/>
                <c:pt idx="0" formatCode="General">
                  <c:v>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EA4-4BF5-BDEC-86E8021E211D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'[Форма ЭфРук 2022_7.5_7.6_7.7.xlsx]Лист1'!$K$12:$K$33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'[Форма ЭфРук 2022_7.5_7.6_7.7.xlsx]Лист1'!$N$12:$N$33</c:f>
              <c:numCache>
                <c:formatCode>0.0</c:formatCode>
                <c:ptCount val="22"/>
                <c:pt idx="0" formatCode="General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3.7037037037037033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3.8461538461538463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EA4-4BF5-BDEC-86E8021E211D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'[Форма ЭфРук 2022_7.5_7.6_7.7.xlsx]Лист1'!$K$12:$K$33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'[Форма ЭфРук 2022_7.5_7.6_7.7.xlsx]Лист1'!$O$12:$O$33</c:f>
              <c:numCache>
                <c:formatCode>0.0</c:formatCode>
                <c:ptCount val="22"/>
                <c:pt idx="0" formatCode="General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3.7037037037037033</c:v>
                </c:pt>
                <c:pt idx="6">
                  <c:v>25</c:v>
                </c:pt>
                <c:pt idx="7">
                  <c:v>0</c:v>
                </c:pt>
                <c:pt idx="8">
                  <c:v>4.1666666666666661</c:v>
                </c:pt>
                <c:pt idx="9">
                  <c:v>14.285714285714285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4.1666666666666661</c:v>
                </c:pt>
                <c:pt idx="17">
                  <c:v>0</c:v>
                </c:pt>
                <c:pt idx="18">
                  <c:v>14.285714285714285</c:v>
                </c:pt>
                <c:pt idx="19">
                  <c:v>0</c:v>
                </c:pt>
                <c:pt idx="20">
                  <c:v>11.538461538461538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EA4-4BF5-BDEC-86E8021E211D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'[Форма ЭфРук 2022_7.5_7.6_7.7.xlsx]Лист1'!$K$12:$K$33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'[Форма ЭфРук 2022_7.5_7.6_7.7.xlsx]Лист1'!$P$12:$P$33</c:f>
              <c:numCache>
                <c:formatCode>0.0</c:formatCode>
                <c:ptCount val="22"/>
                <c:pt idx="0" formatCode="General">
                  <c:v>1</c:v>
                </c:pt>
                <c:pt idx="1">
                  <c:v>12.5</c:v>
                </c:pt>
                <c:pt idx="2">
                  <c:v>10</c:v>
                </c:pt>
                <c:pt idx="3">
                  <c:v>0</c:v>
                </c:pt>
                <c:pt idx="4">
                  <c:v>13.043478260869565</c:v>
                </c:pt>
                <c:pt idx="5">
                  <c:v>37.037037037037038</c:v>
                </c:pt>
                <c:pt idx="6">
                  <c:v>33.333333333333329</c:v>
                </c:pt>
                <c:pt idx="7">
                  <c:v>23.076923076923077</c:v>
                </c:pt>
                <c:pt idx="8">
                  <c:v>25</c:v>
                </c:pt>
                <c:pt idx="9">
                  <c:v>21.428571428571427</c:v>
                </c:pt>
                <c:pt idx="10">
                  <c:v>25</c:v>
                </c:pt>
                <c:pt idx="11">
                  <c:v>20</c:v>
                </c:pt>
                <c:pt idx="12">
                  <c:v>23.076923076923077</c:v>
                </c:pt>
                <c:pt idx="13">
                  <c:v>22.222222222222221</c:v>
                </c:pt>
                <c:pt idx="14">
                  <c:v>0</c:v>
                </c:pt>
                <c:pt idx="15">
                  <c:v>18.181818181818183</c:v>
                </c:pt>
                <c:pt idx="16">
                  <c:v>8.3333333333333321</c:v>
                </c:pt>
                <c:pt idx="17">
                  <c:v>11.76470588235294</c:v>
                </c:pt>
                <c:pt idx="18">
                  <c:v>23.809523809523807</c:v>
                </c:pt>
                <c:pt idx="19">
                  <c:v>11.111111111111111</c:v>
                </c:pt>
                <c:pt idx="20">
                  <c:v>30.76923076923077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EA4-4BF5-BDEC-86E8021E211D}"/>
            </c:ext>
          </c:extLst>
        </c:ser>
        <c:ser>
          <c:idx val="5"/>
          <c:order val="5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'[Форма ЭфРук 2022_7.5_7.6_7.7.xlsx]Лист1'!$K$12:$K$33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'[Форма ЭфРук 2022_7.5_7.6_7.7.xlsx]Лист1'!$Q$12:$Q$33</c:f>
              <c:numCache>
                <c:formatCode>0.0</c:formatCode>
                <c:ptCount val="22"/>
                <c:pt idx="0" formatCode="General">
                  <c:v>0</c:v>
                </c:pt>
                <c:pt idx="1">
                  <c:v>87.5</c:v>
                </c:pt>
                <c:pt idx="2">
                  <c:v>90</c:v>
                </c:pt>
                <c:pt idx="3">
                  <c:v>100</c:v>
                </c:pt>
                <c:pt idx="4">
                  <c:v>86.956521739130437</c:v>
                </c:pt>
                <c:pt idx="5">
                  <c:v>55.555555555555557</c:v>
                </c:pt>
                <c:pt idx="6">
                  <c:v>41.666666666666671</c:v>
                </c:pt>
                <c:pt idx="7">
                  <c:v>76.923076923076934</c:v>
                </c:pt>
                <c:pt idx="8">
                  <c:v>70.833333333333343</c:v>
                </c:pt>
                <c:pt idx="9">
                  <c:v>64.285714285714292</c:v>
                </c:pt>
                <c:pt idx="10">
                  <c:v>75</c:v>
                </c:pt>
                <c:pt idx="11">
                  <c:v>80</c:v>
                </c:pt>
                <c:pt idx="12">
                  <c:v>76.923076923076934</c:v>
                </c:pt>
                <c:pt idx="13">
                  <c:v>77.777777777777786</c:v>
                </c:pt>
                <c:pt idx="14">
                  <c:v>100</c:v>
                </c:pt>
                <c:pt idx="15">
                  <c:v>81.818181818181827</c:v>
                </c:pt>
                <c:pt idx="16">
                  <c:v>87.5</c:v>
                </c:pt>
                <c:pt idx="17">
                  <c:v>88.235294117647058</c:v>
                </c:pt>
                <c:pt idx="18">
                  <c:v>61.904761904761905</c:v>
                </c:pt>
                <c:pt idx="19">
                  <c:v>88.888888888888886</c:v>
                </c:pt>
                <c:pt idx="20">
                  <c:v>53.846153846153847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EA4-4BF5-BDEC-86E8021E21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158400"/>
        <c:axId val="51164288"/>
      </c:barChart>
      <c:catAx>
        <c:axId val="51158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164288"/>
        <c:crosses val="autoZero"/>
        <c:auto val="1"/>
        <c:lblAlgn val="ctr"/>
        <c:lblOffset val="100"/>
        <c:noMultiLvlLbl val="0"/>
      </c:catAx>
      <c:valAx>
        <c:axId val="51164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1584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7.5.</a:t>
            </a:r>
            <a:r>
              <a:rPr lang="ru-RU"/>
              <a:t>Реализация программ дополнительного образования в сетевой форме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'[Форма ЭфРук 2022_7.5_7.6_7.7.xlsx]Лист2'!$H$8</c:f>
              <c:strCache>
                <c:ptCount val="1"/>
                <c:pt idx="0">
                  <c:v>имеются программы в сетевой форме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'[Форма ЭфРук 2022_7.5_7.6_7.7.xlsx]Лист2'!$G$9:$G$29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'[Форма ЭфРук 2022_7.5_7.6_7.7.xlsx]Лист2'!$H$9:$H$29</c:f>
              <c:numCache>
                <c:formatCode>0.00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3.7037037037037033</c:v>
                </c:pt>
                <c:pt idx="5">
                  <c:v>4.7619047619047619</c:v>
                </c:pt>
                <c:pt idx="6">
                  <c:v>15.384615384615385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5.8823529411764701</c:v>
                </c:pt>
                <c:pt idx="17">
                  <c:v>0</c:v>
                </c:pt>
                <c:pt idx="18">
                  <c:v>3.7037037037037033</c:v>
                </c:pt>
                <c:pt idx="19">
                  <c:v>3.8461538461538463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71D-4166-BE2E-4E36EEE9C462}"/>
            </c:ext>
          </c:extLst>
        </c:ser>
        <c:ser>
          <c:idx val="1"/>
          <c:order val="1"/>
          <c:tx>
            <c:strRef>
              <c:f>'[Форма ЭфРук 2022_7.5_7.6_7.7.xlsx]Лист2'!$I$8</c:f>
              <c:strCache>
                <c:ptCount val="1"/>
                <c:pt idx="0">
                  <c:v>не имеются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'[Форма ЭфРук 2022_7.5_7.6_7.7.xlsx]Лист2'!$G$9:$G$29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'[Форма ЭфРук 2022_7.5_7.6_7.7.xlsx]Лист2'!$I$9:$I$29</c:f>
              <c:numCache>
                <c:formatCode>0.00</c:formatCode>
                <c:ptCount val="2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96.296296296296291</c:v>
                </c:pt>
                <c:pt idx="5">
                  <c:v>95.238095238095227</c:v>
                </c:pt>
                <c:pt idx="6">
                  <c:v>84.615384615384613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94.117647058823522</c:v>
                </c:pt>
                <c:pt idx="17">
                  <c:v>100</c:v>
                </c:pt>
                <c:pt idx="18">
                  <c:v>96.296296296296291</c:v>
                </c:pt>
                <c:pt idx="19">
                  <c:v>96.15384615384616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71D-4166-BE2E-4E36EEE9C4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825472"/>
        <c:axId val="50827264"/>
      </c:barChart>
      <c:catAx>
        <c:axId val="5082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827264"/>
        <c:crosses val="autoZero"/>
        <c:auto val="1"/>
        <c:lblAlgn val="ctr"/>
        <c:lblOffset val="100"/>
        <c:noMultiLvlLbl val="0"/>
      </c:catAx>
      <c:valAx>
        <c:axId val="50827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8254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7.7.Количество ОО в МР, реализующих программы ДОД в каникулярный период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'[Форма ЭфРук 2022_7.5_7.6_7.7.xlsx]Лист3'!$H$8</c:f>
              <c:strCache>
                <c:ptCount val="1"/>
                <c:pt idx="0">
                  <c:v>1 балл 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'[Форма ЭфРук 2022_7.5_7.6_7.7.xlsx]Лист3'!$G$9:$G$28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'[Форма ЭфРук 2022_7.5_7.6_7.7.xlsx]Лист3'!$H$9:$H$28</c:f>
              <c:numCache>
                <c:formatCode>0.0</c:formatCode>
                <c:ptCount val="20"/>
                <c:pt idx="0">
                  <c:v>0</c:v>
                </c:pt>
                <c:pt idx="1">
                  <c:v>40</c:v>
                </c:pt>
                <c:pt idx="2">
                  <c:v>25</c:v>
                </c:pt>
                <c:pt idx="3">
                  <c:v>0</c:v>
                </c:pt>
                <c:pt idx="4">
                  <c:v>14.814814814814813</c:v>
                </c:pt>
                <c:pt idx="5">
                  <c:v>8.3333333333333321</c:v>
                </c:pt>
                <c:pt idx="6">
                  <c:v>69.230769230769226</c:v>
                </c:pt>
                <c:pt idx="7">
                  <c:v>20.833333333333336</c:v>
                </c:pt>
                <c:pt idx="8">
                  <c:v>21.428571428571427</c:v>
                </c:pt>
                <c:pt idx="9">
                  <c:v>12.5</c:v>
                </c:pt>
                <c:pt idx="10">
                  <c:v>20</c:v>
                </c:pt>
                <c:pt idx="11">
                  <c:v>0</c:v>
                </c:pt>
                <c:pt idx="12">
                  <c:v>0</c:v>
                </c:pt>
                <c:pt idx="13">
                  <c:v>12.5</c:v>
                </c:pt>
                <c:pt idx="14">
                  <c:v>27.27272727272727</c:v>
                </c:pt>
                <c:pt idx="15">
                  <c:v>0</c:v>
                </c:pt>
                <c:pt idx="16">
                  <c:v>17.647058823529413</c:v>
                </c:pt>
                <c:pt idx="17">
                  <c:v>14.285714285714285</c:v>
                </c:pt>
                <c:pt idx="18">
                  <c:v>44.444444444444443</c:v>
                </c:pt>
                <c:pt idx="19">
                  <c:v>11.538461538461538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9E2-48C2-A505-93D1837D94FF}"/>
            </c:ext>
          </c:extLst>
        </c:ser>
        <c:ser>
          <c:idx val="1"/>
          <c:order val="1"/>
          <c:tx>
            <c:strRef>
              <c:f>'[Форма ЭфРук 2022_7.5_7.6_7.7.xlsx]Лист3'!$I$8</c:f>
              <c:strCache>
                <c:ptCount val="1"/>
                <c:pt idx="0">
                  <c:v>0 баллов в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'[Форма ЭфРук 2022_7.5_7.6_7.7.xlsx]Лист3'!$G$9:$G$28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'[Форма ЭфРук 2022_7.5_7.6_7.7.xlsx]Лист3'!$I$9:$I$28</c:f>
              <c:numCache>
                <c:formatCode>0.0</c:formatCode>
                <c:ptCount val="20"/>
                <c:pt idx="0">
                  <c:v>100</c:v>
                </c:pt>
                <c:pt idx="1">
                  <c:v>60</c:v>
                </c:pt>
                <c:pt idx="2">
                  <c:v>75</c:v>
                </c:pt>
                <c:pt idx="3">
                  <c:v>100</c:v>
                </c:pt>
                <c:pt idx="4">
                  <c:v>85.18518518518519</c:v>
                </c:pt>
                <c:pt idx="5">
                  <c:v>91.666666666666657</c:v>
                </c:pt>
                <c:pt idx="6">
                  <c:v>30.76923076923077</c:v>
                </c:pt>
                <c:pt idx="7">
                  <c:v>79.166666666666657</c:v>
                </c:pt>
                <c:pt idx="8">
                  <c:v>78.571428571428569</c:v>
                </c:pt>
                <c:pt idx="9">
                  <c:v>87.5</c:v>
                </c:pt>
                <c:pt idx="10">
                  <c:v>80</c:v>
                </c:pt>
                <c:pt idx="11">
                  <c:v>100</c:v>
                </c:pt>
                <c:pt idx="12">
                  <c:v>100</c:v>
                </c:pt>
                <c:pt idx="13">
                  <c:v>87.5</c:v>
                </c:pt>
                <c:pt idx="14">
                  <c:v>72.727272727272734</c:v>
                </c:pt>
                <c:pt idx="15">
                  <c:v>100</c:v>
                </c:pt>
                <c:pt idx="16">
                  <c:v>82.35294117647058</c:v>
                </c:pt>
                <c:pt idx="17">
                  <c:v>85.714285714285708</c:v>
                </c:pt>
                <c:pt idx="18">
                  <c:v>55.555555555555557</c:v>
                </c:pt>
                <c:pt idx="19">
                  <c:v>88.461538461538453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9E2-48C2-A505-93D1837D94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063424"/>
        <c:axId val="51065216"/>
      </c:barChart>
      <c:catAx>
        <c:axId val="51063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065216"/>
        <c:crosses val="autoZero"/>
        <c:auto val="1"/>
        <c:lblAlgn val="ctr"/>
        <c:lblOffset val="100"/>
        <c:noMultiLvlLbl val="0"/>
      </c:catAx>
      <c:valAx>
        <c:axId val="51065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0634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7.8.</a:t>
            </a:r>
            <a:r>
              <a:rPr lang="en-US"/>
              <a:t> </a:t>
            </a:r>
            <a:r>
              <a:rPr lang="ru-RU" sz="1400" b="0" i="0" u="none" strike="noStrike" baseline="0">
                <a:effectLst/>
              </a:rPr>
              <a:t>Количество ОО в МР, показавших максимальный и минимальный балл, в %</a:t>
            </a:r>
            <a:endParaRPr lang="ru-RU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'расчеты 7'!$J$176:$J$196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'расчеты 7'!$K$176:$K$196</c:f>
              <c:numCache>
                <c:formatCode>0.0</c:formatCode>
                <c:ptCount val="21"/>
                <c:pt idx="0" formatCode="General">
                  <c:v>3</c:v>
                </c:pt>
                <c:pt idx="1">
                  <c:v>0</c:v>
                </c:pt>
                <c:pt idx="2">
                  <c:v>10</c:v>
                </c:pt>
                <c:pt idx="3">
                  <c:v>0</c:v>
                </c:pt>
                <c:pt idx="4">
                  <c:v>4.3478260869565215</c:v>
                </c:pt>
                <c:pt idx="5">
                  <c:v>7.4074074074074066</c:v>
                </c:pt>
                <c:pt idx="6">
                  <c:v>8.3333333333333321</c:v>
                </c:pt>
                <c:pt idx="7">
                  <c:v>7.6923076923076925</c:v>
                </c:pt>
                <c:pt idx="8">
                  <c:v>37.5</c:v>
                </c:pt>
                <c:pt idx="9">
                  <c:v>7.1428571428571423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4.1666666666666661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7.6923076923076925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DC5-45E2-9DF5-3E3908321499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'расчеты 7'!$J$176:$J$196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'расчеты 7'!$L$176:$L$196</c:f>
              <c:numCache>
                <c:formatCode>0.0</c:formatCode>
                <c:ptCount val="21"/>
                <c:pt idx="0" formatCode="General">
                  <c:v>2</c:v>
                </c:pt>
                <c:pt idx="1">
                  <c:v>12.5</c:v>
                </c:pt>
                <c:pt idx="2">
                  <c:v>60</c:v>
                </c:pt>
                <c:pt idx="3">
                  <c:v>0</c:v>
                </c:pt>
                <c:pt idx="4">
                  <c:v>21.739130434782609</c:v>
                </c:pt>
                <c:pt idx="5">
                  <c:v>70.370370370370367</c:v>
                </c:pt>
                <c:pt idx="6">
                  <c:v>32.142857142857146</c:v>
                </c:pt>
                <c:pt idx="7">
                  <c:v>46.153846153846153</c:v>
                </c:pt>
                <c:pt idx="8">
                  <c:v>33.333333333333329</c:v>
                </c:pt>
                <c:pt idx="9">
                  <c:v>50</c:v>
                </c:pt>
                <c:pt idx="10">
                  <c:v>50</c:v>
                </c:pt>
                <c:pt idx="11">
                  <c:v>0</c:v>
                </c:pt>
                <c:pt idx="12">
                  <c:v>23.076923076923077</c:v>
                </c:pt>
                <c:pt idx="13">
                  <c:v>44.444444444444443</c:v>
                </c:pt>
                <c:pt idx="14">
                  <c:v>75</c:v>
                </c:pt>
                <c:pt idx="15">
                  <c:v>45.454545454545453</c:v>
                </c:pt>
                <c:pt idx="16">
                  <c:v>66.666666666666657</c:v>
                </c:pt>
                <c:pt idx="17">
                  <c:v>17.647058823529413</c:v>
                </c:pt>
                <c:pt idx="18">
                  <c:v>38.095238095238095</c:v>
                </c:pt>
                <c:pt idx="19">
                  <c:v>44.444444444444443</c:v>
                </c:pt>
                <c:pt idx="20">
                  <c:v>34.615384615384613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DC5-45E2-9DF5-3E3908321499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'расчеты 7'!$J$176:$J$196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'расчеты 7'!$M$176:$M$196</c:f>
              <c:numCache>
                <c:formatCode>0.0</c:formatCode>
                <c:ptCount val="21"/>
                <c:pt idx="0" formatCode="General">
                  <c:v>1</c:v>
                </c:pt>
                <c:pt idx="1">
                  <c:v>75</c:v>
                </c:pt>
                <c:pt idx="2">
                  <c:v>10</c:v>
                </c:pt>
                <c:pt idx="3">
                  <c:v>25</c:v>
                </c:pt>
                <c:pt idx="4">
                  <c:v>30.434782608695656</c:v>
                </c:pt>
                <c:pt idx="5">
                  <c:v>18.518518518518519</c:v>
                </c:pt>
                <c:pt idx="6">
                  <c:v>50</c:v>
                </c:pt>
                <c:pt idx="7">
                  <c:v>15.384615384615385</c:v>
                </c:pt>
                <c:pt idx="8">
                  <c:v>8.3333333333333321</c:v>
                </c:pt>
                <c:pt idx="9">
                  <c:v>21.428571428571427</c:v>
                </c:pt>
                <c:pt idx="10">
                  <c:v>37.5</c:v>
                </c:pt>
                <c:pt idx="11">
                  <c:v>0</c:v>
                </c:pt>
                <c:pt idx="12">
                  <c:v>53.846153846153847</c:v>
                </c:pt>
                <c:pt idx="13">
                  <c:v>55.555555555555557</c:v>
                </c:pt>
                <c:pt idx="14">
                  <c:v>0</c:v>
                </c:pt>
                <c:pt idx="15">
                  <c:v>36.363636363636367</c:v>
                </c:pt>
                <c:pt idx="16">
                  <c:v>4.1666666666666661</c:v>
                </c:pt>
                <c:pt idx="17">
                  <c:v>82.35294117647058</c:v>
                </c:pt>
                <c:pt idx="18">
                  <c:v>19.047619047619047</c:v>
                </c:pt>
                <c:pt idx="19">
                  <c:v>44.444444444444443</c:v>
                </c:pt>
                <c:pt idx="20">
                  <c:v>30.76923076923077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DC5-45E2-9DF5-3E3908321499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'расчеты 7'!$J$176:$J$196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'расчеты 7'!$N$176:$N$196</c:f>
              <c:numCache>
                <c:formatCode>0.0</c:formatCode>
                <c:ptCount val="21"/>
                <c:pt idx="0" formatCode="General">
                  <c:v>0</c:v>
                </c:pt>
                <c:pt idx="1">
                  <c:v>0</c:v>
                </c:pt>
                <c:pt idx="2">
                  <c:v>20</c:v>
                </c:pt>
                <c:pt idx="3">
                  <c:v>75</c:v>
                </c:pt>
                <c:pt idx="4">
                  <c:v>39.130434782608695</c:v>
                </c:pt>
                <c:pt idx="5">
                  <c:v>3.7037037037037033</c:v>
                </c:pt>
                <c:pt idx="6">
                  <c:v>9.5238095238095237</c:v>
                </c:pt>
                <c:pt idx="7">
                  <c:v>30.76923076923077</c:v>
                </c:pt>
                <c:pt idx="8">
                  <c:v>0</c:v>
                </c:pt>
                <c:pt idx="9">
                  <c:v>21.428571428571427</c:v>
                </c:pt>
                <c:pt idx="10">
                  <c:v>0</c:v>
                </c:pt>
                <c:pt idx="11">
                  <c:v>100</c:v>
                </c:pt>
                <c:pt idx="12">
                  <c:v>7.6923076923076925</c:v>
                </c:pt>
                <c:pt idx="13">
                  <c:v>0</c:v>
                </c:pt>
                <c:pt idx="14">
                  <c:v>25</c:v>
                </c:pt>
                <c:pt idx="15">
                  <c:v>18.181818181818183</c:v>
                </c:pt>
                <c:pt idx="16">
                  <c:v>20.833333333333336</c:v>
                </c:pt>
                <c:pt idx="17">
                  <c:v>0</c:v>
                </c:pt>
                <c:pt idx="18">
                  <c:v>38.095238095238095</c:v>
                </c:pt>
                <c:pt idx="19">
                  <c:v>7.4074074074074066</c:v>
                </c:pt>
                <c:pt idx="20">
                  <c:v>26.923076923076923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DC5-45E2-9DF5-3E39083214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866368"/>
        <c:axId val="45941888"/>
      </c:barChart>
      <c:catAx>
        <c:axId val="45866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41888"/>
        <c:crosses val="autoZero"/>
        <c:auto val="1"/>
        <c:lblAlgn val="ctr"/>
        <c:lblOffset val="100"/>
        <c:noMultiLvlLbl val="0"/>
      </c:catAx>
      <c:valAx>
        <c:axId val="45941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663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1.4. Количество ОО в МР по степени соответствия ВСОКО и ОГЭ по математике, в % 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Лист1!$L$47</c:f>
              <c:strCache>
                <c:ptCount val="1"/>
                <c:pt idx="0">
                  <c:v>нет данных
 (#Н/Д)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Лист1!$K$48:$K$67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Лист1!$L$48:$L$67</c:f>
              <c:numCache>
                <c:formatCode>0.0</c:formatCode>
                <c:ptCount val="20"/>
                <c:pt idx="0">
                  <c:v>75</c:v>
                </c:pt>
                <c:pt idx="1">
                  <c:v>40</c:v>
                </c:pt>
                <c:pt idx="2">
                  <c:v>75</c:v>
                </c:pt>
                <c:pt idx="3">
                  <c:v>43.478260869565219</c:v>
                </c:pt>
                <c:pt idx="4">
                  <c:v>11.111111111111111</c:v>
                </c:pt>
                <c:pt idx="5">
                  <c:v>9.5238095238095237</c:v>
                </c:pt>
                <c:pt idx="6">
                  <c:v>46.153846153846153</c:v>
                </c:pt>
                <c:pt idx="7">
                  <c:v>91.666666666666657</c:v>
                </c:pt>
                <c:pt idx="8">
                  <c:v>42.857142857142854</c:v>
                </c:pt>
                <c:pt idx="9">
                  <c:v>62.5</c:v>
                </c:pt>
                <c:pt idx="10">
                  <c:v>40</c:v>
                </c:pt>
                <c:pt idx="11">
                  <c:v>61.53846153846154</c:v>
                </c:pt>
                <c:pt idx="12">
                  <c:v>33.333333333333329</c:v>
                </c:pt>
                <c:pt idx="13">
                  <c:v>75</c:v>
                </c:pt>
                <c:pt idx="14">
                  <c:v>81.818181818181827</c:v>
                </c:pt>
                <c:pt idx="15">
                  <c:v>41.666666666666671</c:v>
                </c:pt>
                <c:pt idx="16">
                  <c:v>35.294117647058826</c:v>
                </c:pt>
                <c:pt idx="17">
                  <c:v>47.619047619047613</c:v>
                </c:pt>
                <c:pt idx="18">
                  <c:v>51.851851851851848</c:v>
                </c:pt>
                <c:pt idx="19">
                  <c:v>30.76923076923077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73A-4B6F-9C4D-C2EDB0111050}"/>
            </c:ext>
          </c:extLst>
        </c:ser>
        <c:ser>
          <c:idx val="1"/>
          <c:order val="1"/>
          <c:tx>
            <c:strRef>
              <c:f>Лист1!$M$47</c:f>
              <c:strCache>
                <c:ptCount val="1"/>
                <c:pt idx="0">
                  <c:v>3 балла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Лист1!$K$48:$K$67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Лист1!$M$48:$M$67</c:f>
              <c:numCache>
                <c:formatCode>0.0</c:formatCode>
                <c:ptCount val="20"/>
                <c:pt idx="0">
                  <c:v>0</c:v>
                </c:pt>
                <c:pt idx="1">
                  <c:v>10</c:v>
                </c:pt>
                <c:pt idx="2">
                  <c:v>25</c:v>
                </c:pt>
                <c:pt idx="3">
                  <c:v>8.695652173913043</c:v>
                </c:pt>
                <c:pt idx="4">
                  <c:v>22.222222222222221</c:v>
                </c:pt>
                <c:pt idx="5">
                  <c:v>15.476190476190476</c:v>
                </c:pt>
                <c:pt idx="6">
                  <c:v>0</c:v>
                </c:pt>
                <c:pt idx="7">
                  <c:v>4.1666666666666661</c:v>
                </c:pt>
                <c:pt idx="8">
                  <c:v>28.571428571428569</c:v>
                </c:pt>
                <c:pt idx="9">
                  <c:v>12.5</c:v>
                </c:pt>
                <c:pt idx="10">
                  <c:v>20</c:v>
                </c:pt>
                <c:pt idx="11">
                  <c:v>15.384615384615385</c:v>
                </c:pt>
                <c:pt idx="12">
                  <c:v>55.555555555555557</c:v>
                </c:pt>
                <c:pt idx="13">
                  <c:v>12.5</c:v>
                </c:pt>
                <c:pt idx="14">
                  <c:v>9.0909090909090917</c:v>
                </c:pt>
                <c:pt idx="15">
                  <c:v>16.666666666666664</c:v>
                </c:pt>
                <c:pt idx="16">
                  <c:v>17.647058823529413</c:v>
                </c:pt>
                <c:pt idx="17">
                  <c:v>14.285714285714285</c:v>
                </c:pt>
                <c:pt idx="18">
                  <c:v>7.4074074074074066</c:v>
                </c:pt>
                <c:pt idx="19">
                  <c:v>15.384615384615385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73A-4B6F-9C4D-C2EDB0111050}"/>
            </c:ext>
          </c:extLst>
        </c:ser>
        <c:ser>
          <c:idx val="2"/>
          <c:order val="2"/>
          <c:tx>
            <c:strRef>
              <c:f>Лист1!$N$47</c:f>
              <c:strCache>
                <c:ptCount val="1"/>
                <c:pt idx="0">
                  <c:v>2 балла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Лист1!$K$48:$K$67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Лист1!$N$48:$N$67</c:f>
              <c:numCache>
                <c:formatCode>0.0</c:formatCode>
                <c:ptCount val="20"/>
                <c:pt idx="0">
                  <c:v>0</c:v>
                </c:pt>
                <c:pt idx="1">
                  <c:v>10</c:v>
                </c:pt>
                <c:pt idx="2">
                  <c:v>0</c:v>
                </c:pt>
                <c:pt idx="3">
                  <c:v>0</c:v>
                </c:pt>
                <c:pt idx="4">
                  <c:v>18.518518518518519</c:v>
                </c:pt>
                <c:pt idx="5">
                  <c:v>29.761904761904763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20</c:v>
                </c:pt>
                <c:pt idx="11">
                  <c:v>0</c:v>
                </c:pt>
                <c:pt idx="12">
                  <c:v>0</c:v>
                </c:pt>
                <c:pt idx="13">
                  <c:v>12.5</c:v>
                </c:pt>
                <c:pt idx="14">
                  <c:v>9.0909090909090917</c:v>
                </c:pt>
                <c:pt idx="15">
                  <c:v>16.666666666666664</c:v>
                </c:pt>
                <c:pt idx="16">
                  <c:v>17.647058823529413</c:v>
                </c:pt>
                <c:pt idx="17">
                  <c:v>19.047619047619047</c:v>
                </c:pt>
                <c:pt idx="18">
                  <c:v>22.222222222222221</c:v>
                </c:pt>
                <c:pt idx="19">
                  <c:v>19.230769230769234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73A-4B6F-9C4D-C2EDB0111050}"/>
            </c:ext>
          </c:extLst>
        </c:ser>
        <c:ser>
          <c:idx val="3"/>
          <c:order val="3"/>
          <c:tx>
            <c:strRef>
              <c:f>Лист1!$O$47</c:f>
              <c:strCache>
                <c:ptCount val="1"/>
                <c:pt idx="0">
                  <c:v>1 балл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Лист1!$K$48:$K$67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Лист1!$O$48:$O$67</c:f>
              <c:numCache>
                <c:formatCode>0.0</c:formatCode>
                <c:ptCount val="20"/>
                <c:pt idx="0">
                  <c:v>12.5</c:v>
                </c:pt>
                <c:pt idx="1">
                  <c:v>30</c:v>
                </c:pt>
                <c:pt idx="2">
                  <c:v>0</c:v>
                </c:pt>
                <c:pt idx="3">
                  <c:v>17.391304347826086</c:v>
                </c:pt>
                <c:pt idx="4">
                  <c:v>33.333333333333329</c:v>
                </c:pt>
                <c:pt idx="5">
                  <c:v>28.571428571428569</c:v>
                </c:pt>
                <c:pt idx="6">
                  <c:v>23.076923076923077</c:v>
                </c:pt>
                <c:pt idx="7">
                  <c:v>4.1666666666666661</c:v>
                </c:pt>
                <c:pt idx="8">
                  <c:v>14.285714285714285</c:v>
                </c:pt>
                <c:pt idx="9">
                  <c:v>12.5</c:v>
                </c:pt>
                <c:pt idx="10">
                  <c:v>20</c:v>
                </c:pt>
                <c:pt idx="11">
                  <c:v>15.384615384615385</c:v>
                </c:pt>
                <c:pt idx="12">
                  <c:v>11.111111111111111</c:v>
                </c:pt>
                <c:pt idx="13">
                  <c:v>0</c:v>
                </c:pt>
                <c:pt idx="14">
                  <c:v>0</c:v>
                </c:pt>
                <c:pt idx="15">
                  <c:v>16.666666666666664</c:v>
                </c:pt>
                <c:pt idx="16">
                  <c:v>5.8823529411764701</c:v>
                </c:pt>
                <c:pt idx="17">
                  <c:v>4.7619047619047619</c:v>
                </c:pt>
                <c:pt idx="18">
                  <c:v>7.4074074074074066</c:v>
                </c:pt>
                <c:pt idx="19">
                  <c:v>7.6923076923076925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73A-4B6F-9C4D-C2EDB0111050}"/>
            </c:ext>
          </c:extLst>
        </c:ser>
        <c:ser>
          <c:idx val="4"/>
          <c:order val="4"/>
          <c:tx>
            <c:strRef>
              <c:f>Лист1!$P$47</c:f>
              <c:strCache>
                <c:ptCount val="1"/>
                <c:pt idx="0">
                  <c:v>0 баллов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Лист1!$K$48:$K$67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Лист1!$P$48:$P$67</c:f>
              <c:numCache>
                <c:formatCode>0.0</c:formatCode>
                <c:ptCount val="20"/>
                <c:pt idx="0">
                  <c:v>12.5</c:v>
                </c:pt>
                <c:pt idx="1">
                  <c:v>10</c:v>
                </c:pt>
                <c:pt idx="2">
                  <c:v>0</c:v>
                </c:pt>
                <c:pt idx="3">
                  <c:v>30.434782608695656</c:v>
                </c:pt>
                <c:pt idx="4">
                  <c:v>14.814814814814813</c:v>
                </c:pt>
                <c:pt idx="5">
                  <c:v>16.666666666666664</c:v>
                </c:pt>
                <c:pt idx="6">
                  <c:v>30.76923076923077</c:v>
                </c:pt>
                <c:pt idx="7">
                  <c:v>0</c:v>
                </c:pt>
                <c:pt idx="8">
                  <c:v>14.285714285714285</c:v>
                </c:pt>
                <c:pt idx="9">
                  <c:v>12.5</c:v>
                </c:pt>
                <c:pt idx="10">
                  <c:v>0</c:v>
                </c:pt>
                <c:pt idx="11">
                  <c:v>7.6923076923076925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8.3333333333333321</c:v>
                </c:pt>
                <c:pt idx="16">
                  <c:v>23.52941176470588</c:v>
                </c:pt>
                <c:pt idx="17">
                  <c:v>14.285714285714285</c:v>
                </c:pt>
                <c:pt idx="18">
                  <c:v>11.111111111111111</c:v>
                </c:pt>
                <c:pt idx="19">
                  <c:v>26.923076923076923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73A-4B6F-9C4D-C2EDB01110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518272"/>
        <c:axId val="48519808"/>
      </c:barChart>
      <c:catAx>
        <c:axId val="48518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519808"/>
        <c:crosses val="autoZero"/>
        <c:auto val="1"/>
        <c:lblAlgn val="ctr"/>
        <c:lblOffset val="100"/>
        <c:noMultiLvlLbl val="0"/>
      </c:catAx>
      <c:valAx>
        <c:axId val="48519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5182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7.9. Количество педагогов в ОО, прошедших оценку компетенций в 2022 году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'расчеты 7'!$J$112</c:f>
              <c:strCache>
                <c:ptCount val="1"/>
                <c:pt idx="0">
                  <c:v>2 балла 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'расчеты 7'!$I$113:$I$132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'расчеты 7'!$J$113:$J$132</c:f>
              <c:numCache>
                <c:formatCode>0.0</c:formatCode>
                <c:ptCount val="20"/>
                <c:pt idx="0">
                  <c:v>50</c:v>
                </c:pt>
                <c:pt idx="1">
                  <c:v>30</c:v>
                </c:pt>
                <c:pt idx="2">
                  <c:v>25</c:v>
                </c:pt>
                <c:pt idx="3">
                  <c:v>30.434782608695656</c:v>
                </c:pt>
                <c:pt idx="4">
                  <c:v>55.555555555555557</c:v>
                </c:pt>
                <c:pt idx="5">
                  <c:v>25</c:v>
                </c:pt>
                <c:pt idx="6">
                  <c:v>46.153846153846153</c:v>
                </c:pt>
                <c:pt idx="7">
                  <c:v>8.3333333333333321</c:v>
                </c:pt>
                <c:pt idx="8">
                  <c:v>42.857142857142854</c:v>
                </c:pt>
                <c:pt idx="9">
                  <c:v>62.5</c:v>
                </c:pt>
                <c:pt idx="10">
                  <c:v>80</c:v>
                </c:pt>
                <c:pt idx="11">
                  <c:v>7.6923076923076925</c:v>
                </c:pt>
                <c:pt idx="12">
                  <c:v>11.111111111111111</c:v>
                </c:pt>
                <c:pt idx="13">
                  <c:v>50</c:v>
                </c:pt>
                <c:pt idx="14">
                  <c:v>18.181818181818183</c:v>
                </c:pt>
                <c:pt idx="15">
                  <c:v>45.833333333333329</c:v>
                </c:pt>
                <c:pt idx="16">
                  <c:v>23.52941176470588</c:v>
                </c:pt>
                <c:pt idx="17">
                  <c:v>47.619047619047613</c:v>
                </c:pt>
                <c:pt idx="18">
                  <c:v>33.333333333333329</c:v>
                </c:pt>
                <c:pt idx="19">
                  <c:v>19.230769230769234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9B-43DB-93D4-728D7FC32D43}"/>
            </c:ext>
          </c:extLst>
        </c:ser>
        <c:ser>
          <c:idx val="1"/>
          <c:order val="1"/>
          <c:tx>
            <c:strRef>
              <c:f>'расчеты 7'!$K$112</c:f>
              <c:strCache>
                <c:ptCount val="1"/>
                <c:pt idx="0">
                  <c:v>0 баллов в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'расчеты 7'!$I$113:$I$132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'расчеты 7'!$K$113:$K$132</c:f>
              <c:numCache>
                <c:formatCode>0.0</c:formatCode>
                <c:ptCount val="20"/>
                <c:pt idx="0">
                  <c:v>37.5</c:v>
                </c:pt>
                <c:pt idx="1">
                  <c:v>70</c:v>
                </c:pt>
                <c:pt idx="2">
                  <c:v>75</c:v>
                </c:pt>
                <c:pt idx="3">
                  <c:v>65.217391304347828</c:v>
                </c:pt>
                <c:pt idx="4">
                  <c:v>33.333333333333329</c:v>
                </c:pt>
                <c:pt idx="5">
                  <c:v>54.761904761904766</c:v>
                </c:pt>
                <c:pt idx="6">
                  <c:v>53.846153846153847</c:v>
                </c:pt>
                <c:pt idx="7">
                  <c:v>87.5</c:v>
                </c:pt>
                <c:pt idx="8">
                  <c:v>57.142857142857139</c:v>
                </c:pt>
                <c:pt idx="9">
                  <c:v>12.5</c:v>
                </c:pt>
                <c:pt idx="10">
                  <c:v>20</c:v>
                </c:pt>
                <c:pt idx="11">
                  <c:v>84.615384615384613</c:v>
                </c:pt>
                <c:pt idx="12">
                  <c:v>88.888888888888886</c:v>
                </c:pt>
                <c:pt idx="13">
                  <c:v>50</c:v>
                </c:pt>
                <c:pt idx="14">
                  <c:v>72.727272727272734</c:v>
                </c:pt>
                <c:pt idx="15">
                  <c:v>54.166666666666664</c:v>
                </c:pt>
                <c:pt idx="16">
                  <c:v>76.470588235294116</c:v>
                </c:pt>
                <c:pt idx="17">
                  <c:v>52.380952380952387</c:v>
                </c:pt>
                <c:pt idx="18">
                  <c:v>62.962962962962962</c:v>
                </c:pt>
                <c:pt idx="19">
                  <c:v>65.384615384615387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9B-43DB-93D4-728D7FC32D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195904"/>
        <c:axId val="51197440"/>
      </c:barChart>
      <c:catAx>
        <c:axId val="5119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197440"/>
        <c:crosses val="autoZero"/>
        <c:auto val="1"/>
        <c:lblAlgn val="ctr"/>
        <c:lblOffset val="100"/>
        <c:noMultiLvlLbl val="0"/>
      </c:catAx>
      <c:valAx>
        <c:axId val="51197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1959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7.10. Количество ОО в МР, показавших максимальный и минимальный балл, в %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'расчеты 7'!$I$47</c:f>
              <c:strCache>
                <c:ptCount val="1"/>
                <c:pt idx="0">
                  <c:v> 1 балл 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'расчеты 7'!$H$48:$H$67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'расчеты 7'!$I$48:$I$67</c:f>
              <c:numCache>
                <c:formatCode>0.0</c:formatCode>
                <c:ptCount val="20"/>
                <c:pt idx="0">
                  <c:v>62.5</c:v>
                </c:pt>
                <c:pt idx="1">
                  <c:v>40</c:v>
                </c:pt>
                <c:pt idx="2">
                  <c:v>25</c:v>
                </c:pt>
                <c:pt idx="3">
                  <c:v>56.521739130434781</c:v>
                </c:pt>
                <c:pt idx="4">
                  <c:v>51.851851851851848</c:v>
                </c:pt>
                <c:pt idx="5">
                  <c:v>3.5714285714285712</c:v>
                </c:pt>
                <c:pt idx="6">
                  <c:v>15.384615384615385</c:v>
                </c:pt>
                <c:pt idx="7">
                  <c:v>0</c:v>
                </c:pt>
                <c:pt idx="8">
                  <c:v>0</c:v>
                </c:pt>
                <c:pt idx="9">
                  <c:v>37.5</c:v>
                </c:pt>
                <c:pt idx="10">
                  <c:v>0</c:v>
                </c:pt>
                <c:pt idx="11">
                  <c:v>30.76923076923077</c:v>
                </c:pt>
                <c:pt idx="12">
                  <c:v>0</c:v>
                </c:pt>
                <c:pt idx="13">
                  <c:v>12.5</c:v>
                </c:pt>
                <c:pt idx="14">
                  <c:v>18.181818181818183</c:v>
                </c:pt>
                <c:pt idx="15">
                  <c:v>75</c:v>
                </c:pt>
                <c:pt idx="16">
                  <c:v>0</c:v>
                </c:pt>
                <c:pt idx="17">
                  <c:v>90.476190476190482</c:v>
                </c:pt>
                <c:pt idx="18">
                  <c:v>62.962962962962962</c:v>
                </c:pt>
                <c:pt idx="19">
                  <c:v>3.8461538461538463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DD-4486-8039-F9D21CB122FD}"/>
            </c:ext>
          </c:extLst>
        </c:ser>
        <c:ser>
          <c:idx val="1"/>
          <c:order val="1"/>
          <c:tx>
            <c:strRef>
              <c:f>'расчеты 7'!$J$47</c:f>
              <c:strCache>
                <c:ptCount val="1"/>
                <c:pt idx="0">
                  <c:v> 0 баллов в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'расчеты 7'!$H$48:$H$67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'расчеты 7'!$J$48:$J$67</c:f>
              <c:numCache>
                <c:formatCode>0.0</c:formatCode>
                <c:ptCount val="20"/>
                <c:pt idx="0">
                  <c:v>25</c:v>
                </c:pt>
                <c:pt idx="1">
                  <c:v>60</c:v>
                </c:pt>
                <c:pt idx="2">
                  <c:v>75</c:v>
                </c:pt>
                <c:pt idx="3">
                  <c:v>39.130434782608695</c:v>
                </c:pt>
                <c:pt idx="4">
                  <c:v>48.148148148148145</c:v>
                </c:pt>
                <c:pt idx="5">
                  <c:v>96.428571428571431</c:v>
                </c:pt>
                <c:pt idx="6">
                  <c:v>84.615384615384613</c:v>
                </c:pt>
                <c:pt idx="7">
                  <c:v>100</c:v>
                </c:pt>
                <c:pt idx="8">
                  <c:v>100</c:v>
                </c:pt>
                <c:pt idx="9">
                  <c:v>62.5</c:v>
                </c:pt>
                <c:pt idx="10">
                  <c:v>100</c:v>
                </c:pt>
                <c:pt idx="11">
                  <c:v>69.230769230769226</c:v>
                </c:pt>
                <c:pt idx="12">
                  <c:v>100</c:v>
                </c:pt>
                <c:pt idx="13">
                  <c:v>87.5</c:v>
                </c:pt>
                <c:pt idx="14">
                  <c:v>72.727272727272734</c:v>
                </c:pt>
                <c:pt idx="15">
                  <c:v>25</c:v>
                </c:pt>
                <c:pt idx="16">
                  <c:v>100</c:v>
                </c:pt>
                <c:pt idx="17">
                  <c:v>9.5238095238095237</c:v>
                </c:pt>
                <c:pt idx="18">
                  <c:v>33.333333333333329</c:v>
                </c:pt>
                <c:pt idx="19">
                  <c:v>96.15384615384616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8DD-4486-8039-F9D21CB122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592576"/>
        <c:axId val="51594368"/>
      </c:barChart>
      <c:catAx>
        <c:axId val="51592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594368"/>
        <c:crosses val="autoZero"/>
        <c:auto val="1"/>
        <c:lblAlgn val="ctr"/>
        <c:lblOffset val="100"/>
        <c:noMultiLvlLbl val="0"/>
      </c:catAx>
      <c:valAx>
        <c:axId val="51594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5925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7.11. Количество ОО в МР, показавших макимальный и минимальный балл, в %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'расчеты 7'!$I$80</c:f>
              <c:strCache>
                <c:ptCount val="1"/>
                <c:pt idx="0">
                  <c:v> 1 балл 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'расчеты 7'!$H$81:$H$100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'расчеты 7'!$I$81:$I$100</c:f>
              <c:numCache>
                <c:formatCode>0.0</c:formatCode>
                <c:ptCount val="20"/>
                <c:pt idx="0">
                  <c:v>12.5</c:v>
                </c:pt>
                <c:pt idx="1">
                  <c:v>0</c:v>
                </c:pt>
                <c:pt idx="2">
                  <c:v>25</c:v>
                </c:pt>
                <c:pt idx="3">
                  <c:v>0</c:v>
                </c:pt>
                <c:pt idx="4">
                  <c:v>11.111111111111111</c:v>
                </c:pt>
                <c:pt idx="5">
                  <c:v>1.1904761904761905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25</c:v>
                </c:pt>
                <c:pt idx="10">
                  <c:v>0</c:v>
                </c:pt>
                <c:pt idx="11">
                  <c:v>15.384615384615385</c:v>
                </c:pt>
                <c:pt idx="12">
                  <c:v>0</c:v>
                </c:pt>
                <c:pt idx="13">
                  <c:v>0</c:v>
                </c:pt>
                <c:pt idx="14">
                  <c:v>9.0909090909090917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3.8461538461538463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F0-4C13-B98D-F168963FECAB}"/>
            </c:ext>
          </c:extLst>
        </c:ser>
        <c:ser>
          <c:idx val="1"/>
          <c:order val="1"/>
          <c:tx>
            <c:strRef>
              <c:f>'расчеты 7'!$J$80</c:f>
              <c:strCache>
                <c:ptCount val="1"/>
                <c:pt idx="0">
                  <c:v> 0 баллов в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'расчеты 7'!$H$81:$H$100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'расчеты 7'!$J$81:$J$100</c:f>
              <c:numCache>
                <c:formatCode>0.0</c:formatCode>
                <c:ptCount val="20"/>
                <c:pt idx="0">
                  <c:v>75</c:v>
                </c:pt>
                <c:pt idx="1">
                  <c:v>100</c:v>
                </c:pt>
                <c:pt idx="2">
                  <c:v>75</c:v>
                </c:pt>
                <c:pt idx="3">
                  <c:v>95.652173913043484</c:v>
                </c:pt>
                <c:pt idx="4">
                  <c:v>88.888888888888886</c:v>
                </c:pt>
                <c:pt idx="5">
                  <c:v>98.80952380952381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75</c:v>
                </c:pt>
                <c:pt idx="10">
                  <c:v>100</c:v>
                </c:pt>
                <c:pt idx="11">
                  <c:v>84.615384615384613</c:v>
                </c:pt>
                <c:pt idx="12">
                  <c:v>100</c:v>
                </c:pt>
                <c:pt idx="13">
                  <c:v>100</c:v>
                </c:pt>
                <c:pt idx="14">
                  <c:v>81.818181818181827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96.296296296296291</c:v>
                </c:pt>
                <c:pt idx="19">
                  <c:v>96.15384615384616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EF0-4C13-B98D-F168963FEC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249152"/>
        <c:axId val="51250688"/>
      </c:barChart>
      <c:catAx>
        <c:axId val="51249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250688"/>
        <c:crosses val="autoZero"/>
        <c:auto val="1"/>
        <c:lblAlgn val="ctr"/>
        <c:lblOffset val="100"/>
        <c:noMultiLvlLbl val="0"/>
      </c:catAx>
      <c:valAx>
        <c:axId val="51250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24915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Лист2!$H$3</c:f>
              <c:strCache>
                <c:ptCount val="1"/>
                <c:pt idx="0">
                  <c:v>наличие КР в %</c:v>
                </c:pt>
              </c:strCache>
            </c:strRef>
          </c:tx>
          <c:invertIfNegative val="0"/>
          <c:cat>
            <c:strRef>
              <c:f>Лист2!$G$4:$G$23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Лист2!$H$4:$H$23</c:f>
              <c:numCache>
                <c:formatCode>0.00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70.370370370370367</c:v>
                </c:pt>
                <c:pt idx="5">
                  <c:v>0</c:v>
                </c:pt>
                <c:pt idx="6">
                  <c:v>38.461538461538467</c:v>
                </c:pt>
                <c:pt idx="7">
                  <c:v>0</c:v>
                </c:pt>
                <c:pt idx="8">
                  <c:v>85.714285714285708</c:v>
                </c:pt>
                <c:pt idx="9">
                  <c:v>0</c:v>
                </c:pt>
                <c:pt idx="10">
                  <c:v>100</c:v>
                </c:pt>
                <c:pt idx="11">
                  <c:v>0</c:v>
                </c:pt>
                <c:pt idx="12">
                  <c:v>0</c:v>
                </c:pt>
                <c:pt idx="13">
                  <c:v>75</c:v>
                </c:pt>
                <c:pt idx="14">
                  <c:v>81.818181818181827</c:v>
                </c:pt>
                <c:pt idx="15">
                  <c:v>58.333333333333336</c:v>
                </c:pt>
                <c:pt idx="16">
                  <c:v>0</c:v>
                </c:pt>
                <c:pt idx="17">
                  <c:v>9.5238095238095237</c:v>
                </c:pt>
                <c:pt idx="18">
                  <c:v>7.4074074074074066</c:v>
                </c:pt>
                <c:pt idx="19">
                  <c:v>7.6923076923076925</c:v>
                </c:pt>
              </c:numCache>
            </c:numRef>
          </c:val>
        </c:ser>
        <c:ser>
          <c:idx val="1"/>
          <c:order val="1"/>
          <c:tx>
            <c:strRef>
              <c:f>Лист2!$I$3</c:f>
              <c:strCache>
                <c:ptCount val="1"/>
                <c:pt idx="0">
                  <c:v>отсутствие КР в %</c:v>
                </c:pt>
              </c:strCache>
            </c:strRef>
          </c:tx>
          <c:invertIfNegative val="0"/>
          <c:cat>
            <c:strRef>
              <c:f>Лист2!$G$4:$G$23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Лист2!$I$4:$I$23</c:f>
              <c:numCache>
                <c:formatCode>0.00</c:formatCode>
                <c:ptCount val="20"/>
                <c:pt idx="0">
                  <c:v>100</c:v>
                </c:pt>
                <c:pt idx="1">
                  <c:v>0</c:v>
                </c:pt>
                <c:pt idx="2">
                  <c:v>0</c:v>
                </c:pt>
                <c:pt idx="3">
                  <c:v>100</c:v>
                </c:pt>
                <c:pt idx="4">
                  <c:v>22.222222222222221</c:v>
                </c:pt>
                <c:pt idx="5">
                  <c:v>0</c:v>
                </c:pt>
                <c:pt idx="6">
                  <c:v>61.53846153846154</c:v>
                </c:pt>
                <c:pt idx="7">
                  <c:v>0</c:v>
                </c:pt>
                <c:pt idx="8">
                  <c:v>14.285714285714285</c:v>
                </c:pt>
                <c:pt idx="9">
                  <c:v>100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25</c:v>
                </c:pt>
                <c:pt idx="14">
                  <c:v>18.181818181818183</c:v>
                </c:pt>
                <c:pt idx="15">
                  <c:v>41.666666666666671</c:v>
                </c:pt>
                <c:pt idx="16">
                  <c:v>0</c:v>
                </c:pt>
                <c:pt idx="17">
                  <c:v>90.476190476190482</c:v>
                </c:pt>
                <c:pt idx="18">
                  <c:v>92.592592592592595</c:v>
                </c:pt>
                <c:pt idx="19">
                  <c:v>92.307692307692307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8200576"/>
        <c:axId val="118530816"/>
      </c:barChart>
      <c:catAx>
        <c:axId val="118200576"/>
        <c:scaling>
          <c:orientation val="minMax"/>
        </c:scaling>
        <c:delete val="0"/>
        <c:axPos val="b"/>
        <c:majorTickMark val="out"/>
        <c:minorTickMark val="none"/>
        <c:tickLblPos val="nextTo"/>
        <c:crossAx val="118530816"/>
        <c:crosses val="autoZero"/>
        <c:auto val="1"/>
        <c:lblAlgn val="ctr"/>
        <c:lblOffset val="100"/>
        <c:noMultiLvlLbl val="0"/>
      </c:catAx>
      <c:valAx>
        <c:axId val="11853081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18200576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1.6. Количество ОО в МР по степени соответствия ВСОКО и ЕГЭ по математике,</a:t>
            </a:r>
            <a:r>
              <a:rPr lang="ru-RU" baseline="0"/>
              <a:t> в %</a:t>
            </a:r>
            <a:endParaRPr lang="ru-RU"/>
          </a:p>
        </c:rich>
      </c:tx>
      <c:layout>
        <c:manualLayout>
          <c:xMode val="edge"/>
          <c:yMode val="edge"/>
          <c:x val="0.11227373734832667"/>
          <c:y val="9.09840493588467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Лист1!$L$115:$L$135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Лист1!$M$115:$M$135</c:f>
              <c:numCache>
                <c:formatCode>0.0</c:formatCode>
                <c:ptCount val="21"/>
                <c:pt idx="0" formatCode="General">
                  <c:v>0</c:v>
                </c:pt>
                <c:pt idx="1">
                  <c:v>62.5</c:v>
                </c:pt>
                <c:pt idx="2">
                  <c:v>60</c:v>
                </c:pt>
                <c:pt idx="3">
                  <c:v>25</c:v>
                </c:pt>
                <c:pt idx="4">
                  <c:v>47.826086956521742</c:v>
                </c:pt>
                <c:pt idx="5">
                  <c:v>7.4074074074074066</c:v>
                </c:pt>
                <c:pt idx="6">
                  <c:v>15.476190476190476</c:v>
                </c:pt>
                <c:pt idx="7">
                  <c:v>46.153846153846153</c:v>
                </c:pt>
                <c:pt idx="8">
                  <c:v>83.333333333333343</c:v>
                </c:pt>
                <c:pt idx="9">
                  <c:v>50</c:v>
                </c:pt>
                <c:pt idx="10">
                  <c:v>62.5</c:v>
                </c:pt>
                <c:pt idx="11">
                  <c:v>60</c:v>
                </c:pt>
                <c:pt idx="12">
                  <c:v>46.153846153846153</c:v>
                </c:pt>
                <c:pt idx="13">
                  <c:v>22.222222222222221</c:v>
                </c:pt>
                <c:pt idx="14">
                  <c:v>62.5</c:v>
                </c:pt>
                <c:pt idx="15">
                  <c:v>54.54545454545454</c:v>
                </c:pt>
                <c:pt idx="16">
                  <c:v>50</c:v>
                </c:pt>
                <c:pt idx="17">
                  <c:v>41.17647058823529</c:v>
                </c:pt>
                <c:pt idx="18">
                  <c:v>57.142857142857139</c:v>
                </c:pt>
                <c:pt idx="19">
                  <c:v>66.666666666666657</c:v>
                </c:pt>
                <c:pt idx="20">
                  <c:v>42.307692307692307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E7-4C08-88F6-8B5E368A2583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Лист1!$L$115:$L$135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Лист1!$N$115:$N$135</c:f>
              <c:numCache>
                <c:formatCode>0.0</c:formatCode>
                <c:ptCount val="21"/>
                <c:pt idx="0" formatCode="General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25</c:v>
                </c:pt>
                <c:pt idx="4">
                  <c:v>0</c:v>
                </c:pt>
                <c:pt idx="5">
                  <c:v>18.518518518518519</c:v>
                </c:pt>
                <c:pt idx="6">
                  <c:v>19.047619047619047</c:v>
                </c:pt>
                <c:pt idx="7">
                  <c:v>7.6923076923076925</c:v>
                </c:pt>
                <c:pt idx="8">
                  <c:v>4.1666666666666661</c:v>
                </c:pt>
                <c:pt idx="9">
                  <c:v>14.285714285714285</c:v>
                </c:pt>
                <c:pt idx="10">
                  <c:v>0</c:v>
                </c:pt>
                <c:pt idx="11">
                  <c:v>0</c:v>
                </c:pt>
                <c:pt idx="12">
                  <c:v>7.6923076923076925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3.8461538461538463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0E7-4C08-88F6-8B5E368A2583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Лист1!$L$115:$L$135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Лист1!$O$115:$O$135</c:f>
              <c:numCache>
                <c:formatCode>0.0</c:formatCode>
                <c:ptCount val="21"/>
                <c:pt idx="0" formatCode="General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4.3478260869565215</c:v>
                </c:pt>
                <c:pt idx="5">
                  <c:v>22.222222222222221</c:v>
                </c:pt>
                <c:pt idx="6">
                  <c:v>19.047619047619047</c:v>
                </c:pt>
                <c:pt idx="7">
                  <c:v>0</c:v>
                </c:pt>
                <c:pt idx="8">
                  <c:v>8.3333333333333321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5.8823529411764701</c:v>
                </c:pt>
                <c:pt idx="18">
                  <c:v>4.7619047619047619</c:v>
                </c:pt>
                <c:pt idx="19">
                  <c:v>7.4074074074074066</c:v>
                </c:pt>
                <c:pt idx="20">
                  <c:v>3.8461538461538463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0E7-4C08-88F6-8B5E368A2583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Лист1!$L$115:$L$135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Лист1!$P$115:$P$135</c:f>
              <c:numCache>
                <c:formatCode>0.0</c:formatCode>
                <c:ptCount val="21"/>
                <c:pt idx="0" formatCode="General">
                  <c:v>1</c:v>
                </c:pt>
                <c:pt idx="1">
                  <c:v>12.5</c:v>
                </c:pt>
                <c:pt idx="2">
                  <c:v>10</c:v>
                </c:pt>
                <c:pt idx="3">
                  <c:v>0</c:v>
                </c:pt>
                <c:pt idx="4">
                  <c:v>0</c:v>
                </c:pt>
                <c:pt idx="5">
                  <c:v>18.518518518518519</c:v>
                </c:pt>
                <c:pt idx="6">
                  <c:v>21.428571428571427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20</c:v>
                </c:pt>
                <c:pt idx="12">
                  <c:v>0</c:v>
                </c:pt>
                <c:pt idx="13">
                  <c:v>22.222222222222221</c:v>
                </c:pt>
                <c:pt idx="14">
                  <c:v>0</c:v>
                </c:pt>
                <c:pt idx="15">
                  <c:v>0</c:v>
                </c:pt>
                <c:pt idx="16">
                  <c:v>4.1666666666666661</c:v>
                </c:pt>
                <c:pt idx="17">
                  <c:v>0</c:v>
                </c:pt>
                <c:pt idx="18">
                  <c:v>0</c:v>
                </c:pt>
                <c:pt idx="19">
                  <c:v>3.7037037037037033</c:v>
                </c:pt>
                <c:pt idx="20">
                  <c:v>3.8461538461538463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0E7-4C08-88F6-8B5E368A2583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Лист1!$L$115:$L$135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Лист1!$Q$115:$Q$135</c:f>
              <c:numCache>
                <c:formatCode>0.0</c:formatCode>
                <c:ptCount val="21"/>
                <c:pt idx="0" formatCode="General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17.391304347826086</c:v>
                </c:pt>
                <c:pt idx="5">
                  <c:v>7.4074074074074066</c:v>
                </c:pt>
                <c:pt idx="6">
                  <c:v>10.714285714285714</c:v>
                </c:pt>
                <c:pt idx="7">
                  <c:v>7.6923076923076925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12.5</c:v>
                </c:pt>
                <c:pt idx="17">
                  <c:v>5.8823529411764701</c:v>
                </c:pt>
                <c:pt idx="18">
                  <c:v>9.5238095238095237</c:v>
                </c:pt>
                <c:pt idx="19">
                  <c:v>0</c:v>
                </c:pt>
                <c:pt idx="20">
                  <c:v>7.6923076923076925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0E7-4C08-88F6-8B5E368A2583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Лист1!$L$115:$L$135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Лист1!$R$115:$R$135</c:f>
              <c:numCache>
                <c:formatCode>0.0</c:formatCode>
                <c:ptCount val="21"/>
                <c:pt idx="0" formatCode="General">
                  <c:v>0</c:v>
                </c:pt>
                <c:pt idx="1">
                  <c:v>25</c:v>
                </c:pt>
                <c:pt idx="2">
                  <c:v>30</c:v>
                </c:pt>
                <c:pt idx="3">
                  <c:v>50</c:v>
                </c:pt>
                <c:pt idx="4">
                  <c:v>30.434782608695656</c:v>
                </c:pt>
                <c:pt idx="5">
                  <c:v>25.925925925925924</c:v>
                </c:pt>
                <c:pt idx="6">
                  <c:v>14.285714285714285</c:v>
                </c:pt>
                <c:pt idx="7">
                  <c:v>38.461538461538467</c:v>
                </c:pt>
                <c:pt idx="8">
                  <c:v>4.1666666666666661</c:v>
                </c:pt>
                <c:pt idx="9">
                  <c:v>35.714285714285715</c:v>
                </c:pt>
                <c:pt idx="10">
                  <c:v>37.5</c:v>
                </c:pt>
                <c:pt idx="11">
                  <c:v>20</c:v>
                </c:pt>
                <c:pt idx="12">
                  <c:v>46.153846153846153</c:v>
                </c:pt>
                <c:pt idx="13">
                  <c:v>55.555555555555557</c:v>
                </c:pt>
                <c:pt idx="14">
                  <c:v>37.5</c:v>
                </c:pt>
                <c:pt idx="15">
                  <c:v>45.454545454545453</c:v>
                </c:pt>
                <c:pt idx="16">
                  <c:v>33.333333333333329</c:v>
                </c:pt>
                <c:pt idx="17">
                  <c:v>47.058823529411761</c:v>
                </c:pt>
                <c:pt idx="18">
                  <c:v>28.571428571428569</c:v>
                </c:pt>
                <c:pt idx="19">
                  <c:v>22.222222222222221</c:v>
                </c:pt>
                <c:pt idx="20">
                  <c:v>38.461538461538467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0E7-4C08-88F6-8B5E368A25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298624"/>
        <c:axId val="48304512"/>
      </c:barChart>
      <c:catAx>
        <c:axId val="4829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304512"/>
        <c:crosses val="autoZero"/>
        <c:auto val="1"/>
        <c:lblAlgn val="ctr"/>
        <c:lblOffset val="100"/>
        <c:noMultiLvlLbl val="0"/>
      </c:catAx>
      <c:valAx>
        <c:axId val="48304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2986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1.5. Количество ОО в МР по с</a:t>
            </a:r>
            <a:r>
              <a:rPr lang="ru-RU" sz="1400" b="0" i="0" u="none" strike="noStrike" baseline="0">
                <a:effectLst/>
              </a:rPr>
              <a:t>тепени соответствия результатов ВСОКО и ЕГЭ по русскому языку</a:t>
            </a:r>
            <a:r>
              <a:rPr lang="ru-RU"/>
              <a:t>, </a:t>
            </a:r>
          </a:p>
        </c:rich>
      </c:tx>
      <c:layout>
        <c:manualLayout>
          <c:xMode val="edge"/>
          <c:yMode val="edge"/>
          <c:x val="0.17785663483673306"/>
          <c:y val="8.814079781638281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Лист1!$L$81:$L$101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Лист1!$M$81:$M$101</c:f>
              <c:numCache>
                <c:formatCode>0.0</c:formatCode>
                <c:ptCount val="21"/>
                <c:pt idx="0" formatCode="General">
                  <c:v>0</c:v>
                </c:pt>
                <c:pt idx="1">
                  <c:v>62.5</c:v>
                </c:pt>
                <c:pt idx="2">
                  <c:v>60</c:v>
                </c:pt>
                <c:pt idx="3">
                  <c:v>25</c:v>
                </c:pt>
                <c:pt idx="4">
                  <c:v>47.826086956521742</c:v>
                </c:pt>
                <c:pt idx="5">
                  <c:v>7.4074074074074066</c:v>
                </c:pt>
                <c:pt idx="6">
                  <c:v>15.476190476190476</c:v>
                </c:pt>
                <c:pt idx="7">
                  <c:v>46.153846153846153</c:v>
                </c:pt>
                <c:pt idx="8">
                  <c:v>83.333333333333343</c:v>
                </c:pt>
                <c:pt idx="9">
                  <c:v>50</c:v>
                </c:pt>
                <c:pt idx="10">
                  <c:v>62.5</c:v>
                </c:pt>
                <c:pt idx="11">
                  <c:v>60</c:v>
                </c:pt>
                <c:pt idx="12">
                  <c:v>46.153846153846153</c:v>
                </c:pt>
                <c:pt idx="13">
                  <c:v>22.222222222222221</c:v>
                </c:pt>
                <c:pt idx="14">
                  <c:v>62.5</c:v>
                </c:pt>
                <c:pt idx="15">
                  <c:v>54.54545454545454</c:v>
                </c:pt>
                <c:pt idx="16">
                  <c:v>50</c:v>
                </c:pt>
                <c:pt idx="17">
                  <c:v>41.17647058823529</c:v>
                </c:pt>
                <c:pt idx="18">
                  <c:v>57.142857142857139</c:v>
                </c:pt>
                <c:pt idx="19">
                  <c:v>66.666666666666657</c:v>
                </c:pt>
                <c:pt idx="20">
                  <c:v>42.307692307692307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9-441F-8174-3D7442696993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Лист1!$L$81:$L$101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Лист1!$N$81:$N$101</c:f>
              <c:numCache>
                <c:formatCode>0.0</c:formatCode>
                <c:ptCount val="21"/>
                <c:pt idx="0" formatCode="General">
                  <c:v>3</c:v>
                </c:pt>
                <c:pt idx="1">
                  <c:v>0</c:v>
                </c:pt>
                <c:pt idx="2">
                  <c:v>10</c:v>
                </c:pt>
                <c:pt idx="3">
                  <c:v>0</c:v>
                </c:pt>
                <c:pt idx="4">
                  <c:v>4.3478260869565215</c:v>
                </c:pt>
                <c:pt idx="5">
                  <c:v>7.4074074074074066</c:v>
                </c:pt>
                <c:pt idx="6">
                  <c:v>27.380952380952383</c:v>
                </c:pt>
                <c:pt idx="7">
                  <c:v>7.6923076923076925</c:v>
                </c:pt>
                <c:pt idx="8">
                  <c:v>8.3333333333333321</c:v>
                </c:pt>
                <c:pt idx="9">
                  <c:v>0</c:v>
                </c:pt>
                <c:pt idx="10">
                  <c:v>0</c:v>
                </c:pt>
                <c:pt idx="11">
                  <c:v>20</c:v>
                </c:pt>
                <c:pt idx="12">
                  <c:v>0</c:v>
                </c:pt>
                <c:pt idx="13">
                  <c:v>11.111111111111111</c:v>
                </c:pt>
                <c:pt idx="14">
                  <c:v>0</c:v>
                </c:pt>
                <c:pt idx="15">
                  <c:v>9.0909090909090917</c:v>
                </c:pt>
                <c:pt idx="16">
                  <c:v>0</c:v>
                </c:pt>
                <c:pt idx="17">
                  <c:v>11.76470588235294</c:v>
                </c:pt>
                <c:pt idx="18">
                  <c:v>4.7619047619047619</c:v>
                </c:pt>
                <c:pt idx="19">
                  <c:v>7.4074074074074066</c:v>
                </c:pt>
                <c:pt idx="20">
                  <c:v>3.8461538461538463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C79-441F-8174-3D7442696993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Лист1!$L$81:$L$101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Лист1!$O$81:$O$101</c:f>
              <c:numCache>
                <c:formatCode>0.0</c:formatCode>
                <c:ptCount val="21"/>
                <c:pt idx="0" formatCode="General">
                  <c:v>2</c:v>
                </c:pt>
                <c:pt idx="1">
                  <c:v>0</c:v>
                </c:pt>
                <c:pt idx="2">
                  <c:v>10</c:v>
                </c:pt>
                <c:pt idx="3">
                  <c:v>25</c:v>
                </c:pt>
                <c:pt idx="4">
                  <c:v>8.695652173913043</c:v>
                </c:pt>
                <c:pt idx="5">
                  <c:v>22.222222222222221</c:v>
                </c:pt>
                <c:pt idx="6">
                  <c:v>20.238095238095237</c:v>
                </c:pt>
                <c:pt idx="7">
                  <c:v>15.384615384615385</c:v>
                </c:pt>
                <c:pt idx="8">
                  <c:v>4.1666666666666661</c:v>
                </c:pt>
                <c:pt idx="9">
                  <c:v>7.1428571428571423</c:v>
                </c:pt>
                <c:pt idx="10">
                  <c:v>12.5</c:v>
                </c:pt>
                <c:pt idx="11">
                  <c:v>0</c:v>
                </c:pt>
                <c:pt idx="12">
                  <c:v>7.6923076923076925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8.3333333333333321</c:v>
                </c:pt>
                <c:pt idx="17">
                  <c:v>5.8823529411764701</c:v>
                </c:pt>
                <c:pt idx="18">
                  <c:v>9.5238095238095237</c:v>
                </c:pt>
                <c:pt idx="19">
                  <c:v>3.7037037037037033</c:v>
                </c:pt>
                <c:pt idx="2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C79-441F-8174-3D7442696993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Лист1!$L$81:$L$101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Лист1!$P$81:$P$101</c:f>
              <c:numCache>
                <c:formatCode>0.0</c:formatCode>
                <c:ptCount val="21"/>
                <c:pt idx="0" formatCode="General">
                  <c:v>1</c:v>
                </c:pt>
                <c:pt idx="1">
                  <c:v>0</c:v>
                </c:pt>
                <c:pt idx="2">
                  <c:v>10</c:v>
                </c:pt>
                <c:pt idx="3">
                  <c:v>0</c:v>
                </c:pt>
                <c:pt idx="4">
                  <c:v>4.3478260869565215</c:v>
                </c:pt>
                <c:pt idx="5">
                  <c:v>22.222222222222221</c:v>
                </c:pt>
                <c:pt idx="6">
                  <c:v>23.809523809523807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7.6923076923076925</c:v>
                </c:pt>
                <c:pt idx="13">
                  <c:v>11.111111111111111</c:v>
                </c:pt>
                <c:pt idx="14">
                  <c:v>12.5</c:v>
                </c:pt>
                <c:pt idx="15">
                  <c:v>0</c:v>
                </c:pt>
                <c:pt idx="16">
                  <c:v>4.1666666666666661</c:v>
                </c:pt>
                <c:pt idx="17">
                  <c:v>5.8823529411764701</c:v>
                </c:pt>
                <c:pt idx="18">
                  <c:v>19.047619047619047</c:v>
                </c:pt>
                <c:pt idx="19">
                  <c:v>3.7037037037037033</c:v>
                </c:pt>
                <c:pt idx="20">
                  <c:v>3.8461538461538463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C79-441F-8174-3D7442696993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Лист1!$L$81:$L$101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Лист1!$Q$81:$Q$101</c:f>
              <c:numCache>
                <c:formatCode>0.0</c:formatCode>
                <c:ptCount val="21"/>
                <c:pt idx="0" formatCode="General">
                  <c:v>0</c:v>
                </c:pt>
                <c:pt idx="1">
                  <c:v>12.5</c:v>
                </c:pt>
                <c:pt idx="2">
                  <c:v>0</c:v>
                </c:pt>
                <c:pt idx="3">
                  <c:v>0</c:v>
                </c:pt>
                <c:pt idx="4">
                  <c:v>4.3478260869565215</c:v>
                </c:pt>
                <c:pt idx="5">
                  <c:v>18.518518518518519</c:v>
                </c:pt>
                <c:pt idx="6">
                  <c:v>8.3333333333333321</c:v>
                </c:pt>
                <c:pt idx="7">
                  <c:v>7.6923076923076925</c:v>
                </c:pt>
                <c:pt idx="8">
                  <c:v>0</c:v>
                </c:pt>
                <c:pt idx="9">
                  <c:v>14.285714285714285</c:v>
                </c:pt>
                <c:pt idx="10">
                  <c:v>0</c:v>
                </c:pt>
                <c:pt idx="11">
                  <c:v>0</c:v>
                </c:pt>
                <c:pt idx="12">
                  <c:v>23.076923076923077</c:v>
                </c:pt>
                <c:pt idx="13">
                  <c:v>33.333333333333329</c:v>
                </c:pt>
                <c:pt idx="14">
                  <c:v>0</c:v>
                </c:pt>
                <c:pt idx="15">
                  <c:v>18.181818181818183</c:v>
                </c:pt>
                <c:pt idx="16">
                  <c:v>12.5</c:v>
                </c:pt>
                <c:pt idx="17">
                  <c:v>11.76470588235294</c:v>
                </c:pt>
                <c:pt idx="18">
                  <c:v>4.7619047619047619</c:v>
                </c:pt>
                <c:pt idx="19">
                  <c:v>7.4074074074074066</c:v>
                </c:pt>
                <c:pt idx="20">
                  <c:v>23.076923076923077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C79-441F-8174-3D7442696993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Лист1!$L$81:$L$101</c:f>
              <c:strCache>
                <c:ptCount val="21"/>
                <c:pt idx="0">
                  <c:v>МР</c:v>
                </c:pt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Лист1!$R$81:$R$101</c:f>
              <c:numCache>
                <c:formatCode>0.0</c:formatCode>
                <c:ptCount val="21"/>
                <c:pt idx="0" formatCode="General">
                  <c:v>0</c:v>
                </c:pt>
                <c:pt idx="1">
                  <c:v>25</c:v>
                </c:pt>
                <c:pt idx="2">
                  <c:v>10</c:v>
                </c:pt>
                <c:pt idx="3">
                  <c:v>50</c:v>
                </c:pt>
                <c:pt idx="4">
                  <c:v>30.434782608695656</c:v>
                </c:pt>
                <c:pt idx="5">
                  <c:v>22.222222222222221</c:v>
                </c:pt>
                <c:pt idx="6">
                  <c:v>4.7619047619047619</c:v>
                </c:pt>
                <c:pt idx="7">
                  <c:v>23.076923076923077</c:v>
                </c:pt>
                <c:pt idx="8">
                  <c:v>4.1666666666666661</c:v>
                </c:pt>
                <c:pt idx="9">
                  <c:v>28.571428571428569</c:v>
                </c:pt>
                <c:pt idx="10">
                  <c:v>25</c:v>
                </c:pt>
                <c:pt idx="11">
                  <c:v>20</c:v>
                </c:pt>
                <c:pt idx="12">
                  <c:v>15.384615384615385</c:v>
                </c:pt>
                <c:pt idx="13">
                  <c:v>22.222222222222221</c:v>
                </c:pt>
                <c:pt idx="14">
                  <c:v>25</c:v>
                </c:pt>
                <c:pt idx="15">
                  <c:v>18.181818181818183</c:v>
                </c:pt>
                <c:pt idx="16">
                  <c:v>25</c:v>
                </c:pt>
                <c:pt idx="17">
                  <c:v>23.52941176470588</c:v>
                </c:pt>
                <c:pt idx="18">
                  <c:v>4.7619047619047619</c:v>
                </c:pt>
                <c:pt idx="19">
                  <c:v>11.111111111111111</c:v>
                </c:pt>
                <c:pt idx="20">
                  <c:v>26.923076923076923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C79-441F-8174-3D74426969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349184"/>
        <c:axId val="48350720"/>
      </c:barChart>
      <c:catAx>
        <c:axId val="4834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350720"/>
        <c:crosses val="autoZero"/>
        <c:auto val="1"/>
        <c:lblAlgn val="ctr"/>
        <c:lblOffset val="100"/>
        <c:noMultiLvlLbl val="0"/>
      </c:catAx>
      <c:valAx>
        <c:axId val="48350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3491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/>
              <a:t>4.1. Количество ОО в МР, получивших максимальный и минимальный балл, в %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'[сводка наличия данные по ЭфРук 2023.xlsx]Лист2'!$L$3</c:f>
              <c:strCache>
                <c:ptCount val="1"/>
                <c:pt idx="0">
                  <c:v>в % 3 балла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'[сводка наличия данные по ЭфРук 2023.xlsx]Лист2'!$K$4:$K$24</c:f>
              <c:strCache>
                <c:ptCount val="21"/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'[сводка наличия данные по ЭфРук 2023.xlsx]Лист2'!$L$4:$L$24</c:f>
              <c:numCache>
                <c:formatCode>0.0</c:formatCode>
                <c:ptCount val="21"/>
                <c:pt idx="1">
                  <c:v>50</c:v>
                </c:pt>
                <c:pt idx="2">
                  <c:v>20</c:v>
                </c:pt>
                <c:pt idx="3">
                  <c:v>50</c:v>
                </c:pt>
                <c:pt idx="4">
                  <c:v>13.043478260869565</c:v>
                </c:pt>
                <c:pt idx="5">
                  <c:v>44.444444444444443</c:v>
                </c:pt>
                <c:pt idx="6">
                  <c:v>9.5238095238095237</c:v>
                </c:pt>
                <c:pt idx="7">
                  <c:v>46.153846153846153</c:v>
                </c:pt>
                <c:pt idx="8">
                  <c:v>8.3333333333333321</c:v>
                </c:pt>
                <c:pt idx="9">
                  <c:v>28.571428571428569</c:v>
                </c:pt>
                <c:pt idx="10">
                  <c:v>12.5</c:v>
                </c:pt>
                <c:pt idx="11">
                  <c:v>20</c:v>
                </c:pt>
                <c:pt idx="12">
                  <c:v>7.6923076923076925</c:v>
                </c:pt>
                <c:pt idx="13">
                  <c:v>0</c:v>
                </c:pt>
                <c:pt idx="14">
                  <c:v>12.5</c:v>
                </c:pt>
                <c:pt idx="15">
                  <c:v>36.363636363636367</c:v>
                </c:pt>
                <c:pt idx="16">
                  <c:v>8.3333333333333321</c:v>
                </c:pt>
                <c:pt idx="17">
                  <c:v>29.411764705882355</c:v>
                </c:pt>
                <c:pt idx="18">
                  <c:v>33.333333333333329</c:v>
                </c:pt>
                <c:pt idx="19">
                  <c:v>14.814814814814813</c:v>
                </c:pt>
                <c:pt idx="20">
                  <c:v>26.923076923076923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EC-4A8B-BC3A-6935B4B0929C}"/>
            </c:ext>
          </c:extLst>
        </c:ser>
        <c:ser>
          <c:idx val="1"/>
          <c:order val="1"/>
          <c:tx>
            <c:strRef>
              <c:f>'[сводка наличия данные по ЭфРук 2023.xlsx]Лист2'!$M$3</c:f>
              <c:strCache>
                <c:ptCount val="1"/>
                <c:pt idx="0">
                  <c:v>в % 0 баллов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'[сводка наличия данные по ЭфРук 2023.xlsx]Лист2'!$K$4:$K$24</c:f>
              <c:strCache>
                <c:ptCount val="21"/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г. Переславль</c:v>
                </c:pt>
                <c:pt idx="5">
                  <c:v>г. Рыбинск</c:v>
                </c:pt>
                <c:pt idx="6">
                  <c:v>г. Ярославль</c:v>
                </c:pt>
                <c:pt idx="7">
                  <c:v>Гаврилов-Ямский</c:v>
                </c:pt>
                <c:pt idx="8">
                  <c:v>ГОУ</c:v>
                </c:pt>
                <c:pt idx="9">
                  <c:v>Даниловский</c:v>
                </c:pt>
                <c:pt idx="10">
                  <c:v>Любимский</c:v>
                </c:pt>
                <c:pt idx="11">
                  <c:v>Мышкинский</c:v>
                </c:pt>
                <c:pt idx="12">
                  <c:v>Некоузский</c:v>
                </c:pt>
                <c:pt idx="13">
                  <c:v>Некрасовский</c:v>
                </c:pt>
                <c:pt idx="14">
                  <c:v>Первомайский</c:v>
                </c:pt>
                <c:pt idx="15">
                  <c:v>Пошехонский</c:v>
                </c:pt>
                <c:pt idx="16">
                  <c:v>Ростовский</c:v>
                </c:pt>
                <c:pt idx="17">
                  <c:v>Рыбинский</c:v>
                </c:pt>
                <c:pt idx="18">
                  <c:v>Тутаевский</c:v>
                </c:pt>
                <c:pt idx="19">
                  <c:v>Угличский</c:v>
                </c:pt>
                <c:pt idx="20">
                  <c:v>Ярославский</c:v>
                </c:pt>
              </c:strCache>
            </c:strRef>
          </c:cat>
          <c:val>
            <c:numRef>
              <c:f>'[сводка наличия данные по ЭфРук 2023.xlsx]Лист2'!$M$4:$M$24</c:f>
              <c:numCache>
                <c:formatCode>0.0</c:formatCode>
                <c:ptCount val="21"/>
                <c:pt idx="1">
                  <c:v>0</c:v>
                </c:pt>
                <c:pt idx="2">
                  <c:v>10</c:v>
                </c:pt>
                <c:pt idx="3">
                  <c:v>25</c:v>
                </c:pt>
                <c:pt idx="4">
                  <c:v>21.739130434782609</c:v>
                </c:pt>
                <c:pt idx="5">
                  <c:v>22.222222222222221</c:v>
                </c:pt>
                <c:pt idx="6">
                  <c:v>40.476190476190474</c:v>
                </c:pt>
                <c:pt idx="7">
                  <c:v>0</c:v>
                </c:pt>
                <c:pt idx="8">
                  <c:v>4.1666666666666661</c:v>
                </c:pt>
                <c:pt idx="9">
                  <c:v>7.1428571428571423</c:v>
                </c:pt>
                <c:pt idx="10">
                  <c:v>0</c:v>
                </c:pt>
                <c:pt idx="11">
                  <c:v>20</c:v>
                </c:pt>
                <c:pt idx="12">
                  <c:v>23.076923076923077</c:v>
                </c:pt>
                <c:pt idx="13">
                  <c:v>44.444444444444443</c:v>
                </c:pt>
                <c:pt idx="14">
                  <c:v>37.5</c:v>
                </c:pt>
                <c:pt idx="15">
                  <c:v>0</c:v>
                </c:pt>
                <c:pt idx="16">
                  <c:v>12.5</c:v>
                </c:pt>
                <c:pt idx="17">
                  <c:v>17.647058823529413</c:v>
                </c:pt>
                <c:pt idx="18">
                  <c:v>9.5238095238095237</c:v>
                </c:pt>
                <c:pt idx="19">
                  <c:v>3.7037037037037033</c:v>
                </c:pt>
                <c:pt idx="20">
                  <c:v>23.076923076923077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DEC-4A8B-BC3A-6935B4B092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46241664"/>
        <c:axId val="46243200"/>
      </c:barChart>
      <c:catAx>
        <c:axId val="4624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6243200"/>
        <c:crosses val="autoZero"/>
        <c:auto val="1"/>
        <c:lblAlgn val="ctr"/>
        <c:lblOffset val="100"/>
        <c:noMultiLvlLbl val="0"/>
      </c:catAx>
      <c:valAx>
        <c:axId val="46243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62416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9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4.3. Количество ОО в МР, показавших максимальный и минимальный</a:t>
            </a:r>
            <a:r>
              <a:rPr lang="ru-RU" baseline="0"/>
              <a:t> баллы, в %</a:t>
            </a:r>
            <a:endParaRPr lang="ru-RU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'[сводка наличия данные по ЭфРук 2023.xlsx]Лист4'!$N$15</c:f>
              <c:strCache>
                <c:ptCount val="1"/>
                <c:pt idx="0">
                  <c:v>в % 3 балла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'[сводка наличия данные по ЭфРук 2023.xlsx]Лист4'!$M$16:$M$35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'[сводка наличия данные по ЭфРук 2023.xlsx]Лист4'!$N$16:$N$35</c:f>
              <c:numCache>
                <c:formatCode>0.0</c:formatCode>
                <c:ptCount val="20"/>
                <c:pt idx="0">
                  <c:v>0</c:v>
                </c:pt>
                <c:pt idx="1">
                  <c:v>30</c:v>
                </c:pt>
                <c:pt idx="2">
                  <c:v>0</c:v>
                </c:pt>
                <c:pt idx="3">
                  <c:v>13.043478260869565</c:v>
                </c:pt>
                <c:pt idx="4">
                  <c:v>3.7037037037037033</c:v>
                </c:pt>
                <c:pt idx="5">
                  <c:v>4.7619047619047619</c:v>
                </c:pt>
                <c:pt idx="6">
                  <c:v>23.076923076923077</c:v>
                </c:pt>
                <c:pt idx="7">
                  <c:v>0</c:v>
                </c:pt>
                <c:pt idx="8">
                  <c:v>7.1428571428571423</c:v>
                </c:pt>
                <c:pt idx="9">
                  <c:v>0</c:v>
                </c:pt>
                <c:pt idx="10">
                  <c:v>20</c:v>
                </c:pt>
                <c:pt idx="11">
                  <c:v>15.384615384615385</c:v>
                </c:pt>
                <c:pt idx="12">
                  <c:v>11.111111111111111</c:v>
                </c:pt>
                <c:pt idx="13">
                  <c:v>12.5</c:v>
                </c:pt>
                <c:pt idx="14">
                  <c:v>9.0909090909090917</c:v>
                </c:pt>
                <c:pt idx="15">
                  <c:v>16.666666666666664</c:v>
                </c:pt>
                <c:pt idx="16">
                  <c:v>5.8823529411764701</c:v>
                </c:pt>
                <c:pt idx="17">
                  <c:v>4.7619047619047619</c:v>
                </c:pt>
                <c:pt idx="18">
                  <c:v>3.7037037037037033</c:v>
                </c:pt>
                <c:pt idx="19">
                  <c:v>7.6923076923076925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F99-4B5D-BDAF-7C4ABC4562E8}"/>
            </c:ext>
          </c:extLst>
        </c:ser>
        <c:ser>
          <c:idx val="1"/>
          <c:order val="1"/>
          <c:tx>
            <c:strRef>
              <c:f>'[сводка наличия данные по ЭфРук 2023.xlsx]Лист4'!$O$15</c:f>
              <c:strCache>
                <c:ptCount val="1"/>
                <c:pt idx="0">
                  <c:v>в % 0 баллов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'[сводка наличия данные по ЭфРук 2023.xlsx]Лист4'!$M$16:$M$35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'[сводка наличия данные по ЭфРук 2023.xlsx]Лист4'!$O$16:$O$35</c:f>
              <c:numCache>
                <c:formatCode>0.0</c:formatCode>
                <c:ptCount val="20"/>
                <c:pt idx="0">
                  <c:v>87.5</c:v>
                </c:pt>
                <c:pt idx="1">
                  <c:v>70</c:v>
                </c:pt>
                <c:pt idx="2">
                  <c:v>100</c:v>
                </c:pt>
                <c:pt idx="3">
                  <c:v>73.91304347826086</c:v>
                </c:pt>
                <c:pt idx="4">
                  <c:v>55.555555555555557</c:v>
                </c:pt>
                <c:pt idx="5">
                  <c:v>70.238095238095227</c:v>
                </c:pt>
                <c:pt idx="6">
                  <c:v>61.53846153846154</c:v>
                </c:pt>
                <c:pt idx="7">
                  <c:v>95.833333333333343</c:v>
                </c:pt>
                <c:pt idx="8">
                  <c:v>78.571428571428569</c:v>
                </c:pt>
                <c:pt idx="9">
                  <c:v>75</c:v>
                </c:pt>
                <c:pt idx="10">
                  <c:v>80</c:v>
                </c:pt>
                <c:pt idx="11">
                  <c:v>84.615384615384613</c:v>
                </c:pt>
                <c:pt idx="12">
                  <c:v>77.777777777777786</c:v>
                </c:pt>
                <c:pt idx="13">
                  <c:v>75</c:v>
                </c:pt>
                <c:pt idx="14">
                  <c:v>81.818181818181827</c:v>
                </c:pt>
                <c:pt idx="15">
                  <c:v>75</c:v>
                </c:pt>
                <c:pt idx="16">
                  <c:v>88.235294117647058</c:v>
                </c:pt>
                <c:pt idx="17">
                  <c:v>71.428571428571431</c:v>
                </c:pt>
                <c:pt idx="18">
                  <c:v>92.592592592592595</c:v>
                </c:pt>
                <c:pt idx="19">
                  <c:v>84.615384615384613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F99-4B5D-BDAF-7C4ABC4562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360448"/>
        <c:axId val="46361984"/>
      </c:barChart>
      <c:catAx>
        <c:axId val="4636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361984"/>
        <c:crosses val="autoZero"/>
        <c:auto val="1"/>
        <c:lblAlgn val="ctr"/>
        <c:lblOffset val="100"/>
        <c:noMultiLvlLbl val="0"/>
      </c:catAx>
      <c:valAx>
        <c:axId val="46361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3604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ru-RU" sz="1100"/>
              <a:t>5.1. </a:t>
            </a:r>
            <a:r>
              <a:rPr lang="ru-RU" sz="1100" b="0" i="0" baseline="0">
                <a:effectLst/>
              </a:rPr>
              <a:t>Количество ОО в МР, показавших максимальный и минимальный баллы, в %</a:t>
            </a:r>
            <a:endParaRPr lang="ru-RU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'группа 5 расчеты'!$M$16</c:f>
              <c:strCache>
                <c:ptCount val="1"/>
                <c:pt idx="0">
                  <c:v>в % 3 балла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'группа 5 расчеты'!$L$17:$L$36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'группа 5 расчеты'!$M$17:$M$36</c:f>
              <c:numCache>
                <c:formatCode>0.0</c:formatCode>
                <c:ptCount val="20"/>
                <c:pt idx="0">
                  <c:v>25</c:v>
                </c:pt>
                <c:pt idx="1">
                  <c:v>0</c:v>
                </c:pt>
                <c:pt idx="2">
                  <c:v>25</c:v>
                </c:pt>
                <c:pt idx="3">
                  <c:v>17.391304347826086</c:v>
                </c:pt>
                <c:pt idx="4">
                  <c:v>44.444444444444443</c:v>
                </c:pt>
                <c:pt idx="5">
                  <c:v>14.285714285714285</c:v>
                </c:pt>
                <c:pt idx="6">
                  <c:v>38.461538461538467</c:v>
                </c:pt>
                <c:pt idx="7">
                  <c:v>8.3333333333333321</c:v>
                </c:pt>
                <c:pt idx="8">
                  <c:v>35.714285714285715</c:v>
                </c:pt>
                <c:pt idx="9">
                  <c:v>12.5</c:v>
                </c:pt>
                <c:pt idx="10">
                  <c:v>20</c:v>
                </c:pt>
                <c:pt idx="11">
                  <c:v>7.6923076923076925</c:v>
                </c:pt>
                <c:pt idx="12">
                  <c:v>0</c:v>
                </c:pt>
                <c:pt idx="13">
                  <c:v>12.5</c:v>
                </c:pt>
                <c:pt idx="14">
                  <c:v>36.363636363636367</c:v>
                </c:pt>
                <c:pt idx="15">
                  <c:v>25</c:v>
                </c:pt>
                <c:pt idx="16">
                  <c:v>29.411764705882355</c:v>
                </c:pt>
                <c:pt idx="17">
                  <c:v>23.809523809523807</c:v>
                </c:pt>
                <c:pt idx="18">
                  <c:v>14.814814814814813</c:v>
                </c:pt>
                <c:pt idx="19">
                  <c:v>15.384615384615385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33E-4B3F-9489-D6019A8527EA}"/>
            </c:ext>
          </c:extLst>
        </c:ser>
        <c:ser>
          <c:idx val="1"/>
          <c:order val="1"/>
          <c:tx>
            <c:strRef>
              <c:f>'группа 5 расчеты'!$N$16</c:f>
              <c:strCache>
                <c:ptCount val="1"/>
                <c:pt idx="0">
                  <c:v>в % 0 баллов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'группа 5 расчеты'!$L$17:$L$36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'группа 5 расчеты'!$N$17:$N$36</c:f>
              <c:numCache>
                <c:formatCode>0.0</c:formatCode>
                <c:ptCount val="20"/>
                <c:pt idx="0">
                  <c:v>0</c:v>
                </c:pt>
                <c:pt idx="1">
                  <c:v>20</c:v>
                </c:pt>
                <c:pt idx="2">
                  <c:v>25</c:v>
                </c:pt>
                <c:pt idx="3">
                  <c:v>17.391304347826086</c:v>
                </c:pt>
                <c:pt idx="4">
                  <c:v>11.111111111111111</c:v>
                </c:pt>
                <c:pt idx="5">
                  <c:v>36.904761904761905</c:v>
                </c:pt>
                <c:pt idx="6">
                  <c:v>15.384615384615385</c:v>
                </c:pt>
                <c:pt idx="7">
                  <c:v>4.1666666666666661</c:v>
                </c:pt>
                <c:pt idx="8">
                  <c:v>7.1428571428571423</c:v>
                </c:pt>
                <c:pt idx="9">
                  <c:v>0</c:v>
                </c:pt>
                <c:pt idx="10">
                  <c:v>40</c:v>
                </c:pt>
                <c:pt idx="11">
                  <c:v>23.076923076923077</c:v>
                </c:pt>
                <c:pt idx="12">
                  <c:v>55.555555555555557</c:v>
                </c:pt>
                <c:pt idx="13">
                  <c:v>25</c:v>
                </c:pt>
                <c:pt idx="14">
                  <c:v>9.0909090909090917</c:v>
                </c:pt>
                <c:pt idx="15">
                  <c:v>12.5</c:v>
                </c:pt>
                <c:pt idx="16">
                  <c:v>17.647058823529413</c:v>
                </c:pt>
                <c:pt idx="17">
                  <c:v>14.285714285714285</c:v>
                </c:pt>
                <c:pt idx="18">
                  <c:v>3.7037037037037033</c:v>
                </c:pt>
                <c:pt idx="19">
                  <c:v>26.923076923076923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33E-4B3F-9489-D6019A8527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781184"/>
        <c:axId val="48782720"/>
      </c:barChart>
      <c:catAx>
        <c:axId val="4878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782720"/>
        <c:crosses val="autoZero"/>
        <c:auto val="1"/>
        <c:lblAlgn val="ctr"/>
        <c:lblOffset val="100"/>
        <c:noMultiLvlLbl val="0"/>
      </c:catAx>
      <c:valAx>
        <c:axId val="48782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7811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/>
              <a:t>5.3. Количество ОО, показавших максимальный и минимальный балл, в %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'группа 5 расчеты'!$R$87</c:f>
              <c:strCache>
                <c:ptCount val="1"/>
                <c:pt idx="0">
                  <c:v> 3 балла 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'группа 5 расчеты'!$Q$88:$Q$107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'группа 5 расчеты'!$R$88:$R$107</c:f>
              <c:numCache>
                <c:formatCode>0.0</c:formatCode>
                <c:ptCount val="20"/>
                <c:pt idx="0">
                  <c:v>25</c:v>
                </c:pt>
                <c:pt idx="1">
                  <c:v>20</c:v>
                </c:pt>
                <c:pt idx="2">
                  <c:v>25</c:v>
                </c:pt>
                <c:pt idx="3">
                  <c:v>21.739130434782609</c:v>
                </c:pt>
                <c:pt idx="4">
                  <c:v>22.222222222222221</c:v>
                </c:pt>
                <c:pt idx="5">
                  <c:v>10.714285714285714</c:v>
                </c:pt>
                <c:pt idx="6">
                  <c:v>30.76923076923077</c:v>
                </c:pt>
                <c:pt idx="7">
                  <c:v>4.1666666666666661</c:v>
                </c:pt>
                <c:pt idx="8">
                  <c:v>35.714285714285715</c:v>
                </c:pt>
                <c:pt idx="9">
                  <c:v>37.5</c:v>
                </c:pt>
                <c:pt idx="10">
                  <c:v>20</c:v>
                </c:pt>
                <c:pt idx="11">
                  <c:v>23.076923076923077</c:v>
                </c:pt>
                <c:pt idx="12">
                  <c:v>11.111111111111111</c:v>
                </c:pt>
                <c:pt idx="13">
                  <c:v>37.5</c:v>
                </c:pt>
                <c:pt idx="14">
                  <c:v>36.363636363636367</c:v>
                </c:pt>
                <c:pt idx="15">
                  <c:v>16.666666666666664</c:v>
                </c:pt>
                <c:pt idx="16">
                  <c:v>35.294117647058826</c:v>
                </c:pt>
                <c:pt idx="17">
                  <c:v>19.047619047619047</c:v>
                </c:pt>
                <c:pt idx="18">
                  <c:v>29.629629629629626</c:v>
                </c:pt>
                <c:pt idx="19">
                  <c:v>15.384615384615385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2C-45CB-B6F3-60D45EC7CAD6}"/>
            </c:ext>
          </c:extLst>
        </c:ser>
        <c:ser>
          <c:idx val="1"/>
          <c:order val="1"/>
          <c:tx>
            <c:strRef>
              <c:f>'группа 5 расчеты'!$S$87</c:f>
              <c:strCache>
                <c:ptCount val="1"/>
                <c:pt idx="0">
                  <c:v> 0 баллов в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'группа 5 расчеты'!$Q$88:$Q$107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'группа 5 расчеты'!$S$88:$S$107</c:f>
              <c:numCache>
                <c:formatCode>0.0</c:formatCode>
                <c:ptCount val="20"/>
                <c:pt idx="0">
                  <c:v>0</c:v>
                </c:pt>
                <c:pt idx="1">
                  <c:v>30</c:v>
                </c:pt>
                <c:pt idx="2">
                  <c:v>0</c:v>
                </c:pt>
                <c:pt idx="3">
                  <c:v>8.695652173913043</c:v>
                </c:pt>
                <c:pt idx="4">
                  <c:v>25.925925925925924</c:v>
                </c:pt>
                <c:pt idx="5">
                  <c:v>41.666666666666671</c:v>
                </c:pt>
                <c:pt idx="6">
                  <c:v>7.6923076923076925</c:v>
                </c:pt>
                <c:pt idx="7">
                  <c:v>0</c:v>
                </c:pt>
                <c:pt idx="8">
                  <c:v>7.1428571428571423</c:v>
                </c:pt>
                <c:pt idx="9">
                  <c:v>0</c:v>
                </c:pt>
                <c:pt idx="10">
                  <c:v>20</c:v>
                </c:pt>
                <c:pt idx="11">
                  <c:v>15.384615384615385</c:v>
                </c:pt>
                <c:pt idx="12">
                  <c:v>44.444444444444443</c:v>
                </c:pt>
                <c:pt idx="13">
                  <c:v>12.5</c:v>
                </c:pt>
                <c:pt idx="14">
                  <c:v>0</c:v>
                </c:pt>
                <c:pt idx="15">
                  <c:v>8.3333333333333321</c:v>
                </c:pt>
                <c:pt idx="16">
                  <c:v>17.647058823529413</c:v>
                </c:pt>
                <c:pt idx="17">
                  <c:v>9.5238095238095237</c:v>
                </c:pt>
                <c:pt idx="18">
                  <c:v>11.111111111111111</c:v>
                </c:pt>
                <c:pt idx="19">
                  <c:v>30.76923076923077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B2C-45CB-B6F3-60D45EC7CA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822912"/>
        <c:axId val="46403968"/>
      </c:barChart>
      <c:catAx>
        <c:axId val="4882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6403968"/>
        <c:crosses val="autoZero"/>
        <c:auto val="1"/>
        <c:lblAlgn val="ctr"/>
        <c:lblOffset val="100"/>
        <c:noMultiLvlLbl val="0"/>
      </c:catAx>
      <c:valAx>
        <c:axId val="46403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8229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9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ru-RU" sz="1100"/>
              <a:t>5.2. </a:t>
            </a:r>
            <a:r>
              <a:rPr lang="ru-RU" sz="1100" b="0" i="0" baseline="0">
                <a:effectLst/>
              </a:rPr>
              <a:t>Количество ОО в МР, показавших максимальный и минимальный баллы, в %</a:t>
            </a:r>
            <a:r>
              <a:rPr lang="ru-RU" sz="1100"/>
              <a:t> 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'группа 5 расчеты'!$R$51</c:f>
              <c:strCache>
                <c:ptCount val="1"/>
                <c:pt idx="0">
                  <c:v>в % 3 балла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'группа 5 расчеты'!$Q$52:$Q$71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'группа 5 расчеты'!$R$52:$R$71</c:f>
              <c:numCache>
                <c:formatCode>0.0</c:formatCode>
                <c:ptCount val="20"/>
                <c:pt idx="0">
                  <c:v>12.5</c:v>
                </c:pt>
                <c:pt idx="1">
                  <c:v>20</c:v>
                </c:pt>
                <c:pt idx="2">
                  <c:v>25</c:v>
                </c:pt>
                <c:pt idx="3">
                  <c:v>4.3478260869565215</c:v>
                </c:pt>
                <c:pt idx="4">
                  <c:v>29.629629629629626</c:v>
                </c:pt>
                <c:pt idx="5">
                  <c:v>16.666666666666664</c:v>
                </c:pt>
                <c:pt idx="6">
                  <c:v>23.076923076923077</c:v>
                </c:pt>
                <c:pt idx="7">
                  <c:v>12.5</c:v>
                </c:pt>
                <c:pt idx="8">
                  <c:v>14.285714285714285</c:v>
                </c:pt>
                <c:pt idx="9">
                  <c:v>0</c:v>
                </c:pt>
                <c:pt idx="10">
                  <c:v>0</c:v>
                </c:pt>
                <c:pt idx="11">
                  <c:v>7.6923076923076925</c:v>
                </c:pt>
                <c:pt idx="12">
                  <c:v>11.111111111111111</c:v>
                </c:pt>
                <c:pt idx="13">
                  <c:v>12.5</c:v>
                </c:pt>
                <c:pt idx="14">
                  <c:v>18.181818181818183</c:v>
                </c:pt>
                <c:pt idx="15">
                  <c:v>4.1666666666666661</c:v>
                </c:pt>
                <c:pt idx="16">
                  <c:v>29.411764705882355</c:v>
                </c:pt>
                <c:pt idx="17">
                  <c:v>14.285714285714285</c:v>
                </c:pt>
                <c:pt idx="18">
                  <c:v>3.7037037037037033</c:v>
                </c:pt>
                <c:pt idx="19">
                  <c:v>7.6923076923076925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18E-4DA7-A880-67EC6ADEFC5A}"/>
            </c:ext>
          </c:extLst>
        </c:ser>
        <c:ser>
          <c:idx val="1"/>
          <c:order val="1"/>
          <c:tx>
            <c:strRef>
              <c:f>'группа 5 расчеты'!$S$51</c:f>
              <c:strCache>
                <c:ptCount val="1"/>
                <c:pt idx="0">
                  <c:v>в % 0 баллов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'группа 5 расчеты'!$Q$52:$Q$71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г. Переславль</c:v>
                </c:pt>
                <c:pt idx="4">
                  <c:v>г. Рыбинск</c:v>
                </c:pt>
                <c:pt idx="5">
                  <c:v>г. Ярославль</c:v>
                </c:pt>
                <c:pt idx="6">
                  <c:v>Гаврилов-Ямский</c:v>
                </c:pt>
                <c:pt idx="7">
                  <c:v>ГОУ</c:v>
                </c:pt>
                <c:pt idx="8">
                  <c:v>Даниловский</c:v>
                </c:pt>
                <c:pt idx="9">
                  <c:v>Любимский</c:v>
                </c:pt>
                <c:pt idx="10">
                  <c:v>Мышкинский</c:v>
                </c:pt>
                <c:pt idx="11">
                  <c:v>Некоузский</c:v>
                </c:pt>
                <c:pt idx="12">
                  <c:v>Некрасовский</c:v>
                </c:pt>
                <c:pt idx="13">
                  <c:v>Первомайский</c:v>
                </c:pt>
                <c:pt idx="14">
                  <c:v>Пошехонский</c:v>
                </c:pt>
                <c:pt idx="15">
                  <c:v>Ростовский</c:v>
                </c:pt>
                <c:pt idx="16">
                  <c:v>Рыбинский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</c:strCache>
            </c:strRef>
          </c:cat>
          <c:val>
            <c:numRef>
              <c:f>'группа 5 расчеты'!$S$52:$S$71</c:f>
              <c:numCache>
                <c:formatCode>0.0</c:formatCode>
                <c:ptCount val="20"/>
                <c:pt idx="0">
                  <c:v>12.5</c:v>
                </c:pt>
                <c:pt idx="1">
                  <c:v>10</c:v>
                </c:pt>
                <c:pt idx="2">
                  <c:v>50</c:v>
                </c:pt>
                <c:pt idx="3">
                  <c:v>4.3478260869565215</c:v>
                </c:pt>
                <c:pt idx="4">
                  <c:v>3.7037037037037033</c:v>
                </c:pt>
                <c:pt idx="5">
                  <c:v>19.047619047619047</c:v>
                </c:pt>
                <c:pt idx="6">
                  <c:v>7.6923076923076925</c:v>
                </c:pt>
                <c:pt idx="7">
                  <c:v>0</c:v>
                </c:pt>
                <c:pt idx="8">
                  <c:v>7.1428571428571423</c:v>
                </c:pt>
                <c:pt idx="9">
                  <c:v>12.5</c:v>
                </c:pt>
                <c:pt idx="10">
                  <c:v>20</c:v>
                </c:pt>
                <c:pt idx="11">
                  <c:v>7.6923076923076925</c:v>
                </c:pt>
                <c:pt idx="12">
                  <c:v>66.666666666666657</c:v>
                </c:pt>
                <c:pt idx="13">
                  <c:v>25</c:v>
                </c:pt>
                <c:pt idx="14">
                  <c:v>0</c:v>
                </c:pt>
                <c:pt idx="15">
                  <c:v>12.5</c:v>
                </c:pt>
                <c:pt idx="16">
                  <c:v>11.76470588235294</c:v>
                </c:pt>
                <c:pt idx="17">
                  <c:v>19.047619047619047</c:v>
                </c:pt>
                <c:pt idx="18">
                  <c:v>7.4074074074074066</c:v>
                </c:pt>
                <c:pt idx="19">
                  <c:v>15.384615384615385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18E-4DA7-A880-67EC6ADEFC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464384"/>
        <c:axId val="48845952"/>
      </c:barChart>
      <c:catAx>
        <c:axId val="4646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845952"/>
        <c:crosses val="autoZero"/>
        <c:auto val="1"/>
        <c:lblAlgn val="ctr"/>
        <c:lblOffset val="100"/>
        <c:noMultiLvlLbl val="0"/>
      </c:catAx>
      <c:valAx>
        <c:axId val="48845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4643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2A7667-FE8C-45A2-B00A-31660BC43B41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2A4687-C5C6-427E-9A9B-77A20AB6E8CE}">
      <dgm:prSet phldrT="[Текст]" custT="1"/>
      <dgm:spPr/>
      <dgm:t>
        <a:bodyPr/>
        <a:lstStyle/>
        <a:p>
          <a:r>
            <a:rPr lang="ru-RU" sz="1600" dirty="0" smtClean="0">
              <a:latin typeface="Phenomena" panose="020B0604020202020204"/>
            </a:rPr>
            <a:t>проведение конкурса на включение в кадровый резерв руководителей образовательных организаций; </a:t>
          </a:r>
          <a:endParaRPr lang="ru-RU" sz="1600" dirty="0"/>
        </a:p>
      </dgm:t>
    </dgm:pt>
    <dgm:pt modelId="{05B2769C-F877-4247-AD7B-A4F544ADAD1D}" type="parTrans" cxnId="{DA2CD146-A6F9-4955-AC1B-B295C95C3427}">
      <dgm:prSet/>
      <dgm:spPr/>
      <dgm:t>
        <a:bodyPr/>
        <a:lstStyle/>
        <a:p>
          <a:endParaRPr lang="ru-RU"/>
        </a:p>
      </dgm:t>
    </dgm:pt>
    <dgm:pt modelId="{E32136C7-32AE-4DAD-A5C2-2ECFE4DD1F5E}" type="sibTrans" cxnId="{DA2CD146-A6F9-4955-AC1B-B295C95C3427}">
      <dgm:prSet/>
      <dgm:spPr/>
      <dgm:t>
        <a:bodyPr/>
        <a:lstStyle/>
        <a:p>
          <a:endParaRPr lang="ru-RU"/>
        </a:p>
      </dgm:t>
    </dgm:pt>
    <dgm:pt modelId="{42D816C8-7F8B-42E4-B07C-5B4D1443CEE0}">
      <dgm:prSet custT="1"/>
      <dgm:spPr/>
      <dgm:t>
        <a:bodyPr/>
        <a:lstStyle/>
        <a:p>
          <a:r>
            <a:rPr lang="ru-RU" sz="1600" dirty="0" smtClean="0">
              <a:latin typeface="Phenomena" panose="020B0604020202020204"/>
            </a:rPr>
            <a:t>оценка управленческих компетенций претендентов в кадровый резерв (выгрузка после 20 мая 2023)</a:t>
          </a:r>
          <a:endParaRPr lang="ru-RU" sz="1600" dirty="0" smtClean="0">
            <a:latin typeface="Phenomena" panose="020B0604020202020204"/>
          </a:endParaRPr>
        </a:p>
      </dgm:t>
    </dgm:pt>
    <dgm:pt modelId="{79FF617E-16F7-4B8A-A121-D0628294B30B}" type="parTrans" cxnId="{797F6F75-476A-4574-912F-A4CC683FED77}">
      <dgm:prSet/>
      <dgm:spPr/>
      <dgm:t>
        <a:bodyPr/>
        <a:lstStyle/>
        <a:p>
          <a:endParaRPr lang="ru-RU"/>
        </a:p>
      </dgm:t>
    </dgm:pt>
    <dgm:pt modelId="{BAE40ABD-F321-4D76-8117-3925B149BE93}" type="sibTrans" cxnId="{797F6F75-476A-4574-912F-A4CC683FED77}">
      <dgm:prSet/>
      <dgm:spPr/>
      <dgm:t>
        <a:bodyPr/>
        <a:lstStyle/>
        <a:p>
          <a:endParaRPr lang="ru-RU"/>
        </a:p>
      </dgm:t>
    </dgm:pt>
    <dgm:pt modelId="{797DA27F-E78A-4829-B98A-F454CFAF8E63}">
      <dgm:prSet custT="1"/>
      <dgm:spPr/>
      <dgm:t>
        <a:bodyPr/>
        <a:lstStyle/>
        <a:p>
          <a:r>
            <a:rPr lang="ru-RU" sz="1600" dirty="0" smtClean="0">
              <a:latin typeface="Phenomena" panose="020B0604020202020204"/>
            </a:rPr>
            <a:t>проведение обучения и стажировок для претендентов, включенных в кадровый резерв; </a:t>
          </a:r>
          <a:endParaRPr lang="ru-RU" sz="1600" dirty="0" smtClean="0">
            <a:latin typeface="Phenomena" panose="020B0604020202020204"/>
          </a:endParaRPr>
        </a:p>
      </dgm:t>
    </dgm:pt>
    <dgm:pt modelId="{108896D6-B3F7-4488-9A78-01042EEB20DB}" type="parTrans" cxnId="{54821DB4-5A25-4D8A-8E23-9FE7BE0EBD39}">
      <dgm:prSet/>
      <dgm:spPr/>
      <dgm:t>
        <a:bodyPr/>
        <a:lstStyle/>
        <a:p>
          <a:endParaRPr lang="ru-RU"/>
        </a:p>
      </dgm:t>
    </dgm:pt>
    <dgm:pt modelId="{DC8A4F79-0FA7-442C-8C24-997848BE84C9}" type="sibTrans" cxnId="{54821DB4-5A25-4D8A-8E23-9FE7BE0EBD39}">
      <dgm:prSet/>
      <dgm:spPr/>
      <dgm:t>
        <a:bodyPr/>
        <a:lstStyle/>
        <a:p>
          <a:endParaRPr lang="ru-RU"/>
        </a:p>
      </dgm:t>
    </dgm:pt>
    <dgm:pt modelId="{AA8C21E8-C397-4B24-8BBD-CA209783F854}">
      <dgm:prSet custT="1"/>
      <dgm:spPr/>
      <dgm:t>
        <a:bodyPr/>
        <a:lstStyle/>
        <a:p>
          <a:r>
            <a:rPr lang="ru-RU" sz="1600" dirty="0" smtClean="0">
              <a:latin typeface="Phenomena" panose="020B0604020202020204"/>
            </a:rPr>
            <a:t>назначение руководителей образовательных организаций с учетом результатов мониторинга эффективности руководителя ОО и/или по результатам конкурса на включение в кадровый резерв. </a:t>
          </a:r>
          <a:endParaRPr lang="ru-RU" sz="1600" dirty="0">
            <a:latin typeface="Phenomena" panose="020B0604020202020204"/>
          </a:endParaRPr>
        </a:p>
      </dgm:t>
    </dgm:pt>
    <dgm:pt modelId="{71C9EBE7-A02B-4335-BBFF-42297309A8E2}" type="parTrans" cxnId="{E4781CC3-DC7B-4A99-AAD0-21E7FC792F81}">
      <dgm:prSet/>
      <dgm:spPr/>
      <dgm:t>
        <a:bodyPr/>
        <a:lstStyle/>
        <a:p>
          <a:endParaRPr lang="ru-RU"/>
        </a:p>
      </dgm:t>
    </dgm:pt>
    <dgm:pt modelId="{8BAC2A4B-1440-4A53-A93F-28938F047B12}" type="sibTrans" cxnId="{E4781CC3-DC7B-4A99-AAD0-21E7FC792F81}">
      <dgm:prSet/>
      <dgm:spPr/>
      <dgm:t>
        <a:bodyPr/>
        <a:lstStyle/>
        <a:p>
          <a:endParaRPr lang="ru-RU"/>
        </a:p>
      </dgm:t>
    </dgm:pt>
    <dgm:pt modelId="{B0094FC2-9CF2-4D32-B5CA-EC73F00ABB28}" type="pres">
      <dgm:prSet presAssocID="{4B2A7667-FE8C-45A2-B00A-31660BC43B41}" presName="Name0" presStyleCnt="0">
        <dgm:presLayoutVars>
          <dgm:dir/>
          <dgm:resizeHandles val="exact"/>
        </dgm:presLayoutVars>
      </dgm:prSet>
      <dgm:spPr/>
    </dgm:pt>
    <dgm:pt modelId="{974126A3-2553-46E2-817E-7F21E55F8DA2}" type="pres">
      <dgm:prSet presAssocID="{4B2A7667-FE8C-45A2-B00A-31660BC43B41}" presName="arrow" presStyleLbl="bgShp" presStyleIdx="0" presStyleCnt="1"/>
      <dgm:spPr/>
    </dgm:pt>
    <dgm:pt modelId="{B0B35193-0372-4F5B-AFFA-C210FE7DC8A8}" type="pres">
      <dgm:prSet presAssocID="{4B2A7667-FE8C-45A2-B00A-31660BC43B41}" presName="points" presStyleCnt="0"/>
      <dgm:spPr/>
    </dgm:pt>
    <dgm:pt modelId="{879775F0-E8ED-4AF1-9056-D8FE96AF7934}" type="pres">
      <dgm:prSet presAssocID="{2E2A4687-C5C6-427E-9A9B-77A20AB6E8CE}" presName="compositeA" presStyleCnt="0"/>
      <dgm:spPr/>
    </dgm:pt>
    <dgm:pt modelId="{FDFFE44C-9BDB-48A4-A5D2-F6247502F97C}" type="pres">
      <dgm:prSet presAssocID="{2E2A4687-C5C6-427E-9A9B-77A20AB6E8CE}" presName="textA" presStyleLbl="revTx" presStyleIdx="0" presStyleCnt="4" custScaleX="1943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CE798D-87E7-4FFB-9BB2-21871B6847F2}" type="pres">
      <dgm:prSet presAssocID="{2E2A4687-C5C6-427E-9A9B-77A20AB6E8CE}" presName="circleA" presStyleLbl="node1" presStyleIdx="0" presStyleCnt="4"/>
      <dgm:spPr/>
    </dgm:pt>
    <dgm:pt modelId="{96D699D0-9FF1-4DF8-80F7-E56C520C45AB}" type="pres">
      <dgm:prSet presAssocID="{2E2A4687-C5C6-427E-9A9B-77A20AB6E8CE}" presName="spaceA" presStyleCnt="0"/>
      <dgm:spPr/>
    </dgm:pt>
    <dgm:pt modelId="{C283E1CC-56E7-4C48-9D26-4D62AB5E15F0}" type="pres">
      <dgm:prSet presAssocID="{E32136C7-32AE-4DAD-A5C2-2ECFE4DD1F5E}" presName="space" presStyleCnt="0"/>
      <dgm:spPr/>
    </dgm:pt>
    <dgm:pt modelId="{00499770-F90C-4673-9B26-9EBB775D1DE0}" type="pres">
      <dgm:prSet presAssocID="{42D816C8-7F8B-42E4-B07C-5B4D1443CEE0}" presName="compositeB" presStyleCnt="0"/>
      <dgm:spPr/>
    </dgm:pt>
    <dgm:pt modelId="{76639B7F-D1AD-44DC-9BA9-E5668377D10C}" type="pres">
      <dgm:prSet presAssocID="{42D816C8-7F8B-42E4-B07C-5B4D1443CEE0}" presName="textB" presStyleLbl="revTx" presStyleIdx="1" presStyleCnt="4" custScaleX="163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A10529-4FD6-4033-A747-3A34FFF87DA2}" type="pres">
      <dgm:prSet presAssocID="{42D816C8-7F8B-42E4-B07C-5B4D1443CEE0}" presName="circleB" presStyleLbl="node1" presStyleIdx="1" presStyleCnt="4"/>
      <dgm:spPr/>
    </dgm:pt>
    <dgm:pt modelId="{4D7EAB20-5DD6-4812-ABEE-FEF237E6B931}" type="pres">
      <dgm:prSet presAssocID="{42D816C8-7F8B-42E4-B07C-5B4D1443CEE0}" presName="spaceB" presStyleCnt="0"/>
      <dgm:spPr/>
    </dgm:pt>
    <dgm:pt modelId="{8651E8AF-BAC7-40B3-8A60-66ABBAE826C0}" type="pres">
      <dgm:prSet presAssocID="{BAE40ABD-F321-4D76-8117-3925B149BE93}" presName="space" presStyleCnt="0"/>
      <dgm:spPr/>
    </dgm:pt>
    <dgm:pt modelId="{9253FB46-5D71-461B-AF4F-25433936D29D}" type="pres">
      <dgm:prSet presAssocID="{797DA27F-E78A-4829-B98A-F454CFAF8E63}" presName="compositeA" presStyleCnt="0"/>
      <dgm:spPr/>
    </dgm:pt>
    <dgm:pt modelId="{5F2CBA87-0A55-4F56-89B2-77EFB4E29F9F}" type="pres">
      <dgm:prSet presAssocID="{797DA27F-E78A-4829-B98A-F454CFAF8E63}" presName="textA" presStyleLbl="revTx" presStyleIdx="2" presStyleCnt="4" custScaleX="154456" custLinFactNeighborX="45357" custLinFactNeighborY="11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45D068-DDF4-45E6-A46F-8F35EF823A4A}" type="pres">
      <dgm:prSet presAssocID="{797DA27F-E78A-4829-B98A-F454CFAF8E63}" presName="circleA" presStyleLbl="node1" presStyleIdx="2" presStyleCnt="4" custLinFactNeighborX="98338" custLinFactNeighborY="-11434"/>
      <dgm:spPr/>
    </dgm:pt>
    <dgm:pt modelId="{9EB065E0-D9D6-4470-9CD8-21F24B173252}" type="pres">
      <dgm:prSet presAssocID="{797DA27F-E78A-4829-B98A-F454CFAF8E63}" presName="spaceA" presStyleCnt="0"/>
      <dgm:spPr/>
    </dgm:pt>
    <dgm:pt modelId="{AB1F9942-30C4-47A7-89E5-CBA3CB7E6AA1}" type="pres">
      <dgm:prSet presAssocID="{DC8A4F79-0FA7-442C-8C24-997848BE84C9}" presName="space" presStyleCnt="0"/>
      <dgm:spPr/>
    </dgm:pt>
    <dgm:pt modelId="{08BF6463-054C-4AE5-9E1B-48C7A0E09E8F}" type="pres">
      <dgm:prSet presAssocID="{AA8C21E8-C397-4B24-8BBD-CA209783F854}" presName="compositeB" presStyleCnt="0"/>
      <dgm:spPr/>
    </dgm:pt>
    <dgm:pt modelId="{353EE1D3-7C70-443D-B0EF-A19403A89D92}" type="pres">
      <dgm:prSet presAssocID="{AA8C21E8-C397-4B24-8BBD-CA209783F854}" presName="textB" presStyleLbl="revTx" presStyleIdx="3" presStyleCnt="4" custScaleX="2720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E2C78F-3948-435A-9F7D-43AEAC97817F}" type="pres">
      <dgm:prSet presAssocID="{AA8C21E8-C397-4B24-8BBD-CA209783F854}" presName="circleB" presStyleLbl="node1" presStyleIdx="3" presStyleCnt="4"/>
      <dgm:spPr/>
    </dgm:pt>
    <dgm:pt modelId="{23247680-FB07-4E11-A8A8-67D41F2577F9}" type="pres">
      <dgm:prSet presAssocID="{AA8C21E8-C397-4B24-8BBD-CA209783F854}" presName="spaceB" presStyleCnt="0"/>
      <dgm:spPr/>
    </dgm:pt>
  </dgm:ptLst>
  <dgm:cxnLst>
    <dgm:cxn modelId="{797F6F75-476A-4574-912F-A4CC683FED77}" srcId="{4B2A7667-FE8C-45A2-B00A-31660BC43B41}" destId="{42D816C8-7F8B-42E4-B07C-5B4D1443CEE0}" srcOrd="1" destOrd="0" parTransId="{79FF617E-16F7-4B8A-A121-D0628294B30B}" sibTransId="{BAE40ABD-F321-4D76-8117-3925B149BE93}"/>
    <dgm:cxn modelId="{5EB0059D-E0D2-4C7F-B714-C43288C2A91F}" type="presOf" srcId="{2E2A4687-C5C6-427E-9A9B-77A20AB6E8CE}" destId="{FDFFE44C-9BDB-48A4-A5D2-F6247502F97C}" srcOrd="0" destOrd="0" presId="urn:microsoft.com/office/officeart/2005/8/layout/hProcess11"/>
    <dgm:cxn modelId="{E4781CC3-DC7B-4A99-AAD0-21E7FC792F81}" srcId="{4B2A7667-FE8C-45A2-B00A-31660BC43B41}" destId="{AA8C21E8-C397-4B24-8BBD-CA209783F854}" srcOrd="3" destOrd="0" parTransId="{71C9EBE7-A02B-4335-BBFF-42297309A8E2}" sibTransId="{8BAC2A4B-1440-4A53-A93F-28938F047B12}"/>
    <dgm:cxn modelId="{407F80B4-8D18-4FDE-A04F-B806B01F6560}" type="presOf" srcId="{AA8C21E8-C397-4B24-8BBD-CA209783F854}" destId="{353EE1D3-7C70-443D-B0EF-A19403A89D92}" srcOrd="0" destOrd="0" presId="urn:microsoft.com/office/officeart/2005/8/layout/hProcess11"/>
    <dgm:cxn modelId="{DA2CD146-A6F9-4955-AC1B-B295C95C3427}" srcId="{4B2A7667-FE8C-45A2-B00A-31660BC43B41}" destId="{2E2A4687-C5C6-427E-9A9B-77A20AB6E8CE}" srcOrd="0" destOrd="0" parTransId="{05B2769C-F877-4247-AD7B-A4F544ADAD1D}" sibTransId="{E32136C7-32AE-4DAD-A5C2-2ECFE4DD1F5E}"/>
    <dgm:cxn modelId="{EE9E606F-34C9-42C7-88ED-8F3AF60AA7AE}" type="presOf" srcId="{797DA27F-E78A-4829-B98A-F454CFAF8E63}" destId="{5F2CBA87-0A55-4F56-89B2-77EFB4E29F9F}" srcOrd="0" destOrd="0" presId="urn:microsoft.com/office/officeart/2005/8/layout/hProcess11"/>
    <dgm:cxn modelId="{54821DB4-5A25-4D8A-8E23-9FE7BE0EBD39}" srcId="{4B2A7667-FE8C-45A2-B00A-31660BC43B41}" destId="{797DA27F-E78A-4829-B98A-F454CFAF8E63}" srcOrd="2" destOrd="0" parTransId="{108896D6-B3F7-4488-9A78-01042EEB20DB}" sibTransId="{DC8A4F79-0FA7-442C-8C24-997848BE84C9}"/>
    <dgm:cxn modelId="{B4542C60-3C4F-4D68-A82D-08F170C2B24B}" type="presOf" srcId="{4B2A7667-FE8C-45A2-B00A-31660BC43B41}" destId="{B0094FC2-9CF2-4D32-B5CA-EC73F00ABB28}" srcOrd="0" destOrd="0" presId="urn:microsoft.com/office/officeart/2005/8/layout/hProcess11"/>
    <dgm:cxn modelId="{96BEB6C2-A4BA-4124-A17E-955216E7B0DC}" type="presOf" srcId="{42D816C8-7F8B-42E4-B07C-5B4D1443CEE0}" destId="{76639B7F-D1AD-44DC-9BA9-E5668377D10C}" srcOrd="0" destOrd="0" presId="urn:microsoft.com/office/officeart/2005/8/layout/hProcess11"/>
    <dgm:cxn modelId="{D41342AC-5006-48ED-8411-EA5366A04CD8}" type="presParOf" srcId="{B0094FC2-9CF2-4D32-B5CA-EC73F00ABB28}" destId="{974126A3-2553-46E2-817E-7F21E55F8DA2}" srcOrd="0" destOrd="0" presId="urn:microsoft.com/office/officeart/2005/8/layout/hProcess11"/>
    <dgm:cxn modelId="{B9B46615-5502-49BA-84EE-3967FBE09F10}" type="presParOf" srcId="{B0094FC2-9CF2-4D32-B5CA-EC73F00ABB28}" destId="{B0B35193-0372-4F5B-AFFA-C210FE7DC8A8}" srcOrd="1" destOrd="0" presId="urn:microsoft.com/office/officeart/2005/8/layout/hProcess11"/>
    <dgm:cxn modelId="{D7B00098-992A-4A3A-ABC4-6374CA720DF0}" type="presParOf" srcId="{B0B35193-0372-4F5B-AFFA-C210FE7DC8A8}" destId="{879775F0-E8ED-4AF1-9056-D8FE96AF7934}" srcOrd="0" destOrd="0" presId="urn:microsoft.com/office/officeart/2005/8/layout/hProcess11"/>
    <dgm:cxn modelId="{40DBD26E-EA88-44BD-983E-D10A984DB393}" type="presParOf" srcId="{879775F0-E8ED-4AF1-9056-D8FE96AF7934}" destId="{FDFFE44C-9BDB-48A4-A5D2-F6247502F97C}" srcOrd="0" destOrd="0" presId="urn:microsoft.com/office/officeart/2005/8/layout/hProcess11"/>
    <dgm:cxn modelId="{E3018964-3B3F-4C8A-8B93-A79B453DFC06}" type="presParOf" srcId="{879775F0-E8ED-4AF1-9056-D8FE96AF7934}" destId="{CCCE798D-87E7-4FFB-9BB2-21871B6847F2}" srcOrd="1" destOrd="0" presId="urn:microsoft.com/office/officeart/2005/8/layout/hProcess11"/>
    <dgm:cxn modelId="{7EFA4903-6E6B-456E-B890-A6949585CC16}" type="presParOf" srcId="{879775F0-E8ED-4AF1-9056-D8FE96AF7934}" destId="{96D699D0-9FF1-4DF8-80F7-E56C520C45AB}" srcOrd="2" destOrd="0" presId="urn:microsoft.com/office/officeart/2005/8/layout/hProcess11"/>
    <dgm:cxn modelId="{EC62EFBC-7BC1-48EF-9320-886C35F51F4B}" type="presParOf" srcId="{B0B35193-0372-4F5B-AFFA-C210FE7DC8A8}" destId="{C283E1CC-56E7-4C48-9D26-4D62AB5E15F0}" srcOrd="1" destOrd="0" presId="urn:microsoft.com/office/officeart/2005/8/layout/hProcess11"/>
    <dgm:cxn modelId="{E629A621-B84D-4670-A2C6-6180216FA7E2}" type="presParOf" srcId="{B0B35193-0372-4F5B-AFFA-C210FE7DC8A8}" destId="{00499770-F90C-4673-9B26-9EBB775D1DE0}" srcOrd="2" destOrd="0" presId="urn:microsoft.com/office/officeart/2005/8/layout/hProcess11"/>
    <dgm:cxn modelId="{F9C72A08-E88F-4A3E-8D5A-53B20AB85F98}" type="presParOf" srcId="{00499770-F90C-4673-9B26-9EBB775D1DE0}" destId="{76639B7F-D1AD-44DC-9BA9-E5668377D10C}" srcOrd="0" destOrd="0" presId="urn:microsoft.com/office/officeart/2005/8/layout/hProcess11"/>
    <dgm:cxn modelId="{9708A663-172F-4885-88CB-22D7CF6FDF63}" type="presParOf" srcId="{00499770-F90C-4673-9B26-9EBB775D1DE0}" destId="{3CA10529-4FD6-4033-A747-3A34FFF87DA2}" srcOrd="1" destOrd="0" presId="urn:microsoft.com/office/officeart/2005/8/layout/hProcess11"/>
    <dgm:cxn modelId="{5E49B067-20C6-47B2-8F94-B4B4FF16555D}" type="presParOf" srcId="{00499770-F90C-4673-9B26-9EBB775D1DE0}" destId="{4D7EAB20-5DD6-4812-ABEE-FEF237E6B931}" srcOrd="2" destOrd="0" presId="urn:microsoft.com/office/officeart/2005/8/layout/hProcess11"/>
    <dgm:cxn modelId="{44C58AF6-DA05-4CFA-BBE5-67D483DBC780}" type="presParOf" srcId="{B0B35193-0372-4F5B-AFFA-C210FE7DC8A8}" destId="{8651E8AF-BAC7-40B3-8A60-66ABBAE826C0}" srcOrd="3" destOrd="0" presId="urn:microsoft.com/office/officeart/2005/8/layout/hProcess11"/>
    <dgm:cxn modelId="{0307BDBA-B168-4B7C-BCEE-85CEE4AA35E0}" type="presParOf" srcId="{B0B35193-0372-4F5B-AFFA-C210FE7DC8A8}" destId="{9253FB46-5D71-461B-AF4F-25433936D29D}" srcOrd="4" destOrd="0" presId="urn:microsoft.com/office/officeart/2005/8/layout/hProcess11"/>
    <dgm:cxn modelId="{CAF1A1E1-7E7D-4922-8FCD-07E6D6B3ED7F}" type="presParOf" srcId="{9253FB46-5D71-461B-AF4F-25433936D29D}" destId="{5F2CBA87-0A55-4F56-89B2-77EFB4E29F9F}" srcOrd="0" destOrd="0" presId="urn:microsoft.com/office/officeart/2005/8/layout/hProcess11"/>
    <dgm:cxn modelId="{5EB194E4-3540-4602-AE1E-6080CF42C3F5}" type="presParOf" srcId="{9253FB46-5D71-461B-AF4F-25433936D29D}" destId="{ED45D068-DDF4-45E6-A46F-8F35EF823A4A}" srcOrd="1" destOrd="0" presId="urn:microsoft.com/office/officeart/2005/8/layout/hProcess11"/>
    <dgm:cxn modelId="{DCC53D84-E46A-415D-997D-3B515BDCD39C}" type="presParOf" srcId="{9253FB46-5D71-461B-AF4F-25433936D29D}" destId="{9EB065E0-D9D6-4470-9CD8-21F24B173252}" srcOrd="2" destOrd="0" presId="urn:microsoft.com/office/officeart/2005/8/layout/hProcess11"/>
    <dgm:cxn modelId="{FCD02D08-7FC1-40B2-8F13-172D6643D4C6}" type="presParOf" srcId="{B0B35193-0372-4F5B-AFFA-C210FE7DC8A8}" destId="{AB1F9942-30C4-47A7-89E5-CBA3CB7E6AA1}" srcOrd="5" destOrd="0" presId="urn:microsoft.com/office/officeart/2005/8/layout/hProcess11"/>
    <dgm:cxn modelId="{7D129D4A-1A57-4A53-AAB1-4516BE31CDDD}" type="presParOf" srcId="{B0B35193-0372-4F5B-AFFA-C210FE7DC8A8}" destId="{08BF6463-054C-4AE5-9E1B-48C7A0E09E8F}" srcOrd="6" destOrd="0" presId="urn:microsoft.com/office/officeart/2005/8/layout/hProcess11"/>
    <dgm:cxn modelId="{43D71CD5-893A-46EB-B0C1-65DE32B2DDA0}" type="presParOf" srcId="{08BF6463-054C-4AE5-9E1B-48C7A0E09E8F}" destId="{353EE1D3-7C70-443D-B0EF-A19403A89D92}" srcOrd="0" destOrd="0" presId="urn:microsoft.com/office/officeart/2005/8/layout/hProcess11"/>
    <dgm:cxn modelId="{26D0C1AB-C7CF-49B8-89BD-27D0FA72416A}" type="presParOf" srcId="{08BF6463-054C-4AE5-9E1B-48C7A0E09E8F}" destId="{DFE2C78F-3948-435A-9F7D-43AEAC97817F}" srcOrd="1" destOrd="0" presId="urn:microsoft.com/office/officeart/2005/8/layout/hProcess11"/>
    <dgm:cxn modelId="{BEDEB9CA-280F-4482-9E6A-5C5F27765FF9}" type="presParOf" srcId="{08BF6463-054C-4AE5-9E1B-48C7A0E09E8F}" destId="{23247680-FB07-4E11-A8A8-67D41F2577F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4126A3-2553-46E2-817E-7F21E55F8DA2}">
      <dsp:nvSpPr>
        <dsp:cNvPr id="0" name=""/>
        <dsp:cNvSpPr/>
      </dsp:nvSpPr>
      <dsp:spPr>
        <a:xfrm>
          <a:off x="0" y="1790321"/>
          <a:ext cx="11277292" cy="238709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FFE44C-9BDB-48A4-A5D2-F6247502F97C}">
      <dsp:nvSpPr>
        <dsp:cNvPr id="0" name=""/>
        <dsp:cNvSpPr/>
      </dsp:nvSpPr>
      <dsp:spPr>
        <a:xfrm>
          <a:off x="3285" y="0"/>
          <a:ext cx="2465785" cy="2387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Phenomena" panose="020B0604020202020204"/>
            </a:rPr>
            <a:t>проведение конкурса на включение в кадровый резерв руководителей образовательных организаций; </a:t>
          </a:r>
          <a:endParaRPr lang="ru-RU" sz="1600" kern="1200" dirty="0"/>
        </a:p>
      </dsp:txBody>
      <dsp:txXfrm>
        <a:off x="3285" y="0"/>
        <a:ext cx="2465785" cy="2387094"/>
      </dsp:txXfrm>
    </dsp:sp>
    <dsp:sp modelId="{CCCE798D-87E7-4FFB-9BB2-21871B6847F2}">
      <dsp:nvSpPr>
        <dsp:cNvPr id="0" name=""/>
        <dsp:cNvSpPr/>
      </dsp:nvSpPr>
      <dsp:spPr>
        <a:xfrm>
          <a:off x="937791" y="2685481"/>
          <a:ext cx="596773" cy="5967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639B7F-D1AD-44DC-9BA9-E5668377D10C}">
      <dsp:nvSpPr>
        <dsp:cNvPr id="0" name=""/>
        <dsp:cNvSpPr/>
      </dsp:nvSpPr>
      <dsp:spPr>
        <a:xfrm>
          <a:off x="2532506" y="3580642"/>
          <a:ext cx="2075966" cy="2387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Phenomena" panose="020B0604020202020204"/>
            </a:rPr>
            <a:t>оценка управленческих компетенций претендентов в кадровый резерв (выгрузка после 20 мая 2023)</a:t>
          </a:r>
          <a:endParaRPr lang="ru-RU" sz="1600" kern="1200" dirty="0" smtClean="0">
            <a:latin typeface="Phenomena" panose="020B0604020202020204"/>
          </a:endParaRPr>
        </a:p>
      </dsp:txBody>
      <dsp:txXfrm>
        <a:off x="2532506" y="3580642"/>
        <a:ext cx="2075966" cy="2387094"/>
      </dsp:txXfrm>
    </dsp:sp>
    <dsp:sp modelId="{3CA10529-4FD6-4033-A747-3A34FFF87DA2}">
      <dsp:nvSpPr>
        <dsp:cNvPr id="0" name=""/>
        <dsp:cNvSpPr/>
      </dsp:nvSpPr>
      <dsp:spPr>
        <a:xfrm>
          <a:off x="3272102" y="2685481"/>
          <a:ext cx="596773" cy="5967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2CBA87-0A55-4F56-89B2-77EFB4E29F9F}">
      <dsp:nvSpPr>
        <dsp:cNvPr id="0" name=""/>
        <dsp:cNvSpPr/>
      </dsp:nvSpPr>
      <dsp:spPr>
        <a:xfrm>
          <a:off x="5247349" y="27284"/>
          <a:ext cx="1959576" cy="2387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Phenomena" panose="020B0604020202020204"/>
            </a:rPr>
            <a:t>проведение обучения и стажировок для претендентов, включенных в кадровый резерв; </a:t>
          </a:r>
          <a:endParaRPr lang="ru-RU" sz="1600" kern="1200" dirty="0" smtClean="0">
            <a:latin typeface="Phenomena" panose="020B0604020202020204"/>
          </a:endParaRPr>
        </a:p>
      </dsp:txBody>
      <dsp:txXfrm>
        <a:off x="5247349" y="27284"/>
        <a:ext cx="1959576" cy="2387094"/>
      </dsp:txXfrm>
    </dsp:sp>
    <dsp:sp modelId="{ED45D068-DDF4-45E6-A46F-8F35EF823A4A}">
      <dsp:nvSpPr>
        <dsp:cNvPr id="0" name=""/>
        <dsp:cNvSpPr/>
      </dsp:nvSpPr>
      <dsp:spPr>
        <a:xfrm>
          <a:off x="5940164" y="2617246"/>
          <a:ext cx="596773" cy="5967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3EE1D3-7C70-443D-B0EF-A19403A89D92}">
      <dsp:nvSpPr>
        <dsp:cNvPr id="0" name=""/>
        <dsp:cNvSpPr/>
      </dsp:nvSpPr>
      <dsp:spPr>
        <a:xfrm>
          <a:off x="6694918" y="3580642"/>
          <a:ext cx="3451359" cy="2387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Phenomena" panose="020B0604020202020204"/>
            </a:rPr>
            <a:t>назначение руководителей образовательных организаций с учетом результатов мониторинга эффективности руководителя ОО и/или по результатам конкурса на включение в кадровый резерв. </a:t>
          </a:r>
          <a:endParaRPr lang="ru-RU" sz="1600" kern="1200" dirty="0">
            <a:latin typeface="Phenomena" panose="020B0604020202020204"/>
          </a:endParaRPr>
        </a:p>
      </dsp:txBody>
      <dsp:txXfrm>
        <a:off x="6694918" y="3580642"/>
        <a:ext cx="3451359" cy="2387094"/>
      </dsp:txXfrm>
    </dsp:sp>
    <dsp:sp modelId="{DFE2C78F-3948-435A-9F7D-43AEAC97817F}">
      <dsp:nvSpPr>
        <dsp:cNvPr id="0" name=""/>
        <dsp:cNvSpPr/>
      </dsp:nvSpPr>
      <dsp:spPr>
        <a:xfrm>
          <a:off x="8122211" y="2685481"/>
          <a:ext cx="596773" cy="5967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E6E9C-38AA-4B22-81DD-1F600C53DB33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0AD6D6-7512-421A-B569-998CA886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247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arregion.ru/depts/dobr/docsDocuments/2022-07-22_283_01-03.pdf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AD6D6-7512-421A-B569-998CA886DA3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844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Opens internal link in current window"/>
              </a:rPr>
              <a:t>Концепция 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 формировании кадрового резерва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AD6D6-7512-421A-B569-998CA886DA3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338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управленческом цикле 2022 года принято решение о мониторинге эффективности с использованием данных 2022 года, в связи с чем некоторые показатели не будут рассчитаны для оценки. В следующем разделе приведены показатели, по которым и будет проведен мониторинг эффективности в действующем управленческом цикле.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Показатели эффективности разработаны с учетом методических рекомендаций ФИОКО и опыта региона, в том числе опыта оценки эффективности руководителей ПОО, в котором принято, что «показатель – характеристика, раскрывающая основные направления деятельности руководителя с учетом достижения поставленных задач и использованных ресурсов»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AD6D6-7512-421A-B569-998CA886DA3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961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AD6D6-7512-421A-B569-998CA886DA3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603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AD6D6-7512-421A-B569-998CA886DA3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239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Phenomena" panose="020B0604020202020204"/>
              </a:rPr>
              <a:t>Разработка Концепции по формированию резерва управленческих кадров руководителей образовательных организаций ЯО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Phenomena" panose="020B0604020202020204"/>
              </a:rPr>
              <a:t>Изучение практики работы с резервом руководителей образовательных организаций в муниципальных системах образования ( мониторинг показатель 8.2)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AD6D6-7512-421A-B569-998CA886DA3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29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9997-4624-423D-BB1F-80327131F57E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EE88-911C-421D-AB35-0479917FD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204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9997-4624-423D-BB1F-80327131F57E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EE88-911C-421D-AB35-0479917FD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41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9997-4624-423D-BB1F-80327131F57E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EE88-911C-421D-AB35-0479917FD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76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9997-4624-423D-BB1F-80327131F57E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EE88-911C-421D-AB35-0479917FD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498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9997-4624-423D-BB1F-80327131F57E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EE88-911C-421D-AB35-0479917FD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041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9997-4624-423D-BB1F-80327131F57E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EE88-911C-421D-AB35-0479917FD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774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9997-4624-423D-BB1F-80327131F57E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EE88-911C-421D-AB35-0479917FD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75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9997-4624-423D-BB1F-80327131F57E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EE88-911C-421D-AB35-0479917FD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833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9997-4624-423D-BB1F-80327131F57E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EE88-911C-421D-AB35-0479917FD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52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9997-4624-423D-BB1F-80327131F57E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EE88-911C-421D-AB35-0479917FD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11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9997-4624-423D-BB1F-80327131F57E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EE88-911C-421D-AB35-0479917FD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01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F9997-4624-423D-BB1F-80327131F57E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3EE88-911C-421D-AB35-0479917FD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08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ro.yar.ru/fileadmin/iro/rsoko/2022/effekt-ruk/2022-07-15-prikaz-277_01-03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arregion.ru/depts/dobr/docsDocuments/2022-07-22_283_01-03.pdf" TargetMode="External"/><Relationship Id="rId4" Type="http://schemas.openxmlformats.org/officeDocument/2006/relationships/hyperlink" Target="http://iro.yar.ru/fileadmin/iro/rsoko/2023/Napr_2-1/2023-02-01_61_01-03.pdf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ro.yar.ru/fileadmin/iro/rsoko/2023/Napr_2-1/2023-02-01_61_01-03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0489" y="548236"/>
            <a:ext cx="10029173" cy="1065902"/>
          </a:xfrm>
        </p:spPr>
        <p:txBody>
          <a:bodyPr>
            <a:noAutofit/>
          </a:bodyPr>
          <a:lstStyle/>
          <a:p>
            <a:r>
              <a:rPr lang="ru-RU" sz="3200" spc="-1" dirty="0" smtClean="0">
                <a:solidFill>
                  <a:schemeClr val="accent5">
                    <a:lumMod val="50000"/>
                  </a:schemeClr>
                </a:solidFill>
                <a:latin typeface="Phenomena" panose="020B0604020202020204" charset="-52"/>
              </a:rPr>
              <a:t>2.1. Система мониторинга эффективности руководителей всех образовательных организаций</a:t>
            </a:r>
            <a:endParaRPr lang="ru-RU" sz="3200" dirty="0">
              <a:solidFill>
                <a:schemeClr val="accent5">
                  <a:lumMod val="50000"/>
                </a:schemeClr>
              </a:solidFill>
              <a:latin typeface="Phenomena" panose="020B0604020202020204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89392" y="4032765"/>
            <a:ext cx="2013872" cy="529370"/>
          </a:xfrm>
          <a:prstGeom prst="rect">
            <a:avLst/>
          </a:prstGeom>
          <a:solidFill>
            <a:schemeClr val="bg1"/>
          </a:solidFill>
          <a:ln w="19050" cmpd="dbl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Phenomena" panose="020B0604020202020204" charset="-5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67975" y="2633355"/>
            <a:ext cx="2011082" cy="383104"/>
          </a:xfrm>
          <a:prstGeom prst="rect">
            <a:avLst/>
          </a:prstGeom>
          <a:solidFill>
            <a:schemeClr val="bg1"/>
          </a:solidFill>
          <a:ln w="19050" cmpd="dbl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Phenomena" panose="020B0604020202020204" charset="-52"/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58" t="59487" r="52698" b="26304"/>
          <a:stretch/>
        </p:blipFill>
        <p:spPr bwMode="auto">
          <a:xfrm>
            <a:off x="2440697" y="1981565"/>
            <a:ext cx="797403" cy="55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684519" y="2671513"/>
            <a:ext cx="582211" cy="340093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1400" b="1" dirty="0" smtClean="0">
                <a:solidFill>
                  <a:srgbClr val="0981A4"/>
                </a:solidFill>
                <a:latin typeface="Phenomena" panose="020B0604020202020204" charset="-52"/>
              </a:rPr>
              <a:t>8419</a:t>
            </a:r>
            <a:endParaRPr lang="ru-RU" sz="1400" b="1" dirty="0">
              <a:solidFill>
                <a:srgbClr val="0981A4"/>
              </a:solidFill>
              <a:latin typeface="Phenomena" panose="020B0604020202020204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94682" y="3733574"/>
            <a:ext cx="582211" cy="340093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ru-RU" sz="1400" b="1" dirty="0" smtClean="0">
                <a:solidFill>
                  <a:srgbClr val="0981A4"/>
                </a:solidFill>
                <a:latin typeface="Phenomena" panose="020B0604020202020204" charset="-52"/>
              </a:rPr>
              <a:t>1278</a:t>
            </a:r>
            <a:endParaRPr lang="ru-RU" sz="1400" b="1" dirty="0">
              <a:solidFill>
                <a:srgbClr val="0981A4"/>
              </a:solidFill>
              <a:latin typeface="Phenomena" panose="020B0604020202020204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88876" y="4138846"/>
            <a:ext cx="681597" cy="587853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ru-RU" sz="1400" b="1" dirty="0" smtClean="0">
                <a:solidFill>
                  <a:srgbClr val="0981A4"/>
                </a:solidFill>
                <a:latin typeface="Phenomena" panose="020B0604020202020204" charset="-52"/>
              </a:rPr>
              <a:t>1778 /</a:t>
            </a:r>
            <a:br>
              <a:rPr lang="ru-RU" sz="1400" b="1" dirty="0" smtClean="0">
                <a:solidFill>
                  <a:srgbClr val="0981A4"/>
                </a:solidFill>
                <a:latin typeface="Phenomena" panose="020B0604020202020204" charset="-52"/>
              </a:rPr>
            </a:br>
            <a:r>
              <a:rPr lang="ru-RU" sz="1400" b="1" dirty="0" smtClean="0">
                <a:solidFill>
                  <a:srgbClr val="0981A4"/>
                </a:solidFill>
                <a:latin typeface="Phenomena" panose="020B0604020202020204" charset="-52"/>
              </a:rPr>
              <a:t>1513</a:t>
            </a:r>
            <a:endParaRPr lang="ru-RU" sz="1400" b="1" dirty="0">
              <a:solidFill>
                <a:srgbClr val="0981A4"/>
              </a:solidFill>
              <a:latin typeface="Phenomena" panose="020B0604020202020204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2485427" y="4777340"/>
            <a:ext cx="1692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>
                <a:solidFill>
                  <a:schemeClr val="tx2"/>
                </a:solidFill>
                <a:latin typeface="Phenomena" panose="020B0604020202020204" charset="-52"/>
              </a:rPr>
              <a:t>ИТОГО</a:t>
            </a:r>
            <a:endParaRPr lang="ru-RU" sz="1200" b="1" dirty="0">
              <a:solidFill>
                <a:schemeClr val="tx2"/>
              </a:solidFill>
              <a:latin typeface="Phenomena" panose="020B0604020202020204" charset="-52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96644" y="4700208"/>
            <a:ext cx="2003550" cy="354186"/>
          </a:xfrm>
          <a:prstGeom prst="rect">
            <a:avLst/>
          </a:prstGeom>
          <a:noFill/>
          <a:ln cmpd="dbl">
            <a:solidFill>
              <a:schemeClr val="accent2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latin typeface="Phenomena" panose="020B0604020202020204" charset="-52"/>
            </a:endParaRPr>
          </a:p>
        </p:txBody>
      </p:sp>
      <p:sp>
        <p:nvSpPr>
          <p:cNvPr id="14" name="TextBox 121"/>
          <p:cNvSpPr txBox="1"/>
          <p:nvPr/>
        </p:nvSpPr>
        <p:spPr>
          <a:xfrm>
            <a:off x="2367516" y="2657467"/>
            <a:ext cx="2068604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>
                <a:latin typeface="Phenomena" panose="020B0604020202020204" charset="-52"/>
                <a:ea typeface="Times New Roman"/>
                <a:cs typeface="Calibri" panose="020F0502020204030204" pitchFamily="34" charset="0"/>
              </a:rPr>
              <a:t>Дошкольное образование</a:t>
            </a:r>
            <a:endParaRPr lang="ru-RU" sz="1200" dirty="0">
              <a:solidFill>
                <a:schemeClr val="bg1"/>
              </a:solidFill>
              <a:latin typeface="Phenomena" panose="020B0604020202020204" charset="-52"/>
              <a:cs typeface="Calibri" panose="020F0502020204030204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384647" y="2796708"/>
            <a:ext cx="315902" cy="2200058"/>
            <a:chOff x="7625519" y="3392540"/>
            <a:chExt cx="315902" cy="220005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7625519" y="3392540"/>
              <a:ext cx="7620" cy="2200058"/>
            </a:xfrm>
            <a:prstGeom prst="line">
              <a:avLst/>
            </a:prstGeom>
            <a:ln>
              <a:solidFill>
                <a:srgbClr val="0981A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7625519" y="3942118"/>
              <a:ext cx="252000" cy="0"/>
            </a:xfrm>
            <a:prstGeom prst="line">
              <a:avLst/>
            </a:prstGeom>
            <a:ln>
              <a:solidFill>
                <a:srgbClr val="0981A4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7656686" y="5540362"/>
              <a:ext cx="252000" cy="0"/>
            </a:xfrm>
            <a:prstGeom prst="line">
              <a:avLst/>
            </a:prstGeom>
            <a:ln>
              <a:solidFill>
                <a:schemeClr val="accent2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7625519" y="3406228"/>
              <a:ext cx="252000" cy="0"/>
            </a:xfrm>
            <a:prstGeom prst="line">
              <a:avLst/>
            </a:prstGeom>
            <a:ln>
              <a:solidFill>
                <a:srgbClr val="0981A4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7625519" y="4499687"/>
              <a:ext cx="252000" cy="0"/>
            </a:xfrm>
            <a:prstGeom prst="line">
              <a:avLst/>
            </a:prstGeom>
            <a:ln>
              <a:solidFill>
                <a:srgbClr val="0981A4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7645050" y="5010659"/>
              <a:ext cx="296371" cy="0"/>
            </a:xfrm>
            <a:prstGeom prst="line">
              <a:avLst/>
            </a:prstGeom>
            <a:ln>
              <a:solidFill>
                <a:srgbClr val="0981A4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Прямоугольник 21"/>
          <p:cNvSpPr/>
          <p:nvPr/>
        </p:nvSpPr>
        <p:spPr>
          <a:xfrm>
            <a:off x="1625703" y="3161851"/>
            <a:ext cx="681597" cy="340093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ru-RU" sz="1400" b="1" dirty="0" smtClean="0">
                <a:solidFill>
                  <a:srgbClr val="0981A4"/>
                </a:solidFill>
                <a:latin typeface="Phenomena" panose="020B0604020202020204" charset="-52"/>
              </a:rPr>
              <a:t>10154</a:t>
            </a:r>
            <a:endParaRPr lang="ru-RU" sz="1400" b="1" dirty="0">
              <a:solidFill>
                <a:srgbClr val="0981A4"/>
              </a:solidFill>
              <a:latin typeface="Phenomena" panose="020B0604020202020204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715162" y="4764188"/>
            <a:ext cx="721672" cy="35779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ru-RU" sz="1500" b="1" dirty="0" smtClean="0">
                <a:solidFill>
                  <a:schemeClr val="accent2"/>
                </a:solidFill>
                <a:latin typeface="Phenomena" panose="020B0604020202020204" charset="-52"/>
              </a:rPr>
              <a:t>21619</a:t>
            </a:r>
            <a:endParaRPr lang="ru-RU" sz="1500" b="1" dirty="0">
              <a:solidFill>
                <a:schemeClr val="accent2"/>
              </a:solidFill>
              <a:latin typeface="Phenomena" panose="020B0604020202020204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121"/>
          <p:cNvSpPr txBox="1"/>
          <p:nvPr/>
        </p:nvSpPr>
        <p:spPr>
          <a:xfrm>
            <a:off x="1170906" y="2220017"/>
            <a:ext cx="1193869" cy="46166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>
                <a:latin typeface="Phenomena" panose="020B0604020202020204" charset="-52"/>
                <a:ea typeface="Times New Roman"/>
                <a:cs typeface="Calibri" panose="020F0502020204030204" pitchFamily="34" charset="0"/>
              </a:rPr>
              <a:t>Количество педагогов</a:t>
            </a:r>
            <a:endParaRPr lang="ru-RU" sz="1200" b="1" dirty="0">
              <a:latin typeface="Phenomena" panose="020B0604020202020204" charset="-52"/>
              <a:ea typeface="Times New Roman"/>
              <a:cs typeface="Calibri" panose="020F0502020204030204" pitchFamily="34" charset="0"/>
            </a:endParaRPr>
          </a:p>
        </p:txBody>
      </p:sp>
      <p:sp>
        <p:nvSpPr>
          <p:cNvPr id="25" name="TextBox 121"/>
          <p:cNvSpPr txBox="1"/>
          <p:nvPr/>
        </p:nvSpPr>
        <p:spPr>
          <a:xfrm>
            <a:off x="4381372" y="2211714"/>
            <a:ext cx="1170748" cy="479971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>
                <a:latin typeface="Phenomena" panose="020B0604020202020204" charset="-52"/>
                <a:ea typeface="Times New Roman"/>
                <a:cs typeface="Calibri" panose="020F0502020204030204" pitchFamily="34" charset="0"/>
              </a:rPr>
              <a:t>Количество ОО</a:t>
            </a:r>
            <a:endParaRPr lang="ru-RU" sz="1200" b="1" dirty="0">
              <a:latin typeface="Phenomena" panose="020B0604020202020204" charset="-52"/>
              <a:ea typeface="Times New Roman"/>
              <a:cs typeface="Calibri" panose="020F0502020204030204" pitchFamily="34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 flipH="1">
            <a:off x="5267385" y="2708997"/>
            <a:ext cx="315902" cy="2200058"/>
            <a:chOff x="7625519" y="3392540"/>
            <a:chExt cx="315902" cy="2200058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7625519" y="3392540"/>
              <a:ext cx="7620" cy="2200058"/>
            </a:xfrm>
            <a:prstGeom prst="line">
              <a:avLst/>
            </a:prstGeom>
            <a:ln>
              <a:solidFill>
                <a:srgbClr val="0981A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7625519" y="3942118"/>
              <a:ext cx="252000" cy="0"/>
            </a:xfrm>
            <a:prstGeom prst="line">
              <a:avLst/>
            </a:prstGeom>
            <a:ln>
              <a:solidFill>
                <a:srgbClr val="0981A4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7656686" y="5540362"/>
              <a:ext cx="252000" cy="0"/>
            </a:xfrm>
            <a:prstGeom prst="line">
              <a:avLst/>
            </a:prstGeom>
            <a:ln>
              <a:solidFill>
                <a:schemeClr val="accent2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7625519" y="3406228"/>
              <a:ext cx="252000" cy="0"/>
            </a:xfrm>
            <a:prstGeom prst="line">
              <a:avLst/>
            </a:prstGeom>
            <a:ln>
              <a:solidFill>
                <a:srgbClr val="0981A4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7625519" y="4499687"/>
              <a:ext cx="252000" cy="0"/>
            </a:xfrm>
            <a:prstGeom prst="line">
              <a:avLst/>
            </a:prstGeom>
            <a:ln>
              <a:solidFill>
                <a:srgbClr val="0981A4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7645050" y="5010659"/>
              <a:ext cx="296371" cy="0"/>
            </a:xfrm>
            <a:prstGeom prst="line">
              <a:avLst/>
            </a:prstGeom>
            <a:ln>
              <a:solidFill>
                <a:srgbClr val="0981A4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Прямоугольник 32"/>
          <p:cNvSpPr/>
          <p:nvPr/>
        </p:nvSpPr>
        <p:spPr>
          <a:xfrm>
            <a:off x="4641666" y="2621384"/>
            <a:ext cx="482824" cy="340093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1400" b="1" dirty="0" smtClean="0">
                <a:solidFill>
                  <a:srgbClr val="0981A4"/>
                </a:solidFill>
                <a:latin typeface="Phenomena" panose="020B0604020202020204" charset="-52"/>
              </a:rPr>
              <a:t>409</a:t>
            </a:r>
            <a:endParaRPr lang="ru-RU" sz="1400" b="1" dirty="0">
              <a:solidFill>
                <a:srgbClr val="0981A4"/>
              </a:solidFill>
              <a:latin typeface="Phenomena" panose="020B0604020202020204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499283" y="3030561"/>
            <a:ext cx="811762" cy="587853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1400" b="1" dirty="0" smtClean="0">
                <a:solidFill>
                  <a:srgbClr val="0981A4"/>
                </a:solidFill>
                <a:latin typeface="Phenomena" panose="020B0604020202020204" charset="-52"/>
              </a:rPr>
              <a:t>370</a:t>
            </a:r>
          </a:p>
          <a:p>
            <a:pPr algn="ctr">
              <a:lnSpc>
                <a:spcPct val="115000"/>
              </a:lnSpc>
            </a:pPr>
            <a:r>
              <a:rPr lang="ru-RU" sz="1400" b="1" dirty="0" smtClean="0">
                <a:solidFill>
                  <a:srgbClr val="0981A4"/>
                </a:solidFill>
                <a:latin typeface="Phenomena" panose="020B0604020202020204" charset="-52"/>
              </a:rPr>
              <a:t>+8 ЧОУ</a:t>
            </a:r>
            <a:endParaRPr lang="ru-RU" sz="1400" b="1" dirty="0">
              <a:solidFill>
                <a:srgbClr val="0981A4"/>
              </a:solidFill>
              <a:latin typeface="Phenomena" panose="020B0604020202020204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693568" y="3707227"/>
            <a:ext cx="383438" cy="340093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1400" b="1" dirty="0" smtClean="0">
                <a:solidFill>
                  <a:srgbClr val="0981A4"/>
                </a:solidFill>
                <a:latin typeface="Phenomena" panose="020B0604020202020204" charset="-52"/>
                <a:ea typeface="Calibri" panose="020F0502020204030204" pitchFamily="34" charset="0"/>
                <a:cs typeface="Times New Roman" panose="02020603050405020304" pitchFamily="18" charset="0"/>
              </a:rPr>
              <a:t>75</a:t>
            </a:r>
            <a:endParaRPr lang="ru-RU" sz="1400" b="1" dirty="0">
              <a:solidFill>
                <a:srgbClr val="0981A4"/>
              </a:solidFill>
              <a:latin typeface="Phenomena" panose="020B0604020202020204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707104" y="4249160"/>
            <a:ext cx="383438" cy="340093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1400" b="1" dirty="0" smtClean="0">
                <a:solidFill>
                  <a:srgbClr val="0981A4"/>
                </a:solidFill>
                <a:latin typeface="Phenomena" panose="020B0604020202020204" charset="-52"/>
              </a:rPr>
              <a:t>33</a:t>
            </a:r>
            <a:endParaRPr lang="ru-RU" sz="1400" b="1" dirty="0">
              <a:solidFill>
                <a:srgbClr val="0981A4"/>
              </a:solidFill>
              <a:latin typeface="Phenomena" panose="020B0604020202020204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672267" y="4735486"/>
            <a:ext cx="506870" cy="35779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ru-RU" sz="1500" b="1" dirty="0" smtClean="0">
                <a:solidFill>
                  <a:schemeClr val="accent2"/>
                </a:solidFill>
                <a:latin typeface="Phenomena" panose="020B0604020202020204" charset="-52"/>
              </a:rPr>
              <a:t>917</a:t>
            </a:r>
            <a:endParaRPr lang="ru-RU" sz="1500" b="1" dirty="0">
              <a:solidFill>
                <a:schemeClr val="accent2"/>
              </a:solidFill>
              <a:latin typeface="Phenomena" panose="020B0604020202020204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 rotWithShape="1"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80" t="36155" r="63115" b="35177"/>
          <a:stretch/>
        </p:blipFill>
        <p:spPr bwMode="auto">
          <a:xfrm>
            <a:off x="3655968" y="2036299"/>
            <a:ext cx="505249" cy="47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Прямоугольник 39"/>
          <p:cNvSpPr/>
          <p:nvPr/>
        </p:nvSpPr>
        <p:spPr>
          <a:xfrm>
            <a:off x="2396644" y="3548216"/>
            <a:ext cx="2013872" cy="383104"/>
          </a:xfrm>
          <a:prstGeom prst="rect">
            <a:avLst/>
          </a:prstGeom>
          <a:solidFill>
            <a:schemeClr val="bg1"/>
          </a:solidFill>
          <a:ln w="19050" cmpd="dbl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Phenomena" panose="020B0604020202020204" charset="-52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411479" y="3088529"/>
            <a:ext cx="2011082" cy="383104"/>
          </a:xfrm>
          <a:prstGeom prst="rect">
            <a:avLst/>
          </a:prstGeom>
          <a:solidFill>
            <a:schemeClr val="bg1"/>
          </a:solidFill>
          <a:ln w="19050" cmpd="dbl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Phenomena" panose="020B0604020202020204" charset="-52"/>
            </a:endParaRPr>
          </a:p>
        </p:txBody>
      </p:sp>
      <p:sp>
        <p:nvSpPr>
          <p:cNvPr id="42" name="TextBox 121"/>
          <p:cNvSpPr txBox="1"/>
          <p:nvPr/>
        </p:nvSpPr>
        <p:spPr>
          <a:xfrm>
            <a:off x="2337976" y="3117904"/>
            <a:ext cx="2053226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>
                <a:latin typeface="Phenomena" panose="020B0604020202020204" charset="-52"/>
                <a:ea typeface="Times New Roman"/>
                <a:cs typeface="Calibri" panose="020F0502020204030204" pitchFamily="34" charset="0"/>
              </a:rPr>
              <a:t>Общее образование</a:t>
            </a:r>
          </a:p>
        </p:txBody>
      </p:sp>
      <p:sp>
        <p:nvSpPr>
          <p:cNvPr id="43" name="TextBox 121"/>
          <p:cNvSpPr txBox="1"/>
          <p:nvPr/>
        </p:nvSpPr>
        <p:spPr>
          <a:xfrm>
            <a:off x="2325260" y="3487008"/>
            <a:ext cx="2029412" cy="46166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>
                <a:latin typeface="Phenomena" panose="020B0604020202020204" charset="-52"/>
                <a:ea typeface="Times New Roman"/>
                <a:cs typeface="Calibri" panose="020F0502020204030204" pitchFamily="34" charset="0"/>
              </a:rPr>
              <a:t>Дополнительное образование</a:t>
            </a:r>
          </a:p>
        </p:txBody>
      </p:sp>
      <p:sp>
        <p:nvSpPr>
          <p:cNvPr id="44" name="TextBox 121"/>
          <p:cNvSpPr txBox="1"/>
          <p:nvPr/>
        </p:nvSpPr>
        <p:spPr>
          <a:xfrm>
            <a:off x="2351081" y="3949214"/>
            <a:ext cx="1985344" cy="646331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>
                <a:latin typeface="Phenomena" panose="020B0604020202020204" charset="-52"/>
                <a:ea typeface="Times New Roman"/>
                <a:cs typeface="Calibri" panose="020F0502020204030204" pitchFamily="34" charset="0"/>
              </a:rPr>
              <a:t>Среднее профессиональное  образование / ДО</a:t>
            </a:r>
          </a:p>
        </p:txBody>
      </p:sp>
      <p:pic>
        <p:nvPicPr>
          <p:cNvPr id="45" name="Рисунок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516" y="2820897"/>
            <a:ext cx="1378062" cy="1384187"/>
          </a:xfrm>
          <a:prstGeom prst="rect">
            <a:avLst/>
          </a:prstGeom>
        </p:spPr>
      </p:pic>
      <p:sp>
        <p:nvSpPr>
          <p:cNvPr id="46" name="Прямоугольник 45"/>
          <p:cNvSpPr/>
          <p:nvPr/>
        </p:nvSpPr>
        <p:spPr>
          <a:xfrm>
            <a:off x="8850474" y="2846991"/>
            <a:ext cx="18324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0072BC"/>
                </a:solidFill>
                <a:latin typeface="Phenomena" panose="020B0604020202020204" charset="-52"/>
                <a:ea typeface="Verdana" panose="020B0604030504040204" pitchFamily="34" charset="0"/>
              </a:rPr>
              <a:t>ИРО, ЦНППМ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8066881" y="3333417"/>
            <a:ext cx="3565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2BC"/>
                </a:solidFill>
                <a:latin typeface="Phenomena" panose="020B0604020202020204" charset="-52"/>
                <a:ea typeface="Verdana" panose="020B0604030504040204" pitchFamily="34" charset="0"/>
              </a:rPr>
              <a:t>МОУО, Муниципальные методические службы</a:t>
            </a:r>
            <a:endParaRPr lang="ru-RU" b="1" dirty="0">
              <a:solidFill>
                <a:srgbClr val="0072BC"/>
              </a:solidFill>
              <a:latin typeface="Phenomena" panose="020B0604020202020204" charset="-52"/>
              <a:ea typeface="Verdana" panose="020B060403050404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564377" y="2329216"/>
            <a:ext cx="38556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2BC"/>
                </a:solidFill>
                <a:latin typeface="Phenomena" panose="020B0604020202020204" charset="-52"/>
                <a:ea typeface="Verdana" panose="020B0604030504040204" pitchFamily="34" charset="0"/>
              </a:rPr>
              <a:t>Департамент образования ЯО</a:t>
            </a:r>
            <a:endParaRPr lang="ru-RU" b="1" dirty="0">
              <a:solidFill>
                <a:srgbClr val="0072BC"/>
              </a:solidFill>
              <a:latin typeface="Phenomena" panose="020B0604020202020204" charset="-52"/>
              <a:ea typeface="Verdana" panose="020B060403050404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7564853" y="4165093"/>
            <a:ext cx="38144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72BC"/>
                </a:solidFill>
                <a:latin typeface="Phenomena" panose="020B0604020202020204" charset="-52"/>
                <a:ea typeface="Verdana" panose="020B0604030504040204" pitchFamily="34" charset="0"/>
              </a:rPr>
              <a:t>Образовательные организации</a:t>
            </a:r>
            <a:endParaRPr lang="ru-RU" b="1" dirty="0">
              <a:solidFill>
                <a:srgbClr val="0072BC"/>
              </a:solidFill>
              <a:latin typeface="Phenomena" panose="020B0604020202020204" charset="-52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603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368625302"/>
              </p:ext>
            </p:extLst>
          </p:nvPr>
        </p:nvGraphicFramePr>
        <p:xfrm>
          <a:off x="166243" y="1055241"/>
          <a:ext cx="5722493" cy="4394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503269294"/>
              </p:ext>
            </p:extLst>
          </p:nvPr>
        </p:nvGraphicFramePr>
        <p:xfrm>
          <a:off x="5963158" y="1055241"/>
          <a:ext cx="5988050" cy="4394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87096" y="147491"/>
            <a:ext cx="1039368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ru-RU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6.2 Степень сопротивления к принятию асоциальных установок</a:t>
            </a:r>
            <a:endParaRPr lang="ru-RU" sz="1400">
              <a:latin typeface="Phenomena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6.3 Степень </a:t>
            </a:r>
            <a:r>
              <a:rPr lang="ru-RU" dirty="0" err="1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  <a:cs typeface="Times New Roman" panose="02020603050405020304" pitchFamily="18" charset="0"/>
              </a:rPr>
              <a:t> активной жизненной позиции</a:t>
            </a:r>
            <a:endParaRPr lang="ru-RU" sz="1400" dirty="0">
              <a:effectLst/>
              <a:latin typeface="Phenomena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13916" y="5189137"/>
            <a:ext cx="222504" cy="203043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366260" y="5189136"/>
            <a:ext cx="222504" cy="203043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617460" y="5189135"/>
            <a:ext cx="222504" cy="203043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262618" y="5189134"/>
            <a:ext cx="222504" cy="203043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901440" y="5013523"/>
            <a:ext cx="222504" cy="203043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399528" y="5013523"/>
            <a:ext cx="222504" cy="203043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267534"/>
              </p:ext>
            </p:extLst>
          </p:nvPr>
        </p:nvGraphicFramePr>
        <p:xfrm>
          <a:off x="1578864" y="5492455"/>
          <a:ext cx="3009900" cy="1337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/>
                <a:gridCol w="20193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Баллы / 6.2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Значение (сопротивл. асоциальн.)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13,73 -46,49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46,58 - 49,82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49,94 - 52,51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52,56 - 65,19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СрЗнач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48.80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255410"/>
              </p:ext>
            </p:extLst>
          </p:nvPr>
        </p:nvGraphicFramePr>
        <p:xfrm>
          <a:off x="7617460" y="5492455"/>
          <a:ext cx="2895600" cy="1337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100"/>
                <a:gridCol w="1841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Баллы / 6.3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Значение (</a:t>
                      </a:r>
                      <a:r>
                        <a:rPr lang="ru-RU" sz="1200" u="none" strike="noStrike" dirty="0" err="1">
                          <a:effectLst/>
                        </a:rPr>
                        <a:t>социал</a:t>
                      </a:r>
                      <a:r>
                        <a:rPr lang="ru-RU" sz="1200" u="none" strike="noStrike" dirty="0">
                          <a:effectLst/>
                        </a:rPr>
                        <a:t>. активность)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91,94 - 72,09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72,07 - 69,47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69,43 - 67,35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67,32 - 45,83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СрЗнач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69,65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756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7096" y="170611"/>
            <a:ext cx="115366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</a:rPr>
              <a:t>7.1. </a:t>
            </a:r>
            <a:r>
              <a:rPr lang="ru-RU" sz="1600" dirty="0">
                <a:solidFill>
                  <a:srgbClr val="000000"/>
                </a:solidFill>
                <a:latin typeface="Phenomena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Степень привлекательности образовательной организации </a:t>
            </a:r>
            <a:r>
              <a:rPr lang="ru-RU" sz="1600" dirty="0" smtClean="0">
                <a:solidFill>
                  <a:srgbClr val="000000"/>
                </a:solidFill>
                <a:latin typeface="Phenomena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при реализации образовательных программ</a:t>
            </a:r>
            <a:endParaRPr lang="ru-RU" sz="1600" dirty="0">
              <a:latin typeface="Phenomena" panose="020B0604020202020204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09672" y="580751"/>
            <a:ext cx="609600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1400" i="1" dirty="0">
                <a:solidFill>
                  <a:srgbClr val="000000"/>
                </a:solidFill>
                <a:latin typeface="Phenomena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отношение фактической численности получателей образовательной услуги на конец учебного года к началу учебного года</a:t>
            </a:r>
            <a:endParaRPr lang="ru-RU" sz="1400" i="1" dirty="0">
              <a:latin typeface="Phenomena" panose="020B0604020202020204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369334947"/>
              </p:ext>
            </p:extLst>
          </p:nvPr>
        </p:nvGraphicFramePr>
        <p:xfrm>
          <a:off x="787908" y="1256364"/>
          <a:ext cx="10735056" cy="5212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853200" y="6248987"/>
            <a:ext cx="484632" cy="142670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361080" y="6248987"/>
            <a:ext cx="484632" cy="142670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898448" y="6235339"/>
            <a:ext cx="484632" cy="142670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859360" y="6048824"/>
            <a:ext cx="484632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741932" y="6035039"/>
            <a:ext cx="484632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69066"/>
              </p:ext>
            </p:extLst>
          </p:nvPr>
        </p:nvGraphicFramePr>
        <p:xfrm>
          <a:off x="8913876" y="987757"/>
          <a:ext cx="3009900" cy="1154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/>
                <a:gridCol w="20193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Баллы / 7.1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Значение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137,5 - 100,00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99,92 - 99,03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98,98 - 98,51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98,44 - 61,54 (0)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СрЗнач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99,24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96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672" y="207187"/>
            <a:ext cx="991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Phenomena" panose="020B0604020202020204"/>
                <a:ea typeface="Times New Roman" panose="02020603050405020304" pitchFamily="18" charset="0"/>
              </a:rPr>
              <a:t>7.2. </a:t>
            </a:r>
            <a:r>
              <a:rPr lang="ru-RU" dirty="0">
                <a:solidFill>
                  <a:srgbClr val="000000"/>
                </a:solidFill>
                <a:latin typeface="Phenomena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Качество условий осуществления образовательной деятельности</a:t>
            </a:r>
            <a:endParaRPr lang="ru-RU" dirty="0">
              <a:latin typeface="Phenomena" panose="020B0604020202020204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129574398"/>
              </p:ext>
            </p:extLst>
          </p:nvPr>
        </p:nvGraphicFramePr>
        <p:xfrm>
          <a:off x="694944" y="740664"/>
          <a:ext cx="10259568" cy="571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950208" y="5660135"/>
            <a:ext cx="484632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684264" y="5660135"/>
            <a:ext cx="484632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596896" y="6199631"/>
            <a:ext cx="484632" cy="18651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411980" y="6199631"/>
            <a:ext cx="484632" cy="18651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071104" y="6199631"/>
            <a:ext cx="484632" cy="18651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595616" y="6199630"/>
            <a:ext cx="432000" cy="18651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821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3944" y="118194"/>
            <a:ext cx="115001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</a:rPr>
              <a:t>7.3. </a:t>
            </a:r>
            <a:r>
              <a:rPr lang="ru-RU" sz="1600" dirty="0">
                <a:latin typeface="Phenomena" panose="020B0604020202020204"/>
                <a:ea typeface="Calibri" panose="020F0502020204030204" pitchFamily="34" charset="0"/>
              </a:rPr>
              <a:t>Доля представителей администрации ОО (руководителя, заместителей, кроме заместителей по АХР), имеющих высшее профессиональное образование или дополнительную профессиональную подготовку по направлениям подготовки "Государственное и муниципальное управление", "Менеджмент", "Управление персоналом"</a:t>
            </a:r>
            <a:endParaRPr lang="ru-RU" sz="1600" dirty="0">
              <a:latin typeface="Phenomena" panose="020B0604020202020204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236023626"/>
              </p:ext>
            </p:extLst>
          </p:nvPr>
        </p:nvGraphicFramePr>
        <p:xfrm>
          <a:off x="411480" y="1170432"/>
          <a:ext cx="10963655" cy="5312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35608" y="6053327"/>
            <a:ext cx="484632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306056" y="6053327"/>
            <a:ext cx="484632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423160" y="6239842"/>
            <a:ext cx="484632" cy="18651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374136" y="6239842"/>
            <a:ext cx="484632" cy="18651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367528" y="6239841"/>
            <a:ext cx="484632" cy="18651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147592"/>
              </p:ext>
            </p:extLst>
          </p:nvPr>
        </p:nvGraphicFramePr>
        <p:xfrm>
          <a:off x="8483221" y="1642849"/>
          <a:ext cx="2895600" cy="1337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100"/>
                <a:gridCol w="1841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Баллы / 7.3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Значение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100,00 - 100,00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88,89 - 60,00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50,00 - 33,33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28,57 - 16,67 (0)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СрЗнач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69,30</a:t>
                      </a:r>
                      <a:endParaRPr lang="ru-RU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579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5112" y="229261"/>
            <a:ext cx="11289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</a:rPr>
              <a:t>7.4. </a:t>
            </a:r>
            <a:r>
              <a:rPr lang="ru-RU" dirty="0">
                <a:solidFill>
                  <a:srgbClr val="000000"/>
                </a:solidFill>
                <a:latin typeface="Phenomena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Доля представителей администрации образовательной организации (руководитель, заместители, руководители структурных подразделений), прошедших курсы повышения квалификации за последние три года в соответствии с перечнем ППК по актуальным вопросам РСО</a:t>
            </a:r>
            <a:endParaRPr lang="ru-RU" dirty="0">
              <a:latin typeface="Phenomena" panose="020B0604020202020204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754392458"/>
              </p:ext>
            </p:extLst>
          </p:nvPr>
        </p:nvGraphicFramePr>
        <p:xfrm>
          <a:off x="310896" y="1289305"/>
          <a:ext cx="11558016" cy="530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35024" y="6331282"/>
            <a:ext cx="484632" cy="18651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359152" y="6339981"/>
            <a:ext cx="484632" cy="18651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610600" y="6331281"/>
            <a:ext cx="484632" cy="18651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004560" y="5807026"/>
            <a:ext cx="484632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74280" y="5807025"/>
            <a:ext cx="484632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9649968" y="5807024"/>
            <a:ext cx="484632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966716" y="5807024"/>
            <a:ext cx="484632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477675"/>
              </p:ext>
            </p:extLst>
          </p:nvPr>
        </p:nvGraphicFramePr>
        <p:xfrm>
          <a:off x="8432800" y="1028700"/>
          <a:ext cx="3403600" cy="1154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7277"/>
                <a:gridCol w="238632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Баллы / 7.4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Значение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100,00 - 85,71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83,33 - 75,00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71,43 - 50,00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42,86 - 12,5 (0)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СрЗнач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43,04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616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9352" y="123551"/>
            <a:ext cx="119481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</a:rPr>
              <a:t>7.5. </a:t>
            </a:r>
            <a:r>
              <a:rPr lang="ru-RU" sz="1600" dirty="0">
                <a:latin typeface="Phenomena" panose="020B0604020202020204"/>
                <a:ea typeface="Calibri" panose="020F0502020204030204" pitchFamily="34" charset="0"/>
              </a:rPr>
              <a:t>Наличие дополнительных общеобразовательных программ </a:t>
            </a:r>
            <a:r>
              <a:rPr lang="ru-RU" sz="1600" dirty="0" smtClean="0">
                <a:latin typeface="Phenomena" panose="020B0604020202020204"/>
                <a:ea typeface="Calibri" panose="020F0502020204030204" pitchFamily="34" charset="0"/>
              </a:rPr>
              <a:t>(школьного </a:t>
            </a:r>
            <a:r>
              <a:rPr lang="ru-RU" sz="1600" dirty="0">
                <a:latin typeface="Phenomena" panose="020B0604020202020204"/>
                <a:ea typeface="Calibri" panose="020F0502020204030204" pitchFamily="34" charset="0"/>
              </a:rPr>
              <a:t>музея, театра, хора, </a:t>
            </a:r>
            <a:r>
              <a:rPr lang="ru-RU" sz="1600" dirty="0" err="1">
                <a:latin typeface="Phenomena" panose="020B0604020202020204"/>
                <a:ea typeface="Calibri" panose="020F0502020204030204" pitchFamily="34" charset="0"/>
              </a:rPr>
              <a:t>медиацентра</a:t>
            </a:r>
            <a:r>
              <a:rPr lang="ru-RU" sz="1600" dirty="0">
                <a:latin typeface="Phenomena" panose="020B0604020202020204"/>
                <a:ea typeface="Calibri" panose="020F0502020204030204" pitchFamily="34" charset="0"/>
              </a:rPr>
              <a:t>, </a:t>
            </a:r>
            <a:r>
              <a:rPr lang="ru-RU" sz="1600" dirty="0" smtClean="0">
                <a:latin typeface="Phenomena" panose="020B0604020202020204"/>
                <a:ea typeface="Calibri" panose="020F0502020204030204" pitchFamily="34" charset="0"/>
              </a:rPr>
              <a:t>спортклуба)</a:t>
            </a:r>
            <a:endParaRPr lang="ru-RU" sz="1600" dirty="0">
              <a:latin typeface="Phenomena" panose="020B0604020202020204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16097565"/>
              </p:ext>
            </p:extLst>
          </p:nvPr>
        </p:nvGraphicFramePr>
        <p:xfrm>
          <a:off x="411480" y="576072"/>
          <a:ext cx="11448288" cy="5998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470404" y="5413832"/>
            <a:ext cx="484632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847076" y="5413831"/>
            <a:ext cx="484632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251948" y="5413831"/>
            <a:ext cx="484632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004060" y="5413831"/>
            <a:ext cx="432000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133856" y="4306824"/>
            <a:ext cx="246888" cy="649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985260" y="5776543"/>
            <a:ext cx="432000" cy="18651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436108" y="5776543"/>
            <a:ext cx="432000" cy="18651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9784080" y="5776542"/>
            <a:ext cx="432000" cy="18651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628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0520" y="207187"/>
            <a:ext cx="11573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</a:rPr>
              <a:t>7.6. </a:t>
            </a:r>
            <a:r>
              <a:rPr lang="ru-RU" dirty="0">
                <a:latin typeface="Phenomena" panose="020B0604020202020204"/>
                <a:ea typeface="Calibri" panose="020F0502020204030204" pitchFamily="34" charset="0"/>
              </a:rPr>
              <a:t>Наличие дополнительных общеобразовательных программ, реализуемых в сетевой форме</a:t>
            </a:r>
            <a:endParaRPr lang="ru-RU" dirty="0">
              <a:latin typeface="Phenomena" panose="020B0604020202020204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171529224"/>
              </p:ext>
            </p:extLst>
          </p:nvPr>
        </p:nvGraphicFramePr>
        <p:xfrm>
          <a:off x="350520" y="667512"/>
          <a:ext cx="1139952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9711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5112" y="289483"/>
            <a:ext cx="11381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</a:rPr>
              <a:t>7.7.</a:t>
            </a:r>
            <a:r>
              <a:rPr lang="ru-RU" dirty="0">
                <a:latin typeface="Phenomena" panose="020B0604020202020204"/>
                <a:ea typeface="Calibri" panose="020F0502020204030204" pitchFamily="34" charset="0"/>
              </a:rPr>
              <a:t> Наличие дополнительных общеобразовательных программ, реализуемых в каникулярный период</a:t>
            </a:r>
            <a:endParaRPr lang="ru-RU" dirty="0">
              <a:latin typeface="Phenomena" panose="020B0604020202020204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572801716"/>
              </p:ext>
            </p:extLst>
          </p:nvPr>
        </p:nvGraphicFramePr>
        <p:xfrm>
          <a:off x="374904" y="832104"/>
          <a:ext cx="11210544" cy="5769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00556" y="6163639"/>
            <a:ext cx="432000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936748" y="6163639"/>
            <a:ext cx="432000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950964" y="6163638"/>
            <a:ext cx="432000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481316" y="6163637"/>
            <a:ext cx="432000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966400" y="6163636"/>
            <a:ext cx="432000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59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2209" y="199382"/>
            <a:ext cx="6032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</a:rPr>
              <a:t>7.8.</a:t>
            </a:r>
            <a:r>
              <a:rPr lang="ru-RU" dirty="0">
                <a:latin typeface="Phenomena" panose="020B0604020202020204"/>
                <a:ea typeface="Calibri" panose="020F0502020204030204" pitchFamily="34" charset="0"/>
              </a:rPr>
              <a:t> Наличие в ОО условий для обучения детей с ОВЗ</a:t>
            </a:r>
            <a:endParaRPr lang="ru-RU" dirty="0">
              <a:latin typeface="Phenomena" panose="020B0604020202020204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92936" y="568714"/>
            <a:ext cx="877519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i="1" dirty="0" smtClean="0">
                <a:latin typeface="Phenomena" panose="020B0604020202020204"/>
                <a:ea typeface="Calibri" panose="020F0502020204030204" pitchFamily="34" charset="0"/>
              </a:rPr>
              <a:t>1.наличие </a:t>
            </a:r>
            <a:r>
              <a:rPr lang="ru-RU" sz="1200" i="1" dirty="0">
                <a:latin typeface="Phenomena" panose="020B0604020202020204"/>
                <a:ea typeface="Calibri" panose="020F0502020204030204" pitchFamily="34" charset="0"/>
              </a:rPr>
              <a:t>специалистов для осуществления учебного процесса для детей с ОВЗ (психолог, дефектолог, логопед), </a:t>
            </a:r>
            <a:endParaRPr lang="ru-RU" sz="1200" i="1" dirty="0" smtClean="0">
              <a:latin typeface="Phenomena" panose="020B0604020202020204"/>
              <a:ea typeface="Calibri" panose="020F0502020204030204" pitchFamily="34" charset="0"/>
            </a:endParaRPr>
          </a:p>
          <a:p>
            <a:r>
              <a:rPr lang="ru-RU" sz="1200" i="1" dirty="0" smtClean="0">
                <a:latin typeface="Phenomena" panose="020B0604020202020204"/>
                <a:ea typeface="Calibri" panose="020F0502020204030204" pitchFamily="34" charset="0"/>
              </a:rPr>
              <a:t>2.доля </a:t>
            </a:r>
            <a:r>
              <a:rPr lang="ru-RU" sz="1200" i="1" dirty="0">
                <a:latin typeface="Phenomena" panose="020B0604020202020204"/>
                <a:ea typeface="Calibri" panose="020F0502020204030204" pitchFamily="34" charset="0"/>
              </a:rPr>
              <a:t>педагогических работников, работающих с детьми с ОВЗ, прошедших курсы повышения квалификации по вопросам инклюзивного и специального (коррекционного) образования и/или прослушали модуль по вопросам инклюзивного и специального (коррекционного) образования</a:t>
            </a:r>
            <a:r>
              <a:rPr lang="ru-RU" sz="1200" i="1" dirty="0" smtClean="0">
                <a:latin typeface="Phenomena" panose="020B0604020202020204"/>
                <a:ea typeface="Calibri" panose="020F0502020204030204" pitchFamily="34" charset="0"/>
              </a:rPr>
              <a:t>,</a:t>
            </a:r>
            <a:r>
              <a:rPr lang="en-US" sz="1200" i="1" dirty="0" smtClean="0">
                <a:latin typeface="Phenomena" panose="020B0604020202020204"/>
                <a:ea typeface="Calibri" panose="020F0502020204030204" pitchFamily="34" charset="0"/>
              </a:rPr>
              <a:t> </a:t>
            </a:r>
            <a:r>
              <a:rPr lang="en-US" sz="1200" i="1" dirty="0" smtClean="0">
                <a:solidFill>
                  <a:srgbClr val="FF0000"/>
                </a:solidFill>
                <a:latin typeface="Phenomena" panose="020B0604020202020204"/>
                <a:ea typeface="Calibri" panose="020F0502020204030204" pitchFamily="34" charset="0"/>
              </a:rPr>
              <a:t>33%</a:t>
            </a:r>
            <a:r>
              <a:rPr lang="ru-RU" sz="1200" i="1" dirty="0" smtClean="0">
                <a:latin typeface="Phenomena" panose="020B0604020202020204"/>
                <a:ea typeface="Calibri" panose="020F0502020204030204" pitchFamily="34" charset="0"/>
              </a:rPr>
              <a:t> </a:t>
            </a:r>
            <a:endParaRPr lang="ru-RU" sz="1200" i="1" dirty="0" smtClean="0">
              <a:latin typeface="Phenomena" panose="020B0604020202020204"/>
              <a:ea typeface="Calibri" panose="020F0502020204030204" pitchFamily="34" charset="0"/>
            </a:endParaRPr>
          </a:p>
          <a:p>
            <a:r>
              <a:rPr lang="ru-RU" sz="1200" i="1" dirty="0" smtClean="0">
                <a:latin typeface="Phenomena" panose="020B0604020202020204"/>
                <a:ea typeface="Calibri" panose="020F0502020204030204" pitchFamily="34" charset="0"/>
              </a:rPr>
              <a:t>3.функционирование </a:t>
            </a:r>
            <a:r>
              <a:rPr lang="ru-RU" sz="1200" i="1" dirty="0">
                <a:latin typeface="Phenomena" panose="020B0604020202020204"/>
                <a:ea typeface="Calibri" panose="020F0502020204030204" pitchFamily="34" charset="0"/>
              </a:rPr>
              <a:t>психолого-педагогического консилиума, </a:t>
            </a:r>
            <a:endParaRPr lang="ru-RU" sz="1200" i="1" dirty="0" smtClean="0">
              <a:latin typeface="Phenomena" panose="020B0604020202020204"/>
              <a:ea typeface="Calibri" panose="020F0502020204030204" pitchFamily="34" charset="0"/>
            </a:endParaRPr>
          </a:p>
          <a:p>
            <a:r>
              <a:rPr lang="ru-RU" sz="1200" i="1" dirty="0" smtClean="0">
                <a:latin typeface="Phenomena" panose="020B0604020202020204"/>
                <a:ea typeface="Calibri" panose="020F0502020204030204" pitchFamily="34" charset="0"/>
              </a:rPr>
              <a:t>4.организация </a:t>
            </a:r>
            <a:r>
              <a:rPr lang="ru-RU" sz="1200" i="1" dirty="0">
                <a:latin typeface="Phenomena" panose="020B0604020202020204"/>
                <a:ea typeface="Calibri" panose="020F0502020204030204" pitchFamily="34" charset="0"/>
              </a:rPr>
              <a:t>психолого-педагогического </a:t>
            </a:r>
            <a:r>
              <a:rPr lang="ru-RU" sz="1200" i="1" dirty="0" smtClean="0">
                <a:latin typeface="Phenomena" panose="020B0604020202020204"/>
                <a:ea typeface="Calibri" panose="020F0502020204030204" pitchFamily="34" charset="0"/>
              </a:rPr>
              <a:t>сопровождения</a:t>
            </a:r>
            <a:r>
              <a:rPr lang="en-US" sz="1200" i="1" dirty="0" smtClean="0">
                <a:latin typeface="Phenomena" panose="020B0604020202020204"/>
                <a:ea typeface="Calibri" panose="020F0502020204030204" pitchFamily="34" charset="0"/>
              </a:rPr>
              <a:t> </a:t>
            </a:r>
            <a:r>
              <a:rPr lang="en-US" sz="1200" i="1" dirty="0" smtClean="0">
                <a:solidFill>
                  <a:srgbClr val="FF0000"/>
                </a:solidFill>
                <a:latin typeface="Phenomena" panose="020B0604020202020204"/>
                <a:ea typeface="Calibri" panose="020F0502020204030204" pitchFamily="34" charset="0"/>
              </a:rPr>
              <a:t>84%</a:t>
            </a:r>
            <a:endParaRPr lang="ru-RU" sz="1200" i="1" dirty="0">
              <a:solidFill>
                <a:srgbClr val="FF0000"/>
              </a:solidFill>
              <a:latin typeface="Phenomena" panose="020B0604020202020204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2918089"/>
              </p:ext>
            </p:extLst>
          </p:nvPr>
        </p:nvGraphicFramePr>
        <p:xfrm>
          <a:off x="286603" y="2085181"/>
          <a:ext cx="11600597" cy="4220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614819" y="5513700"/>
            <a:ext cx="432000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468494" y="5513701"/>
            <a:ext cx="432000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62162" y="6073260"/>
            <a:ext cx="432000" cy="18651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23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952" y="167932"/>
            <a:ext cx="116006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</a:rPr>
              <a:t>7.9. Доля учителей-предметников, прошедших оценку предметных и методических компетенций с использованием контрольных измерительных материалов ФИОКО в апреле и сентябре 2022 года</a:t>
            </a:r>
            <a:endParaRPr lang="ru-RU" dirty="0">
              <a:latin typeface="Phenomena" panose="020B0604020202020204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57301602"/>
              </p:ext>
            </p:extLst>
          </p:nvPr>
        </p:nvGraphicFramePr>
        <p:xfrm>
          <a:off x="377952" y="1024128"/>
          <a:ext cx="11399520" cy="561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003292" y="6209358"/>
            <a:ext cx="432000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028334" y="6204429"/>
            <a:ext cx="432000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531962" y="6209357"/>
            <a:ext cx="432000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560520" y="6390944"/>
            <a:ext cx="432000" cy="18651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48183" y="6390943"/>
            <a:ext cx="432000" cy="18651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832882"/>
              </p:ext>
            </p:extLst>
          </p:nvPr>
        </p:nvGraphicFramePr>
        <p:xfrm>
          <a:off x="9208096" y="814263"/>
          <a:ext cx="2895600" cy="1337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100"/>
                <a:gridCol w="1841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Баллы / 7.9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Значение (доля педагогов, Оценка)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36 - 3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 2 - 1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СрЗнач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3,00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72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" name="Group 9"/>
          <p:cNvGrpSpPr/>
          <p:nvPr/>
        </p:nvGrpSpPr>
        <p:grpSpPr>
          <a:xfrm>
            <a:off x="385999" y="1360980"/>
            <a:ext cx="6428160" cy="5236020"/>
            <a:chOff x="24120" y="3018960"/>
            <a:chExt cx="4187160" cy="3290040"/>
          </a:xfrm>
        </p:grpSpPr>
        <p:sp>
          <p:nvSpPr>
            <p:cNvPr id="318" name="CustomShape 10"/>
            <p:cNvSpPr/>
            <p:nvPr/>
          </p:nvSpPr>
          <p:spPr>
            <a:xfrm>
              <a:off x="90360" y="3018960"/>
              <a:ext cx="4120920" cy="329004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19" name="CustomShape 11"/>
            <p:cNvSpPr/>
            <p:nvPr/>
          </p:nvSpPr>
          <p:spPr>
            <a:xfrm>
              <a:off x="181440" y="3832560"/>
              <a:ext cx="3884040" cy="23971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marL="228600" indent="-228240">
                <a:buClr>
                  <a:srgbClr val="000000"/>
                </a:buClr>
                <a:buFont typeface="StarSymbol"/>
                <a:buAutoNum type="arabicPeriod"/>
              </a:pPr>
              <a:r>
                <a:rPr lang="ru-RU" sz="1600" spc="-1" dirty="0" smtClean="0">
                  <a:latin typeface="Phenomena"/>
                </a:rPr>
                <a:t>Государственная </a:t>
              </a:r>
              <a:r>
                <a:rPr lang="ru-RU" sz="1600" spc="-1" dirty="0">
                  <a:latin typeface="Phenomena"/>
                </a:rPr>
                <a:t>программа ЯО «Развитие образования в ЯО на 2021-2024 </a:t>
              </a:r>
              <a:r>
                <a:rPr lang="ru-RU" sz="1600" spc="-1" dirty="0" smtClean="0">
                  <a:latin typeface="Phenomena"/>
                </a:rPr>
                <a:t>годы</a:t>
              </a:r>
            </a:p>
            <a:p>
              <a:pPr marL="228600" indent="-228240">
                <a:buClr>
                  <a:srgbClr val="000000"/>
                </a:buClr>
                <a:buFont typeface="StarSymbol"/>
                <a:buAutoNum type="arabicPeriod"/>
              </a:pPr>
              <a:endParaRPr lang="ru-RU" sz="1400" spc="-1" dirty="0">
                <a:latin typeface="Phenomena"/>
              </a:endParaRPr>
            </a:p>
            <a:p>
              <a:pPr marL="228600" indent="-228240">
                <a:buClr>
                  <a:srgbClr val="000000"/>
                </a:buClr>
                <a:buFont typeface="StarSymbol"/>
                <a:buAutoNum type="arabicPeriod"/>
              </a:pPr>
              <a:endParaRPr lang="ru-RU" sz="1400" spc="-1" dirty="0" smtClean="0">
                <a:latin typeface="Phenomena"/>
              </a:endParaRPr>
            </a:p>
            <a:p>
              <a:pPr marL="228600" indent="-228240">
                <a:buClr>
                  <a:srgbClr val="000000"/>
                </a:buClr>
                <a:buFont typeface="StarSymbol"/>
                <a:buAutoNum type="arabicPeriod"/>
              </a:pPr>
              <a:endParaRPr lang="ru-RU" sz="1400" spc="-1" dirty="0">
                <a:latin typeface="Phenomena"/>
              </a:endParaRPr>
            </a:p>
            <a:p>
              <a:pPr marL="228600" indent="-228240">
                <a:buClr>
                  <a:srgbClr val="000000"/>
                </a:buClr>
                <a:buFont typeface="StarSymbol"/>
                <a:buAutoNum type="arabicPeriod"/>
              </a:pPr>
              <a:endParaRPr lang="ru-RU" sz="1400" spc="-1" dirty="0" smtClean="0">
                <a:latin typeface="Phenomena"/>
              </a:endParaRPr>
            </a:p>
            <a:p>
              <a:pPr marL="228600" indent="-228240">
                <a:buClr>
                  <a:srgbClr val="000000"/>
                </a:buClr>
                <a:buFont typeface="StarSymbol"/>
                <a:buAutoNum type="arabicPeriod"/>
              </a:pPr>
              <a:endParaRPr lang="ru-RU" sz="1400" spc="-1" dirty="0">
                <a:latin typeface="Phenomena"/>
              </a:endParaRPr>
            </a:p>
            <a:p>
              <a:pPr marL="228600" indent="-228240">
                <a:buClr>
                  <a:srgbClr val="000000"/>
                </a:buClr>
                <a:buFont typeface="StarSymbol"/>
                <a:buAutoNum type="arabicPeriod"/>
              </a:pPr>
              <a:endParaRPr lang="ru-RU" sz="1400" spc="-1" dirty="0" smtClean="0">
                <a:latin typeface="Phenomena"/>
              </a:endParaRPr>
            </a:p>
            <a:p>
              <a:pPr marL="228600" indent="-228240">
                <a:buClr>
                  <a:srgbClr val="000000"/>
                </a:buClr>
                <a:buFont typeface="StarSymbol"/>
                <a:buAutoNum type="arabicPeriod"/>
              </a:pPr>
              <a:endParaRPr lang="ru-RU" sz="1400" spc="-1" dirty="0">
                <a:latin typeface="Phenomena"/>
              </a:endParaRPr>
            </a:p>
            <a:p>
              <a:pPr marL="228600" indent="-228240">
                <a:buClr>
                  <a:srgbClr val="000000"/>
                </a:buClr>
                <a:buFont typeface="StarSymbol"/>
                <a:buAutoNum type="arabicPeriod"/>
              </a:pPr>
              <a:endParaRPr lang="ru-RU" sz="1400" spc="-1" dirty="0" smtClean="0">
                <a:latin typeface="Phenomena"/>
              </a:endParaRPr>
            </a:p>
            <a:p>
              <a:pPr marL="228600" indent="-228240">
                <a:buClr>
                  <a:srgbClr val="000000"/>
                </a:buClr>
                <a:buFont typeface="StarSymbol"/>
                <a:buAutoNum type="arabicPeriod"/>
              </a:pPr>
              <a:endParaRPr lang="ru-RU" sz="1400" spc="-1" dirty="0">
                <a:latin typeface="Phenomena"/>
              </a:endParaRPr>
            </a:p>
            <a:p>
              <a:pPr marL="228600" indent="-228240">
                <a:buClr>
                  <a:srgbClr val="000000"/>
                </a:buClr>
                <a:buFont typeface="StarSymbol"/>
                <a:buAutoNum type="arabicPeriod"/>
              </a:pPr>
              <a:endParaRPr lang="ru-RU" sz="1400" spc="-1" dirty="0" smtClean="0">
                <a:latin typeface="Phenomena"/>
              </a:endParaRPr>
            </a:p>
            <a:p>
              <a:pPr marL="228600" indent="-228240">
                <a:buClr>
                  <a:srgbClr val="000000"/>
                </a:buClr>
                <a:buFont typeface="StarSymbol"/>
                <a:buAutoNum type="arabicPeriod"/>
              </a:pPr>
              <a:endParaRPr lang="ru-RU" sz="1400" spc="-1" dirty="0">
                <a:latin typeface="Phenomena"/>
              </a:endParaRPr>
            </a:p>
            <a:p>
              <a:pPr marL="228600" indent="-228240">
                <a:buClr>
                  <a:srgbClr val="000000"/>
                </a:buClr>
                <a:buFont typeface="StarSymbol"/>
                <a:buAutoNum type="arabicPeriod"/>
              </a:pPr>
              <a:endParaRPr lang="ru-RU" sz="1400" spc="-1" dirty="0" smtClean="0">
                <a:latin typeface="Phenomena"/>
              </a:endParaRPr>
            </a:p>
            <a:p>
              <a:pPr marL="228600" indent="-228240">
                <a:buClr>
                  <a:srgbClr val="000000"/>
                </a:buClr>
                <a:buFont typeface="StarSymbol"/>
                <a:buAutoNum type="arabicPeriod"/>
              </a:pPr>
              <a:endParaRPr lang="ru-RU" sz="1400" spc="-1" dirty="0">
                <a:latin typeface="Phenomena"/>
              </a:endParaRPr>
            </a:p>
            <a:p>
              <a:pPr marL="228600" indent="-228240">
                <a:buClr>
                  <a:srgbClr val="000000"/>
                </a:buClr>
                <a:buFont typeface="StarSymbol"/>
                <a:buAutoNum type="arabicPeriod"/>
              </a:pPr>
              <a:endParaRPr lang="ru-RU" sz="1400" spc="-1" dirty="0" smtClean="0">
                <a:latin typeface="Phenomena"/>
              </a:endParaRPr>
            </a:p>
            <a:p>
              <a:pPr marL="228600" indent="-228240">
                <a:buClr>
                  <a:srgbClr val="000000"/>
                </a:buClr>
                <a:buFont typeface="StarSymbol"/>
                <a:buAutoNum type="arabicPeriod"/>
              </a:pPr>
              <a:endParaRPr lang="ru-RU" sz="1400" spc="-1" dirty="0">
                <a:latin typeface="Phenomena"/>
              </a:endParaRPr>
            </a:p>
          </p:txBody>
        </p:sp>
        <p:sp>
          <p:nvSpPr>
            <p:cNvPr id="320" name="CustomShape 12"/>
            <p:cNvSpPr/>
            <p:nvPr/>
          </p:nvSpPr>
          <p:spPr>
            <a:xfrm>
              <a:off x="24120" y="3234960"/>
              <a:ext cx="4041720" cy="554040"/>
            </a:xfrm>
            <a:prstGeom prst="homePlate">
              <a:avLst>
                <a:gd name="adj" fmla="val 50000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ru-RU" sz="1600" b="1" spc="-1" dirty="0">
                  <a:latin typeface="Phenomena"/>
                </a:rPr>
                <a:t>Перечень региональных концептуальных документов:</a:t>
              </a:r>
              <a:endParaRPr lang="ru-RU" sz="1600" spc="-1" dirty="0">
                <a:latin typeface="Phenomena"/>
              </a:endParaRPr>
            </a:p>
          </p:txBody>
        </p:sp>
      </p:grpSp>
      <p:grpSp>
        <p:nvGrpSpPr>
          <p:cNvPr id="321" name="Group 13"/>
          <p:cNvGrpSpPr/>
          <p:nvPr/>
        </p:nvGrpSpPr>
        <p:grpSpPr>
          <a:xfrm>
            <a:off x="7379557" y="1704739"/>
            <a:ext cx="4050000" cy="3556193"/>
            <a:chOff x="4867920" y="2993040"/>
            <a:chExt cx="4050000" cy="3315960"/>
          </a:xfrm>
        </p:grpSpPr>
        <p:sp>
          <p:nvSpPr>
            <p:cNvPr id="322" name="CustomShape 14"/>
            <p:cNvSpPr/>
            <p:nvPr/>
          </p:nvSpPr>
          <p:spPr>
            <a:xfrm>
              <a:off x="4892040" y="2993040"/>
              <a:ext cx="4025880" cy="331596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23" name="CustomShape 15"/>
            <p:cNvSpPr/>
            <p:nvPr/>
          </p:nvSpPr>
          <p:spPr>
            <a:xfrm>
              <a:off x="4867920" y="3241440"/>
              <a:ext cx="3942360" cy="576000"/>
            </a:xfrm>
            <a:prstGeom prst="homePlate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ru-RU" sz="1600" b="1" spc="-1" dirty="0">
                  <a:latin typeface="Phenomena"/>
                </a:rPr>
                <a:t>Перечень </a:t>
              </a:r>
              <a:r>
                <a:rPr lang="ru-RU" sz="1600" b="1" spc="-1" dirty="0" smtClean="0">
                  <a:latin typeface="Phenomena"/>
                </a:rPr>
                <a:t>региональных </a:t>
              </a:r>
              <a:r>
                <a:rPr lang="ru-RU" sz="1600" b="1" spc="-1" dirty="0">
                  <a:latin typeface="Phenomena"/>
                </a:rPr>
                <a:t>концептуальных документов</a:t>
              </a:r>
              <a:r>
                <a:rPr lang="ru-RU" b="1" spc="-1" dirty="0">
                  <a:latin typeface="Phenomena"/>
                </a:rPr>
                <a:t>:</a:t>
              </a:r>
              <a:endParaRPr lang="ru-RU" spc="-1" dirty="0">
                <a:latin typeface="Phenomena"/>
              </a:endParaRPr>
            </a:p>
          </p:txBody>
        </p:sp>
      </p:grpSp>
      <p:sp>
        <p:nvSpPr>
          <p:cNvPr id="326" name="CustomShape 18"/>
          <p:cNvSpPr/>
          <p:nvPr/>
        </p:nvSpPr>
        <p:spPr>
          <a:xfrm>
            <a:off x="764088" y="186475"/>
            <a:ext cx="6050071" cy="8956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spc="-1" dirty="0" smtClean="0">
                <a:latin typeface="Phenomena" panose="020B0604020202020204"/>
              </a:rPr>
              <a:t>Трек </a:t>
            </a:r>
            <a:r>
              <a:rPr lang="ru-RU" sz="1600" spc="-1" dirty="0">
                <a:latin typeface="Phenomena"/>
              </a:rPr>
              <a:t>1. Повышение качества управленческой деятельности руководителей образовательных организаций 	</a:t>
            </a:r>
          </a:p>
        </p:txBody>
      </p:sp>
      <p:sp>
        <p:nvSpPr>
          <p:cNvPr id="327" name="CustomShape 19"/>
          <p:cNvSpPr/>
          <p:nvPr/>
        </p:nvSpPr>
        <p:spPr>
          <a:xfrm>
            <a:off x="7387837" y="186475"/>
            <a:ext cx="4041720" cy="8956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spc="-1" dirty="0" smtClean="0">
                <a:latin typeface="Phenomena"/>
              </a:rPr>
              <a:t>Трек </a:t>
            </a:r>
            <a:r>
              <a:rPr lang="ru-RU" sz="1600" spc="-1" dirty="0">
                <a:latin typeface="Phenomena"/>
              </a:rPr>
              <a:t>2. Формирование и использование кадрового резерва руководителей образовательных организаций </a:t>
            </a:r>
          </a:p>
        </p:txBody>
      </p:sp>
      <p:sp>
        <p:nvSpPr>
          <p:cNvPr id="328" name="Line 20"/>
          <p:cNvSpPr/>
          <p:nvPr/>
        </p:nvSpPr>
        <p:spPr>
          <a:xfrm>
            <a:off x="5807640" y="6597000"/>
            <a:ext cx="4776480" cy="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Прямоугольник 2"/>
          <p:cNvSpPr/>
          <p:nvPr/>
        </p:nvSpPr>
        <p:spPr>
          <a:xfrm>
            <a:off x="656360" y="3131694"/>
            <a:ext cx="584464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B7484F"/>
                </a:solidFill>
                <a:latin typeface="Phenomena" panose="020B0604020202020204"/>
                <a:hlinkClick r:id="rId3"/>
              </a:rPr>
              <a:t>2. Приказ </a:t>
            </a:r>
            <a:r>
              <a:rPr lang="ru-RU" sz="1600" dirty="0">
                <a:solidFill>
                  <a:srgbClr val="B7484F"/>
                </a:solidFill>
                <a:latin typeface="Phenomena" panose="020B0604020202020204"/>
                <a:hlinkClick r:id="rId3"/>
              </a:rPr>
              <a:t>департамента образования Ярославской области от 15.07.2022 №277/01-03 </a:t>
            </a:r>
            <a:r>
              <a:rPr lang="ru-RU" sz="1600" dirty="0">
                <a:solidFill>
                  <a:srgbClr val="464451"/>
                </a:solidFill>
                <a:latin typeface="Phenomena" panose="020B0604020202020204"/>
              </a:rPr>
              <a:t>«Об утверждении Положения о региональной системе мониторинга эффективности руководителей  общеобразовательных организаций  Ярославской области и региональных показателей оценки эффективности руководителей и признании утратившими силу приказов департамента образования Ярославской области»</a:t>
            </a:r>
          </a:p>
          <a:p>
            <a:r>
              <a:rPr lang="ru-RU" sz="1600" dirty="0" smtClean="0">
                <a:solidFill>
                  <a:srgbClr val="B7484F"/>
                </a:solidFill>
                <a:latin typeface="Phenomena" panose="020B0604020202020204"/>
                <a:hlinkClick r:id="rId4"/>
              </a:rPr>
              <a:t>3. Приказ </a:t>
            </a:r>
            <a:r>
              <a:rPr lang="ru-RU" sz="1600" dirty="0">
                <a:solidFill>
                  <a:srgbClr val="B7484F"/>
                </a:solidFill>
                <a:latin typeface="Phenomena" panose="020B0604020202020204"/>
                <a:hlinkClick r:id="rId4"/>
              </a:rPr>
              <a:t>департамента образования Ярославской области от 01.02.2023 № 61/01-03</a:t>
            </a:r>
            <a:r>
              <a:rPr lang="ru-RU" sz="1600" dirty="0">
                <a:solidFill>
                  <a:srgbClr val="464451"/>
                </a:solidFill>
                <a:latin typeface="Phenomena" panose="020B0604020202020204"/>
              </a:rPr>
              <a:t> "О внесении изменений в приказ департамента образования Ярославской области от 15.07.2022 № 277/01-03"</a:t>
            </a:r>
            <a:endParaRPr lang="ru-RU" sz="1600" b="0" i="0" dirty="0">
              <a:solidFill>
                <a:srgbClr val="464451"/>
              </a:solidFill>
              <a:effectLst/>
              <a:latin typeface="Phenomena" panose="020B0604020202020204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03677" y="2564977"/>
            <a:ext cx="392064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464451"/>
                </a:solidFill>
                <a:latin typeface="Tahoma" panose="020B0604030504040204" pitchFamily="34" charset="0"/>
              </a:rPr>
              <a:t>Приказ департамента образования Ярославской области от 22.06.2022 № 283/01-03 " Об утверждении </a:t>
            </a:r>
            <a:r>
              <a:rPr lang="ru-RU" dirty="0">
                <a:solidFill>
                  <a:srgbClr val="B7484F"/>
                </a:solidFill>
                <a:latin typeface="Tahoma" panose="020B0604030504040204" pitchFamily="34" charset="0"/>
                <a:hlinkClick r:id="rId5"/>
              </a:rPr>
              <a:t>Концепции формирования и использования отраслевых резервов управленческих кадров в сфере образования Ярославской области" </a:t>
            </a:r>
            <a:endParaRPr lang="ru-RU" dirty="0">
              <a:solidFill>
                <a:srgbClr val="464451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36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86561644"/>
              </p:ext>
            </p:extLst>
          </p:nvPr>
        </p:nvGraphicFramePr>
        <p:xfrm>
          <a:off x="182118" y="1894380"/>
          <a:ext cx="6054090" cy="4817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2761523"/>
              </p:ext>
            </p:extLst>
          </p:nvPr>
        </p:nvGraphicFramePr>
        <p:xfrm>
          <a:off x="6146292" y="1812084"/>
          <a:ext cx="5759196" cy="4899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87096" y="233279"/>
            <a:ext cx="1151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</a:rPr>
              <a:t>7.10. Наличие информационного ресурса для сопровождения наставничества педагогических работников в ОО (раздел/ рубрика /(странички) «Наставничество»</a:t>
            </a:r>
            <a:endParaRPr lang="ru-RU" dirty="0">
              <a:latin typeface="Phenomena" panose="020B0604020202020204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7096" y="925330"/>
            <a:ext cx="115183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</a:rPr>
              <a:t>7.11. Наличие локальных нормативных актов, регламентирующих меры стимулирования педагогических работников образовательной организации, включённых в систему наставничества (куратор, наставник), размещенных на сайте ОО</a:t>
            </a:r>
            <a:endParaRPr lang="ru-RU" dirty="0">
              <a:latin typeface="Phenomena" panose="020B0604020202020204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96035" y="6264222"/>
            <a:ext cx="252000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156798" y="6264221"/>
            <a:ext cx="252000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661083" y="6264220"/>
            <a:ext cx="252000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138639" y="6264220"/>
            <a:ext cx="252000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129244" y="6264219"/>
            <a:ext cx="252000" cy="1865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184352" y="6450734"/>
            <a:ext cx="252000" cy="18651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354800" y="6450733"/>
            <a:ext cx="252000" cy="18651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617676" y="6450732"/>
            <a:ext cx="252000" cy="18651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9218653" y="6450732"/>
            <a:ext cx="252000" cy="18651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605975" y="6450731"/>
            <a:ext cx="252000" cy="18651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51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9"/>
          <p:cNvSpPr/>
          <p:nvPr/>
        </p:nvSpPr>
        <p:spPr>
          <a:xfrm>
            <a:off x="432485" y="103356"/>
            <a:ext cx="6775420" cy="8956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600" b="1" spc="-1" dirty="0" smtClean="0">
                <a:latin typeface="Phenomena" panose="020B0604020202020204"/>
              </a:rPr>
              <a:t>Трек </a:t>
            </a:r>
            <a:r>
              <a:rPr lang="ru-RU" sz="1600" b="1" spc="-1" dirty="0">
                <a:latin typeface="Phenomena"/>
              </a:rPr>
              <a:t>2. Формирование и использование кадрового резерва руководителей образовательных организаций </a:t>
            </a:r>
            <a:endParaRPr lang="ru-RU" sz="1600" spc="-1" dirty="0">
              <a:latin typeface="Phenomena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417135781"/>
              </p:ext>
            </p:extLst>
          </p:nvPr>
        </p:nvGraphicFramePr>
        <p:xfrm>
          <a:off x="432485" y="719666"/>
          <a:ext cx="11277293" cy="5967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77782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8698" y="348483"/>
            <a:ext cx="1117296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Phenomena"/>
              </a:rPr>
              <a:t>8.2. данные Количество претендентов, включенных в кадровый резерв управленческих кадров регионального и/или </a:t>
            </a:r>
            <a:r>
              <a:rPr lang="ru-RU" dirty="0" smtClean="0">
                <a:latin typeface="Phenomena"/>
              </a:rPr>
              <a:t>муниципального </a:t>
            </a:r>
            <a:r>
              <a:rPr lang="ru-RU" dirty="0">
                <a:latin typeface="Phenomena"/>
              </a:rPr>
              <a:t>уровней по итогам конкурсного отбора и обучения включен в кадровый резерв системы образования региона для замещения вакантных должностей «руководитель», «заместитель руководителя» муниципальных и государственных образовательных организаций (подтверждается протоколом заседания/приказом МОИВ)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6600221"/>
              </p:ext>
            </p:extLst>
          </p:nvPr>
        </p:nvGraphicFramePr>
        <p:xfrm>
          <a:off x="450376" y="1825811"/>
          <a:ext cx="11341289" cy="4887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0705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416" y="133195"/>
            <a:ext cx="11824570" cy="382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11455"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Phenomena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Показатели </a:t>
            </a:r>
            <a:r>
              <a:rPr lang="ru-RU" smtClean="0">
                <a:latin typeface="Phenomena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мониторинга по </a:t>
            </a:r>
            <a:r>
              <a:rPr lang="ru-RU" dirty="0">
                <a:latin typeface="Phenomena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приказу от 15.07.2022 №277/01-03</a:t>
            </a:r>
            <a:r>
              <a:rPr lang="ru-RU">
                <a:latin typeface="Phenomena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mtClean="0">
                <a:latin typeface="Phenomena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(с </a:t>
            </a:r>
            <a:r>
              <a:rPr lang="ru-RU" dirty="0" smtClean="0">
                <a:latin typeface="Phenomena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изм. </a:t>
            </a:r>
            <a:r>
              <a:rPr lang="ru-RU" dirty="0">
                <a:solidFill>
                  <a:srgbClr val="B7484F"/>
                </a:solidFill>
                <a:latin typeface="Phenomena" panose="020B0604020202020204"/>
                <a:hlinkClick r:id="rId3"/>
              </a:rPr>
              <a:t>от 01.02.2023 № </a:t>
            </a:r>
            <a:r>
              <a:rPr lang="ru-RU" dirty="0" smtClean="0">
                <a:solidFill>
                  <a:srgbClr val="B7484F"/>
                </a:solidFill>
                <a:latin typeface="Phenomena" panose="020B0604020202020204"/>
                <a:hlinkClick r:id="rId3"/>
              </a:rPr>
              <a:t>61/01-03</a:t>
            </a:r>
            <a:r>
              <a:rPr lang="ru-RU" dirty="0" smtClean="0">
                <a:solidFill>
                  <a:srgbClr val="B7484F"/>
                </a:solidFill>
                <a:latin typeface="Phenomena" panose="020B0604020202020204"/>
              </a:rPr>
              <a:t>)</a:t>
            </a:r>
            <a:endParaRPr lang="ru-RU" dirty="0">
              <a:effectLst/>
              <a:latin typeface="Phenomena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786626"/>
              </p:ext>
            </p:extLst>
          </p:nvPr>
        </p:nvGraphicFramePr>
        <p:xfrm>
          <a:off x="463462" y="698282"/>
          <a:ext cx="11386159" cy="536792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629649">
                  <a:extLst>
                    <a:ext uri="{9D8B030D-6E8A-4147-A177-3AD203B41FA5}">
                      <a16:colId xmlns="" xmlns:a16="http://schemas.microsoft.com/office/drawing/2014/main" val="1440957344"/>
                    </a:ext>
                  </a:extLst>
                </a:gridCol>
                <a:gridCol w="10756510">
                  <a:extLst>
                    <a:ext uri="{9D8B030D-6E8A-4147-A177-3AD203B41FA5}">
                      <a16:colId xmlns="" xmlns:a16="http://schemas.microsoft.com/office/drawing/2014/main" val="672074076"/>
                    </a:ext>
                  </a:extLst>
                </a:gridCol>
              </a:tblGrid>
              <a:tr h="395576">
                <a:tc>
                  <a:txBody>
                    <a:bodyPr/>
                    <a:lstStyle/>
                    <a:p>
                      <a:pPr indent="-711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henomena" panose="020B0604020202020204"/>
                        </a:rPr>
                        <a:t>№</a:t>
                      </a:r>
                    </a:p>
                    <a:p>
                      <a:pPr indent="-711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henomena" panose="020B0604020202020204"/>
                        </a:rPr>
                        <a:t>п/п</a:t>
                      </a:r>
                      <a:endParaRPr lang="ru-RU" sz="1800" dirty="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/>
                </a:tc>
                <a:tc>
                  <a:txBody>
                    <a:bodyPr/>
                    <a:lstStyle/>
                    <a:p>
                      <a:pPr indent="4495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henomena" panose="020B0604020202020204"/>
                        </a:rPr>
                        <a:t>Наименование группы показателей</a:t>
                      </a:r>
                      <a:endParaRPr lang="ru-RU" sz="1800" dirty="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/>
                </a:tc>
                <a:extLst>
                  <a:ext uri="{0D108BD9-81ED-4DB2-BD59-A6C34878D82A}">
                    <a16:rowId xmlns="" xmlns:a16="http://schemas.microsoft.com/office/drawing/2014/main" val="2165394805"/>
                  </a:ext>
                </a:extLst>
              </a:tr>
              <a:tr h="395576">
                <a:tc gridSpan="2">
                  <a:txBody>
                    <a:bodyPr/>
                    <a:lstStyle/>
                    <a:p>
                      <a:pPr indent="4495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henomena" panose="020B0604020202020204"/>
                        </a:rPr>
                        <a:t>Цель: Качество управленческой деятельности руководителей образовательных организаций</a:t>
                      </a:r>
                      <a:endParaRPr lang="ru-RU" sz="1800" dirty="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0742132"/>
                  </a:ext>
                </a:extLst>
              </a:tr>
              <a:tr h="395576">
                <a:tc>
                  <a:txBody>
                    <a:bodyPr/>
                    <a:lstStyle/>
                    <a:p>
                      <a:pPr indent="-711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henomena" panose="020B0604020202020204"/>
                        </a:rPr>
                        <a:t>1</a:t>
                      </a:r>
                      <a:endParaRPr lang="ru-RU" sz="1800" dirty="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henomena" panose="020B0604020202020204"/>
                        </a:rPr>
                        <a:t>Наличие внутренней системы объективной оценки качества образования</a:t>
                      </a:r>
                      <a:endParaRPr lang="ru-RU" sz="1800" dirty="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/>
                </a:tc>
                <a:extLst>
                  <a:ext uri="{0D108BD9-81ED-4DB2-BD59-A6C34878D82A}">
                    <a16:rowId xmlns="" xmlns:a16="http://schemas.microsoft.com/office/drawing/2014/main" val="425246458"/>
                  </a:ext>
                </a:extLst>
              </a:tr>
              <a:tr h="945872">
                <a:tc>
                  <a:txBody>
                    <a:bodyPr/>
                    <a:lstStyle/>
                    <a:p>
                      <a:pPr indent="-711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henomena" panose="020B0604020202020204"/>
                        </a:rPr>
                        <a:t>2</a:t>
                      </a:r>
                      <a:endParaRPr lang="ru-RU" sz="1800" dirty="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Phenomena" panose="020B0604020202020204"/>
                        </a:rPr>
                        <a:t>Показатели качества подготовки обучающихся общеобразовательных учреждений Ярославской области (рассчитываются по показателям раздела «Оценка ключевых характеристик качества подготовки обучающихся», утв. приказом департамента образования Ярославской области от 24.06.2022 № 244/01-03 «Об утверждении Положения о системе оценки качества подготовки обучающихся общеобразовательных организаций Ярославской области»)</a:t>
                      </a:r>
                      <a:endParaRPr lang="ru-RU" sz="180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/>
                </a:tc>
                <a:extLst>
                  <a:ext uri="{0D108BD9-81ED-4DB2-BD59-A6C34878D82A}">
                    <a16:rowId xmlns="" xmlns:a16="http://schemas.microsoft.com/office/drawing/2014/main" val="3940181563"/>
                  </a:ext>
                </a:extLst>
              </a:tr>
              <a:tr h="395576">
                <a:tc>
                  <a:txBody>
                    <a:bodyPr/>
                    <a:lstStyle/>
                    <a:p>
                      <a:pPr indent="-711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henomena" panose="020B0604020202020204"/>
                        </a:rPr>
                        <a:t>3</a:t>
                      </a:r>
                      <a:endParaRPr lang="ru-RU" sz="1800" dirty="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henomena" panose="020B0604020202020204"/>
                        </a:rPr>
                        <a:t>Показатели системы выявления, поддержки и развития способностей и талантов у обучающихся</a:t>
                      </a:r>
                      <a:endParaRPr lang="ru-RU" sz="1800" dirty="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122217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indent="-711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henomena" panose="020B0604020202020204"/>
                        </a:rPr>
                        <a:t>4</a:t>
                      </a:r>
                      <a:endParaRPr lang="ru-RU" sz="1800" dirty="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Phenomena" panose="020B0604020202020204"/>
                        </a:rPr>
                        <a:t>Показатели системы профориентации</a:t>
                      </a:r>
                      <a:endParaRPr lang="ru-RU" sz="180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/>
                </a:tc>
                <a:extLst>
                  <a:ext uri="{0D108BD9-81ED-4DB2-BD59-A6C34878D82A}">
                    <a16:rowId xmlns="" xmlns:a16="http://schemas.microsoft.com/office/drawing/2014/main" val="438340140"/>
                  </a:ext>
                </a:extLst>
              </a:tr>
              <a:tr h="395576">
                <a:tc>
                  <a:txBody>
                    <a:bodyPr/>
                    <a:lstStyle/>
                    <a:p>
                      <a:pPr indent="-711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henomena" panose="020B0604020202020204"/>
                        </a:rPr>
                        <a:t>5</a:t>
                      </a:r>
                      <a:endParaRPr lang="ru-RU" sz="1800" dirty="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Phenomena" panose="020B0604020202020204"/>
                        </a:rPr>
                        <a:t>Показатели система мониторинга школьного благополучия (школьного климата)</a:t>
                      </a:r>
                      <a:endParaRPr lang="ru-RU" sz="180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/>
                </a:tc>
                <a:extLst>
                  <a:ext uri="{0D108BD9-81ED-4DB2-BD59-A6C34878D82A}">
                    <a16:rowId xmlns="" xmlns:a16="http://schemas.microsoft.com/office/drawing/2014/main" val="357713251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indent="-711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henomena" panose="020B0604020202020204"/>
                        </a:rPr>
                        <a:t>6</a:t>
                      </a:r>
                      <a:endParaRPr lang="ru-RU" sz="1800" dirty="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henomena" panose="020B0604020202020204"/>
                        </a:rPr>
                        <a:t>Показатели системы воспитательной работы</a:t>
                      </a:r>
                      <a:endParaRPr lang="ru-RU" sz="1800" dirty="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4443728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indent="-711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henomena" panose="020B0604020202020204"/>
                        </a:rPr>
                        <a:t>7</a:t>
                      </a:r>
                      <a:endParaRPr lang="ru-RU" sz="1800" dirty="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Phenomena" panose="020B0604020202020204"/>
                        </a:rPr>
                        <a:t>Другие показатели эффективности руководителя</a:t>
                      </a:r>
                      <a:endParaRPr lang="ru-RU" sz="180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/>
                </a:tc>
                <a:extLst>
                  <a:ext uri="{0D108BD9-81ED-4DB2-BD59-A6C34878D82A}">
                    <a16:rowId xmlns="" xmlns:a16="http://schemas.microsoft.com/office/drawing/2014/main" val="3591239850"/>
                  </a:ext>
                </a:extLst>
              </a:tr>
              <a:tr h="197788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Phenomena" panose="020B0604020202020204"/>
                        </a:rPr>
                        <a:t>       Цель</a:t>
                      </a:r>
                      <a:r>
                        <a:rPr lang="ru-RU" sz="1800" dirty="0">
                          <a:effectLst/>
                          <a:latin typeface="Phenomena" panose="020B0604020202020204"/>
                        </a:rPr>
                        <a:t>: обеспечение ОО квалифицированными управленческими кадрами</a:t>
                      </a:r>
                      <a:endParaRPr lang="ru-RU" sz="1800" dirty="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1284392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indent="-711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henomena" panose="020B0604020202020204"/>
                        </a:rPr>
                        <a:t>8</a:t>
                      </a:r>
                      <a:endParaRPr lang="ru-RU" sz="1800" dirty="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Phenomena" panose="020B0604020202020204"/>
                        </a:rPr>
                        <a:t>Формирование системы кадрового резерва</a:t>
                      </a:r>
                      <a:endParaRPr lang="ru-RU" sz="1800" dirty="0">
                        <a:effectLst/>
                        <a:latin typeface="Phenomen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/>
                </a:tc>
                <a:extLst>
                  <a:ext uri="{0D108BD9-81ED-4DB2-BD59-A6C34878D82A}">
                    <a16:rowId xmlns="" xmlns:a16="http://schemas.microsoft.com/office/drawing/2014/main" val="68016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385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t="2064"/>
          <a:stretch/>
        </p:blipFill>
        <p:spPr>
          <a:xfrm>
            <a:off x="564723" y="388307"/>
            <a:ext cx="4483266" cy="611031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5666" y="951976"/>
            <a:ext cx="6758023" cy="532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9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144" y="110607"/>
            <a:ext cx="10598063" cy="535626"/>
          </a:xfrm>
        </p:spPr>
        <p:txBody>
          <a:bodyPr>
            <a:noAutofit/>
          </a:bodyPr>
          <a:lstStyle/>
          <a:p>
            <a:r>
              <a:rPr lang="ru-RU" sz="1800" dirty="0">
                <a:latin typeface="Phenomena" panose="020B0604020202020204"/>
              </a:rPr>
              <a:t>Анализ результатов мониторинга по группе 1 «Наличие внутренней системы объективной оценки качества образования»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37783" y="550699"/>
            <a:ext cx="111867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spcAft>
                <a:spcPts val="0"/>
              </a:spcAft>
            </a:pPr>
            <a:r>
              <a:rPr lang="ru-RU" sz="1600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</a:t>
            </a:r>
            <a:r>
              <a:rPr lang="ru-RU" sz="1600" dirty="0">
                <a:latin typeface="Phenomena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1.3. Степень соответствия результатов ВСОКО и результатов оценки ОГЭ по русскому языку</a:t>
            </a:r>
            <a:endParaRPr lang="ru-RU" sz="1200" dirty="0">
              <a:latin typeface="Phenomena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spcAft>
                <a:spcPts val="0"/>
              </a:spcAft>
            </a:pPr>
            <a:r>
              <a:rPr lang="ru-RU" sz="1600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</a:t>
            </a:r>
            <a:r>
              <a:rPr lang="ru-RU" sz="1600" dirty="0">
                <a:latin typeface="Phenomena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1.4. Степень соответствия результатов ВСОКО и результатов оценки ОГЭ по </a:t>
            </a:r>
            <a:r>
              <a:rPr lang="ru-RU" sz="1600" dirty="0" smtClean="0">
                <a:latin typeface="Phenomena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математике</a:t>
            </a:r>
            <a:endParaRPr lang="ru-RU" sz="1200" dirty="0">
              <a:latin typeface="Phenomena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701883462"/>
              </p:ext>
            </p:extLst>
          </p:nvPr>
        </p:nvGraphicFramePr>
        <p:xfrm>
          <a:off x="637783" y="2115030"/>
          <a:ext cx="5236924" cy="422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251537292"/>
              </p:ext>
            </p:extLst>
          </p:nvPr>
        </p:nvGraphicFramePr>
        <p:xfrm>
          <a:off x="5962388" y="2293025"/>
          <a:ext cx="5473874" cy="4045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805830" y="5210828"/>
            <a:ext cx="250521" cy="23799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874712" y="5210827"/>
            <a:ext cx="250521" cy="23799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380466" y="5210827"/>
            <a:ext cx="250521" cy="23799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627589" y="5209724"/>
            <a:ext cx="250521" cy="23799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567807" y="5209724"/>
            <a:ext cx="250521" cy="23799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194109" y="5209724"/>
            <a:ext cx="250521" cy="23799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755731" y="5739009"/>
            <a:ext cx="250521" cy="237995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054983" y="5739008"/>
            <a:ext cx="250521" cy="237995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9517530" y="5739008"/>
            <a:ext cx="250521" cy="237995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860316"/>
              </p:ext>
            </p:extLst>
          </p:nvPr>
        </p:nvGraphicFramePr>
        <p:xfrm>
          <a:off x="1755731" y="1135474"/>
          <a:ext cx="3009900" cy="1154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/>
                <a:gridCol w="2019300"/>
              </a:tblGrid>
              <a:tr h="17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Баллы / 1.3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Значение (R для РЯ, ОГЭ)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88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0,987 - 0,796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88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0,795 - 0,732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88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0,727 - 0,642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88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0,641 - (-0,441)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88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СрЗнач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0,700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959462"/>
              </p:ext>
            </p:extLst>
          </p:nvPr>
        </p:nvGraphicFramePr>
        <p:xfrm>
          <a:off x="7186684" y="1135474"/>
          <a:ext cx="28956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100"/>
                <a:gridCol w="1841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Баллы / 1.4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Значение (R для МАТ, ОГЭ)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0,975 - 0,825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0,825 - 0,776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0,775 - 0,695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0,691 - (-0,027)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СрЗнач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0,752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040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927127843"/>
              </p:ext>
            </p:extLst>
          </p:nvPr>
        </p:nvGraphicFramePr>
        <p:xfrm>
          <a:off x="5906262" y="1248900"/>
          <a:ext cx="5962650" cy="4466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56654" y="53556"/>
            <a:ext cx="11521440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1.5. </a:t>
            </a:r>
            <a:r>
              <a:rPr lang="ru-RU" sz="1600" dirty="0">
                <a:latin typeface="Phenomena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Степень соответствия результатов ВСОКО и результатов оценки ЕГЭ по русскому языку</a:t>
            </a:r>
            <a:endParaRPr lang="ru-RU" sz="1200" dirty="0">
              <a:latin typeface="Phenomena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1.6. </a:t>
            </a:r>
            <a:r>
              <a:rPr lang="ru-RU" sz="1600" dirty="0">
                <a:latin typeface="Phenomena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Степень соответствия результатов ВСОКО и результатов оценки ЕГЭ по математике</a:t>
            </a:r>
            <a:endParaRPr lang="ru-RU" sz="1200" dirty="0">
              <a:latin typeface="Phenomena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7554" y="5253040"/>
            <a:ext cx="250521" cy="237995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108807976"/>
              </p:ext>
            </p:extLst>
          </p:nvPr>
        </p:nvGraphicFramePr>
        <p:xfrm>
          <a:off x="251661" y="1248900"/>
          <a:ext cx="5940425" cy="4466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077238" y="4720826"/>
            <a:ext cx="250521" cy="23799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492078" y="4720826"/>
            <a:ext cx="250521" cy="23799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506044" y="4749970"/>
            <a:ext cx="250521" cy="23799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255523" y="5253040"/>
            <a:ext cx="250521" cy="237995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754687" y="5253040"/>
            <a:ext cx="250521" cy="237995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005208" y="5253040"/>
            <a:ext cx="250521" cy="237995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06056" y="5491035"/>
            <a:ext cx="399158" cy="18466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600" dirty="0" smtClean="0">
                <a:solidFill>
                  <a:srgbClr val="000000"/>
                </a:solidFill>
                <a:latin typeface="Phenomena" panose="020B0604020202020204"/>
                <a:ea typeface="Times New Roman" panose="02020603050405020304" pitchFamily="18" charset="0"/>
              </a:rPr>
              <a:t> #Н/Д</a:t>
            </a:r>
            <a:endParaRPr lang="ru-RU" sz="600" dirty="0">
              <a:latin typeface="Phenomena" panose="020B0604020202020204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74649" y="5446665"/>
            <a:ext cx="399158" cy="18466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600" dirty="0" smtClean="0">
                <a:solidFill>
                  <a:srgbClr val="000000"/>
                </a:solidFill>
                <a:latin typeface="Phenomena" panose="020B0604020202020204"/>
                <a:ea typeface="Times New Roman" panose="02020603050405020304" pitchFamily="18" charset="0"/>
              </a:rPr>
              <a:t> #Н/Д</a:t>
            </a:r>
            <a:endParaRPr lang="ru-RU" sz="600" dirty="0">
              <a:latin typeface="Phenomena" panose="020B0604020202020204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9468" y="5253181"/>
            <a:ext cx="250521" cy="237995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750530"/>
              </p:ext>
            </p:extLst>
          </p:nvPr>
        </p:nvGraphicFramePr>
        <p:xfrm>
          <a:off x="1487227" y="551028"/>
          <a:ext cx="3403600" cy="1154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7277"/>
                <a:gridCol w="238632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Баллы / 1.5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Значение (ЕГЭ РЯ)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0,01 - 0,51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0,52 - 0,63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0,64 - 0,75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0,76 - 0,98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СрЗнач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0,630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452024"/>
              </p:ext>
            </p:extLst>
          </p:nvPr>
        </p:nvGraphicFramePr>
        <p:xfrm>
          <a:off x="7387390" y="564676"/>
          <a:ext cx="3073400" cy="1154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2200"/>
                <a:gridCol w="1981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Баллы / 1.6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Значение (ЕГЭ МАТ)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(-0,21) - 0,46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0,47 - 0,63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0,64 - 0,76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0,77 - 0,89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СрЗнач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0,580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479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791056952"/>
              </p:ext>
            </p:extLst>
          </p:nvPr>
        </p:nvGraphicFramePr>
        <p:xfrm>
          <a:off x="509143" y="1364107"/>
          <a:ext cx="5855081" cy="3701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781505984"/>
              </p:ext>
            </p:extLst>
          </p:nvPr>
        </p:nvGraphicFramePr>
        <p:xfrm>
          <a:off x="6471539" y="1364106"/>
          <a:ext cx="5302250" cy="3701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31648" y="290040"/>
            <a:ext cx="11152632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54038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4.1. Удовлетворенность обучающихся качеством </a:t>
            </a:r>
            <a:r>
              <a:rPr lang="ru-RU" dirty="0" err="1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  <a:cs typeface="Times New Roman" panose="02020603050405020304" pitchFamily="18" charset="0"/>
              </a:rPr>
              <a:t>профориентационной</a:t>
            </a:r>
            <a:r>
              <a:rPr lang="ru-RU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  <a:cs typeface="Times New Roman" panose="02020603050405020304" pitchFamily="18" charset="0"/>
              </a:rPr>
              <a:t> работы</a:t>
            </a:r>
            <a:endParaRPr lang="ru-RU" sz="1400" dirty="0">
              <a:latin typeface="Phenomena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540385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</a:t>
            </a:r>
            <a:r>
              <a:rPr lang="ru-RU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  <a:cs typeface="Times New Roman" panose="02020603050405020304" pitchFamily="18" charset="0"/>
              </a:rPr>
              <a:t>4.3. Доля обучающихся, охваченных проектом «Билет в будущее»</a:t>
            </a:r>
            <a:endParaRPr lang="ru-RU" sz="1400" dirty="0">
              <a:effectLst/>
              <a:latin typeface="Phenomena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3041" y="4332294"/>
            <a:ext cx="250521" cy="23799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75752" y="4520770"/>
            <a:ext cx="250521" cy="237995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406691" y="4332294"/>
            <a:ext cx="250521" cy="23799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654189" y="4332294"/>
            <a:ext cx="250521" cy="23799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697546" y="4522732"/>
            <a:ext cx="250521" cy="237995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69903"/>
              </p:ext>
            </p:extLst>
          </p:nvPr>
        </p:nvGraphicFramePr>
        <p:xfrm>
          <a:off x="7732594" y="5224249"/>
          <a:ext cx="2895600" cy="1297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100"/>
                <a:gridCol w="1841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Баллы / </a:t>
                      </a:r>
                      <a:r>
                        <a:rPr lang="ru-RU" sz="1100" u="none" strike="noStrike" dirty="0" smtClean="0">
                          <a:effectLst/>
                        </a:rPr>
                        <a:t>4.3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Значение (% обуч, Билет в будущее)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89,6 - 19,1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18,6 - 8,9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8,2 -1,7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СрЗнач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18,2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26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784" y="235176"/>
            <a:ext cx="11500104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5.1. </a:t>
            </a:r>
            <a:r>
              <a:rPr lang="ru-RU" dirty="0">
                <a:latin typeface="Phenomena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Удовлетворённость обучающихся образованием</a:t>
            </a:r>
            <a:endParaRPr lang="ru-RU" sz="1400" dirty="0">
              <a:latin typeface="Phenomena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</a:t>
            </a:r>
            <a:r>
              <a:rPr lang="ru-RU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  <a:cs typeface="Times New Roman" panose="02020603050405020304" pitchFamily="18" charset="0"/>
              </a:rPr>
              <a:t>5.3. Удовлетворенность обучающихся отношением учителей к ним</a:t>
            </a:r>
            <a:endParaRPr lang="ru-RU" sz="1400" dirty="0">
              <a:effectLst/>
              <a:latin typeface="Phenomena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95512737"/>
              </p:ext>
            </p:extLst>
          </p:nvPr>
        </p:nvGraphicFramePr>
        <p:xfrm>
          <a:off x="76200" y="1324673"/>
          <a:ext cx="5721096" cy="4227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084957634"/>
              </p:ext>
            </p:extLst>
          </p:nvPr>
        </p:nvGraphicFramePr>
        <p:xfrm>
          <a:off x="5990844" y="1324674"/>
          <a:ext cx="6117336" cy="4227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819144" y="4826156"/>
            <a:ext cx="222504" cy="20304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997440" y="4826155"/>
            <a:ext cx="222504" cy="20304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269224" y="4826155"/>
            <a:ext cx="222504" cy="20304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988820" y="4997113"/>
            <a:ext cx="222504" cy="203043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457450" y="4997112"/>
            <a:ext cx="222504" cy="203043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492740" y="5013929"/>
            <a:ext cx="222504" cy="203043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0247376" y="5013929"/>
            <a:ext cx="222504" cy="203043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0983468" y="5013929"/>
            <a:ext cx="222504" cy="203043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42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96967"/>
            <a:ext cx="9537192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222222"/>
                </a:solidFill>
                <a:latin typeface="Phenomena" panose="020B0604020202020204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5.2. Соответствие параметров организационной культуры ОО</a:t>
            </a:r>
            <a:endParaRPr lang="ru-RU" sz="1400" dirty="0">
              <a:latin typeface="Phenomena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083993776"/>
              </p:ext>
            </p:extLst>
          </p:nvPr>
        </p:nvGraphicFramePr>
        <p:xfrm>
          <a:off x="652780" y="821753"/>
          <a:ext cx="10941812" cy="5121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419856" y="5462603"/>
            <a:ext cx="484632" cy="142670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451848" y="5462603"/>
            <a:ext cx="484632" cy="142670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401824" y="5319933"/>
            <a:ext cx="484632" cy="14267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437120" y="5319933"/>
            <a:ext cx="484632" cy="14267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815366"/>
              </p:ext>
            </p:extLst>
          </p:nvPr>
        </p:nvGraphicFramePr>
        <p:xfrm>
          <a:off x="8660642" y="1247064"/>
          <a:ext cx="2895600" cy="1337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100"/>
                <a:gridCol w="1841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Баллы / 5.2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Значение (оргкультура)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88,48 - 58,49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58,46 - 51,98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51,97 - 45,52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45,46 - 13,58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СрЗнач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52,190</a:t>
                      </a:r>
                      <a:endParaRPr lang="ru-RU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84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1542</Words>
  <Application>Microsoft Office PowerPoint</Application>
  <PresentationFormat>Произвольный</PresentationFormat>
  <Paragraphs>280</Paragraphs>
  <Slides>22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2.1. Система мониторинга эффективности руководителей всех образовательных организаций</vt:lpstr>
      <vt:lpstr>Презентация PowerPoint</vt:lpstr>
      <vt:lpstr>Презентация PowerPoint</vt:lpstr>
      <vt:lpstr>Презентация PowerPoint</vt:lpstr>
      <vt:lpstr>Анализ результатов мониторинга по группе 1 «Наличие внутренней системы объективной оценки качества образования»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1642667</dc:creator>
  <cp:lastModifiedBy>Наталья Владимировна Шляхтина</cp:lastModifiedBy>
  <cp:revision>91</cp:revision>
  <cp:lastPrinted>2023-03-30T09:12:17Z</cp:lastPrinted>
  <dcterms:created xsi:type="dcterms:W3CDTF">2023-03-28T18:05:22Z</dcterms:created>
  <dcterms:modified xsi:type="dcterms:W3CDTF">2023-04-27T11:20:51Z</dcterms:modified>
</cp:coreProperties>
</file>