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9" r:id="rId2"/>
    <p:sldId id="260" r:id="rId3"/>
    <p:sldId id="264" r:id="rId4"/>
    <p:sldId id="265" r:id="rId5"/>
    <p:sldId id="266" r:id="rId6"/>
    <p:sldId id="284" r:id="rId7"/>
    <p:sldId id="291" r:id="rId8"/>
    <p:sldId id="290" r:id="rId9"/>
  </p:sldIdLst>
  <p:sldSz cx="12192000" cy="6858000"/>
  <p:notesSz cx="9872663" cy="67913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07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407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AF2C8-90C7-485B-8673-0B6B4B3B4A0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0580"/>
            <a:ext cx="4278154" cy="3407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4" y="6450580"/>
            <a:ext cx="4278154" cy="3407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7CD57-DAED-4F95-8A1D-2BAEC55A58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279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07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407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1CA4-E666-479C-8832-EE5FF8A2111E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5113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267" y="3268325"/>
            <a:ext cx="7898130" cy="26740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0580"/>
            <a:ext cx="4278154" cy="3407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2224" y="6450580"/>
            <a:ext cx="4278154" cy="3407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1A895-7224-489D-A9CE-EC1081ADE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455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E5DA8-96F8-44D1-962B-9BEE3E334CC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603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1A895-7224-489D-A9CE-EC1081ADE98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61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DB87-2926-4E97-888B-073677CA4C63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25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B6C7-0C97-40E2-9055-8705862ABE52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3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2945-C472-40E4-AE3F-4EA6C6E8ECB7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41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6B-42F6-44A1-8E6F-F36795B2CF5E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05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B7CD-F39C-4181-86A4-F6E7854DC6C0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27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C82C-22E4-4ABE-8C21-7982B76C1D65}" type="datetime1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47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BFCD-CEF0-4DD1-B0B5-375997F52FB2}" type="datetime1">
              <a:rPr lang="ru-RU" smtClean="0"/>
              <a:t>27.04.2023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5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248B-A421-4362-964D-F49138114B95}" type="datetime1">
              <a:rPr lang="ru-RU" smtClean="0"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74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CF96-11C1-4ADE-A5A1-718BE042024E}" type="datetime1">
              <a:rPr lang="ru-RU" smtClean="0"/>
              <a:t>27.04.2023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7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8CD3-0546-41BA-AA82-D2FE474B2321}" type="datetime1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52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7C2B5-2E45-4FEC-AF59-57205BB6E999}" type="datetime1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7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13202-E0C3-4010-8642-5DEE495625C9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C2B62-D1F7-4EE1-BDE5-C757D8883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21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/>
          <p:nvPr/>
        </p:nvSpPr>
        <p:spPr>
          <a:xfrm>
            <a:off x="3509819" y="188640"/>
            <a:ext cx="8238836" cy="265554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8282601" y="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>
                <a:solidFill>
                  <a:schemeClr val="bg1">
                    <a:lumMod val="75000"/>
                  </a:schemeClr>
                </a:solidFill>
              </a:rPr>
              <a:t>27.</a:t>
            </a:r>
            <a:r>
              <a:rPr lang="en-US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ru-RU">
                <a:solidFill>
                  <a:schemeClr val="bg1">
                    <a:lumMod val="75000"/>
                  </a:schemeClr>
                </a:solidFill>
              </a:rPr>
              <a:t>4.2023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78" y="122840"/>
            <a:ext cx="820425" cy="80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73892" y="2623127"/>
            <a:ext cx="12118108" cy="1665341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Результаты  </a:t>
            </a:r>
            <a:r>
              <a:rPr lang="ru-RU" sz="3600" b="1" dirty="0">
                <a:solidFill>
                  <a:srgbClr val="C00000"/>
                </a:solidFill>
              </a:rPr>
              <a:t>мониторинга размещения графиков оценочных процедур ОО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в 2022/2023 учебном году 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6156356"/>
            <a:ext cx="12192000" cy="701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ru-R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itchFamily="18" charset="0"/>
              </a:rPr>
              <a:t>© </a:t>
            </a:r>
            <a:r>
              <a:rPr lang="ru-RU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itchFamily="18" charset="0"/>
              </a:rPr>
              <a:t>Зайцева Н.В., </a:t>
            </a:r>
            <a:r>
              <a:rPr lang="ru-R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itchFamily="18" charset="0"/>
              </a:rPr>
              <a:t>руководитель центра образовательного  менеджмента 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itchFamily="18" charset="0"/>
              </a:rPr>
              <a:t>ГАУ ДПО ЯО </a:t>
            </a:r>
            <a:r>
              <a:rPr lang="ru-RU" altLang="ru-RU" sz="18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itchFamily="18" charset="0"/>
              </a:rPr>
              <a:t>«Институт развития образования»</a:t>
            </a:r>
            <a:r>
              <a:rPr lang="en-US" altLang="ru-RU" sz="18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endParaRPr lang="ru-RU" altLang="ru-RU" sz="1800" dirty="0">
              <a:solidFill>
                <a:schemeClr val="bg1">
                  <a:lumMod val="5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36" y="1727200"/>
            <a:ext cx="12099637" cy="541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Координационный совет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/>
          <a:srcRect l="60547" t="41239" r="9543" b="32063"/>
          <a:stretch/>
        </p:blipFill>
        <p:spPr>
          <a:xfrm>
            <a:off x="1843965" y="158804"/>
            <a:ext cx="1497525" cy="751895"/>
          </a:xfrm>
          <a:prstGeom prst="rect">
            <a:avLst/>
          </a:prstGeom>
        </p:spPr>
      </p:pic>
      <p:pic>
        <p:nvPicPr>
          <p:cNvPr id="9" name="Picture 3" descr="C:\Users\1\Desktop\Презентация_Лобода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63" y="31794"/>
            <a:ext cx="492187" cy="878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99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098" y="94538"/>
            <a:ext cx="11765902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Результаты выборочной </a:t>
            </a:r>
            <a:r>
              <a:rPr lang="ru-RU" b="1" dirty="0">
                <a:solidFill>
                  <a:srgbClr val="0000CC"/>
                </a:solidFill>
              </a:rPr>
              <a:t>экспертизы актуализированных графиков </a:t>
            </a:r>
            <a:r>
              <a:rPr lang="ru-RU" b="1" dirty="0" smtClean="0">
                <a:solidFill>
                  <a:srgbClr val="0000CC"/>
                </a:solidFill>
              </a:rPr>
              <a:t>оценочных </a:t>
            </a:r>
            <a:r>
              <a:rPr lang="ru-RU" b="1" dirty="0">
                <a:solidFill>
                  <a:srgbClr val="0000CC"/>
                </a:solidFill>
              </a:rPr>
              <a:t>процедур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226" y="1578076"/>
            <a:ext cx="11739716" cy="5279923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90,6</a:t>
            </a:r>
            <a:r>
              <a:rPr lang="ru-RU" dirty="0"/>
              <a:t>% ОО разместили график ОП на сайте ОО (главная страница подраздела «Документы» раздела «Сведения об образовательной организации»;</a:t>
            </a:r>
          </a:p>
          <a:p>
            <a:pPr lvl="0"/>
            <a:r>
              <a:rPr lang="ru-RU" dirty="0"/>
              <a:t>9,4% разместили график ОП на сайте ОО, но в других разделах/подразделах («Образование», «Локальные акты», «Образовательный процесс» и др.);</a:t>
            </a:r>
          </a:p>
          <a:p>
            <a:pPr lvl="0"/>
            <a:r>
              <a:rPr lang="ru-RU" dirty="0"/>
              <a:t>18,8% ОО разместили </a:t>
            </a:r>
            <a:r>
              <a:rPr lang="ru-RU" dirty="0" smtClean="0"/>
              <a:t>график </a:t>
            </a:r>
            <a:r>
              <a:rPr lang="ru-RU" dirty="0"/>
              <a:t>ОП на сайте ОО (главная страница подраздела «Документы» раздела «Сведения об образовательной организации» в виде электронного документа;</a:t>
            </a:r>
          </a:p>
          <a:p>
            <a:pPr lvl="0"/>
            <a:r>
              <a:rPr lang="ru-RU" dirty="0"/>
              <a:t>81,2% ОО разместили не утвержденные и не согласованные руководителем ОО </a:t>
            </a:r>
            <a:r>
              <a:rPr lang="ru-RU" dirty="0" smtClean="0"/>
              <a:t>графики </a:t>
            </a:r>
            <a:r>
              <a:rPr lang="ru-RU" dirty="0"/>
              <a:t>ОП на сайте </a:t>
            </a:r>
            <a:r>
              <a:rPr lang="ru-RU" dirty="0" smtClean="0"/>
              <a:t>ОО.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29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098" y="94538"/>
            <a:ext cx="11765902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Результаты выборочной </a:t>
            </a:r>
            <a:r>
              <a:rPr lang="ru-RU" b="1" dirty="0">
                <a:solidFill>
                  <a:srgbClr val="0000CC"/>
                </a:solidFill>
              </a:rPr>
              <a:t>экспертизы актуализированных графиков </a:t>
            </a:r>
            <a:r>
              <a:rPr lang="ru-RU" b="1" dirty="0" smtClean="0">
                <a:solidFill>
                  <a:srgbClr val="0000CC"/>
                </a:solidFill>
              </a:rPr>
              <a:t>оценочных процедур: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098" y="2398279"/>
            <a:ext cx="11488811" cy="2256848"/>
          </a:xfrm>
        </p:spPr>
        <p:txBody>
          <a:bodyPr>
            <a:normAutofit/>
          </a:bodyPr>
          <a:lstStyle/>
          <a:p>
            <a:r>
              <a:rPr lang="ru-RU" dirty="0"/>
              <a:t>79,7% ОО проводят оценочные процедуры по каждому учебному предмету в одной параллели классов не чаще 1 раза в 2,5 </a:t>
            </a:r>
            <a:r>
              <a:rPr lang="ru-RU" dirty="0" smtClean="0"/>
              <a:t>недели</a:t>
            </a:r>
          </a:p>
          <a:p>
            <a:r>
              <a:rPr lang="ru-RU" dirty="0" smtClean="0"/>
              <a:t>20,3</a:t>
            </a:r>
            <a:r>
              <a:rPr lang="ru-RU" dirty="0"/>
              <a:t>% ОО </a:t>
            </a:r>
            <a:r>
              <a:rPr lang="ru-RU" dirty="0" smtClean="0"/>
              <a:t>проводят оценочные процедуры по каждому учебному предмету в одной параллели классов чаще </a:t>
            </a:r>
            <a:r>
              <a:rPr lang="ru-RU" dirty="0"/>
              <a:t>1 раза в 2,5 </a:t>
            </a:r>
            <a:r>
              <a:rPr lang="ru-RU" dirty="0" smtClean="0"/>
              <a:t>недели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09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116" y="19049"/>
            <a:ext cx="11765902" cy="132556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Результаты выборочной </a:t>
            </a:r>
            <a:r>
              <a:rPr lang="ru-RU" b="1" dirty="0">
                <a:solidFill>
                  <a:srgbClr val="0000CC"/>
                </a:solidFill>
              </a:rPr>
              <a:t>экспертизы актуализированных графиков </a:t>
            </a:r>
            <a:r>
              <a:rPr lang="ru-RU" b="1" dirty="0" smtClean="0">
                <a:solidFill>
                  <a:srgbClr val="0000CC"/>
                </a:solidFill>
              </a:rPr>
              <a:t>ОП: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8982" y="2232936"/>
            <a:ext cx="10842627" cy="1970484"/>
          </a:xfrm>
        </p:spPr>
        <p:txBody>
          <a:bodyPr>
            <a:noAutofit/>
          </a:bodyPr>
          <a:lstStyle/>
          <a:p>
            <a:r>
              <a:rPr lang="ru-RU" sz="2400" dirty="0" smtClean="0"/>
              <a:t>96,8% ОО проводят одну оценочную процедуру </a:t>
            </a:r>
            <a:r>
              <a:rPr lang="ru-RU" sz="2400" dirty="0"/>
              <a:t>в день для обучающихся одного </a:t>
            </a:r>
            <a:r>
              <a:rPr lang="ru-RU" sz="2400" dirty="0" smtClean="0"/>
              <a:t>класса;</a:t>
            </a:r>
          </a:p>
          <a:p>
            <a:r>
              <a:rPr lang="ru-RU" sz="2400" dirty="0" smtClean="0"/>
              <a:t>3,2</a:t>
            </a:r>
            <a:r>
              <a:rPr lang="ru-RU" sz="2400" dirty="0"/>
              <a:t>% ОО </a:t>
            </a:r>
            <a:r>
              <a:rPr lang="ru-RU" sz="2400" dirty="0" smtClean="0"/>
              <a:t>указали </a:t>
            </a:r>
            <a:r>
              <a:rPr lang="ru-RU" sz="2400" dirty="0"/>
              <a:t>период </a:t>
            </a:r>
            <a:r>
              <a:rPr lang="ru-RU" sz="2400" dirty="0" smtClean="0"/>
              <a:t>проведения оценочных процедур </a:t>
            </a:r>
            <a:r>
              <a:rPr lang="ru-RU" sz="2400" dirty="0"/>
              <a:t>на месяц или </a:t>
            </a:r>
            <a:r>
              <a:rPr lang="ru-RU" sz="2400" dirty="0" smtClean="0"/>
              <a:t>неделю (невозможно определить сколько проводят оценочных процедур в день для обучающихся одного класса)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4</a:t>
            </a:fld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220767" y="6549880"/>
            <a:ext cx="1690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18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37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098" y="94538"/>
            <a:ext cx="11765902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Результаты выборочной </a:t>
            </a:r>
            <a:r>
              <a:rPr lang="ru-RU" b="1" dirty="0">
                <a:solidFill>
                  <a:srgbClr val="0000CC"/>
                </a:solidFill>
              </a:rPr>
              <a:t>экспертизы актуализированных графиков </a:t>
            </a:r>
            <a:r>
              <a:rPr lang="ru-RU" b="1" dirty="0" smtClean="0">
                <a:solidFill>
                  <a:srgbClr val="0000CC"/>
                </a:solidFill>
              </a:rPr>
              <a:t>оценочных процедур: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273" y="1825624"/>
            <a:ext cx="11986727" cy="485509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включают неактуальные даты/сроки проведения региональных мониторинговых исследований, ВПР и др.;</a:t>
            </a:r>
          </a:p>
          <a:p>
            <a:pPr lvl="0"/>
            <a:r>
              <a:rPr lang="ru-RU" dirty="0"/>
              <a:t>содержат процедуру текущего контроля успеваемости и промежуточной </a:t>
            </a:r>
            <a:r>
              <a:rPr lang="ru-RU" dirty="0" smtClean="0"/>
              <a:t>аттестации </a:t>
            </a:r>
            <a:r>
              <a:rPr lang="ru-RU" dirty="0"/>
              <a:t>обучающихся не во всех </a:t>
            </a:r>
            <a:r>
              <a:rPr lang="ru-RU" dirty="0" smtClean="0"/>
              <a:t>параллелях/классах;</a:t>
            </a:r>
            <a:endParaRPr lang="ru-RU" dirty="0"/>
          </a:p>
          <a:p>
            <a:pPr lvl="0"/>
            <a:r>
              <a:rPr lang="ru-RU" dirty="0"/>
              <a:t>включают оценочные процедуры только 3 четверти, либо только график определенной оценочной процедуры: промежуточная аттестация, ВПР и др</a:t>
            </a:r>
            <a:r>
              <a:rPr lang="ru-RU" dirty="0" smtClean="0"/>
              <a:t>.;</a:t>
            </a:r>
            <a:endParaRPr lang="ru-RU" dirty="0"/>
          </a:p>
          <a:p>
            <a:pPr lvl="0"/>
            <a:r>
              <a:rPr lang="ru-RU" dirty="0"/>
              <a:t>содержат периоды (месяц/неделя) проведения оценочных процедур, что не </a:t>
            </a:r>
            <a:r>
              <a:rPr lang="ru-RU" dirty="0" smtClean="0"/>
              <a:t>позволяет </a:t>
            </a:r>
            <a:r>
              <a:rPr lang="ru-RU" dirty="0"/>
              <a:t>установить количество оценочных процедур в классе в один день, а порядковый номер недели без указания месяца/четверти/триместра вызывает сложности при определении, когда проводится оценочная процедура;</a:t>
            </a:r>
          </a:p>
          <a:p>
            <a:pPr lvl="0">
              <a:tabLst>
                <a:tab pos="11476038" algn="l"/>
              </a:tabLst>
            </a:pPr>
            <a:r>
              <a:rPr lang="ru-RU" dirty="0"/>
              <a:t>имеют разную форму представления на сайте ОО по </a:t>
            </a:r>
            <a:r>
              <a:rPr lang="ru-RU" dirty="0" smtClean="0"/>
              <a:t>уровням образования/ полугодиям</a:t>
            </a:r>
            <a:r>
              <a:rPr lang="ru-RU" dirty="0"/>
              <a:t>;</a:t>
            </a:r>
          </a:p>
          <a:p>
            <a:r>
              <a:rPr lang="ru-RU" dirty="0"/>
              <a:t>содержат сокращенные названия учебных предметов, процедур, уровня ОП и не включают условные обозначения </a:t>
            </a:r>
            <a:r>
              <a:rPr lang="ru-RU" dirty="0" smtClean="0"/>
              <a:t>сокращений.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2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45806" y="121573"/>
            <a:ext cx="1194619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2000" b="1" dirty="0"/>
              <a:t>Алгоритм формирования графика оценочных процедур на учебный год:</a:t>
            </a:r>
            <a:endParaRPr lang="ru-RU" sz="2000" dirty="0"/>
          </a:p>
          <a:p>
            <a:pPr lvl="0"/>
            <a:r>
              <a:rPr lang="ru-RU" sz="2000" dirty="0" smtClean="0"/>
              <a:t>1. Доводим </a:t>
            </a:r>
            <a:r>
              <a:rPr lang="ru-RU" sz="2000" dirty="0"/>
              <a:t>до сведения учителей количество возможных оценочных процедур по классам и предметам и даты всех известных ОП федерального и регионального уровня.</a:t>
            </a:r>
          </a:p>
          <a:p>
            <a:pPr lvl="0"/>
            <a:r>
              <a:rPr lang="ru-RU" sz="2000" dirty="0" smtClean="0"/>
              <a:t>2. Формируем </a:t>
            </a:r>
            <a:r>
              <a:rPr lang="ru-RU" sz="2000" dirty="0"/>
              <a:t>график оценочных процедур на 1-е полугодие с учетом учебных периодов в формате </a:t>
            </a:r>
            <a:r>
              <a:rPr lang="ru-RU" sz="2000" dirty="0" err="1"/>
              <a:t>Excel</a:t>
            </a:r>
            <a:r>
              <a:rPr lang="ru-RU" sz="2000" dirty="0"/>
              <a:t>. </a:t>
            </a:r>
            <a:r>
              <a:rPr lang="ru-RU" sz="2000" dirty="0" smtClean="0"/>
              <a:t>(пример шаблона: </a:t>
            </a:r>
            <a:endParaRPr lang="ru-RU" sz="20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56" y="1886034"/>
            <a:ext cx="10549091" cy="18305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45805" y="3850187"/>
            <a:ext cx="1194619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/>
              <a:t>3. Вносим </a:t>
            </a:r>
            <a:r>
              <a:rPr lang="ru-RU" sz="2000" dirty="0"/>
              <a:t>все известные даты федеральных и региональных, административных диагностических работ на 1-ю и 2-ю </a:t>
            </a:r>
            <a:r>
              <a:rPr lang="ru-RU" sz="2000" dirty="0" smtClean="0"/>
              <a:t>четверть.</a:t>
            </a:r>
            <a:endParaRPr lang="ru-RU" sz="2000" dirty="0"/>
          </a:p>
          <a:p>
            <a:pPr lvl="0"/>
            <a:r>
              <a:rPr lang="ru-RU" sz="2000" dirty="0" smtClean="0"/>
              <a:t>4. Педагоги </a:t>
            </a:r>
            <a:r>
              <a:rPr lang="ru-RU" sz="2000" dirty="0"/>
              <a:t>проставляют даты оценочных процедур по своим рабочим программам (или ответственный за формирование графика собирает информацию от педагогов и вносит оценочные процедуры в </a:t>
            </a:r>
            <a:r>
              <a:rPr lang="ru-RU" sz="2000" dirty="0" smtClean="0"/>
              <a:t>график)*.</a:t>
            </a:r>
          </a:p>
          <a:p>
            <a:pPr lvl="0"/>
            <a:r>
              <a:rPr lang="ru-RU" sz="2000" dirty="0" smtClean="0"/>
              <a:t>5. Проверяем </a:t>
            </a:r>
            <a:r>
              <a:rPr lang="ru-RU" sz="2000" dirty="0"/>
              <a:t>выполнение требований п. 2.1. б) и в</a:t>
            </a:r>
            <a:r>
              <a:rPr lang="ru-RU" sz="2000" dirty="0" smtClean="0"/>
              <a:t>). </a:t>
            </a:r>
            <a:r>
              <a:rPr lang="ru-RU" sz="2000" dirty="0"/>
              <a:t>Если эти требования не получается выполнить, то даем указание скорректировать рабочие программы учителям.</a:t>
            </a:r>
          </a:p>
          <a:p>
            <a:pPr lvl="0"/>
            <a:r>
              <a:rPr lang="ru-RU" sz="2000" dirty="0" smtClean="0"/>
              <a:t>6. Вносим </a:t>
            </a:r>
            <a:r>
              <a:rPr lang="ru-RU" sz="2000" dirty="0"/>
              <a:t>изменения в график при необходимости.</a:t>
            </a:r>
          </a:p>
          <a:p>
            <a:pPr lvl="0"/>
            <a:r>
              <a:rPr lang="ru-RU" sz="2000" dirty="0" smtClean="0"/>
              <a:t>7. Аналогично </a:t>
            </a:r>
            <a:r>
              <a:rPr lang="ru-RU" sz="2000" dirty="0"/>
              <a:t>формируем график на 2-е полугодие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1508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0837"/>
            <a:ext cx="12192000" cy="1358179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Рекомендации </a:t>
            </a:r>
            <a:r>
              <a:rPr lang="ru-RU" b="1" dirty="0">
                <a:solidFill>
                  <a:srgbClr val="0000CC"/>
                </a:solidFill>
              </a:rPr>
              <a:t>по доработке и совершенствованию графиков </a:t>
            </a:r>
            <a:r>
              <a:rPr lang="ru-RU" b="1" dirty="0" smtClean="0">
                <a:solidFill>
                  <a:srgbClr val="0000CC"/>
                </a:solidFill>
              </a:rPr>
              <a:t>ОП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783" y="1560944"/>
            <a:ext cx="12044218" cy="5297055"/>
          </a:xfrm>
        </p:spPr>
        <p:txBody>
          <a:bodyPr>
            <a:normAutofit fontScale="62500" lnSpcReduction="20000"/>
          </a:bodyPr>
          <a:lstStyle/>
          <a:p>
            <a:pPr marL="263525" lvl="0" indent="-249238">
              <a:buFont typeface="+mj-lt"/>
              <a:buAutoNum type="arabicParenR"/>
            </a:pPr>
            <a:r>
              <a:rPr lang="ru-RU" dirty="0"/>
              <a:t>формировать график ОП </a:t>
            </a:r>
            <a:r>
              <a:rPr lang="ru-RU" b="1" dirty="0"/>
              <a:t>на учебный год</a:t>
            </a:r>
            <a:r>
              <a:rPr lang="ru-RU" dirty="0"/>
              <a:t> либо </a:t>
            </a:r>
            <a:r>
              <a:rPr lang="ru-RU" b="1" dirty="0"/>
              <a:t>на </a:t>
            </a:r>
            <a:r>
              <a:rPr lang="ru-RU" b="1" dirty="0" smtClean="0"/>
              <a:t>полугодие</a:t>
            </a:r>
            <a:r>
              <a:rPr lang="ru-RU" dirty="0" smtClean="0"/>
              <a:t>;</a:t>
            </a:r>
            <a:endParaRPr lang="ru-RU" dirty="0"/>
          </a:p>
          <a:p>
            <a:pPr marL="263525" lvl="0" indent="-249238">
              <a:buFont typeface="+mj-lt"/>
              <a:buAutoNum type="arabicParenR"/>
            </a:pPr>
            <a:r>
              <a:rPr lang="ru-RU" dirty="0"/>
              <a:t>исключить дублирование оценочных процедур при формировании графиков </a:t>
            </a:r>
            <a:r>
              <a:rPr lang="ru-RU" dirty="0" smtClean="0"/>
              <a:t>ОП;</a:t>
            </a:r>
            <a:endParaRPr lang="ru-RU" dirty="0"/>
          </a:p>
          <a:p>
            <a:pPr marL="263525" lvl="0" indent="-249238">
              <a:buFont typeface="+mj-lt"/>
              <a:buAutoNum type="arabicParenR"/>
            </a:pPr>
            <a:r>
              <a:rPr lang="ru-RU" dirty="0"/>
              <a:t>учитывать и включать оценочные процедуры разного уровня в график ОП при его формировании: </a:t>
            </a:r>
            <a:r>
              <a:rPr lang="ru-RU" b="1" dirty="0"/>
              <a:t>федеральные</a:t>
            </a:r>
            <a:r>
              <a:rPr lang="ru-RU" dirty="0"/>
              <a:t> оценочные процедуры, </a:t>
            </a:r>
            <a:r>
              <a:rPr lang="ru-RU" b="1" dirty="0"/>
              <a:t>региональные</a:t>
            </a:r>
            <a:r>
              <a:rPr lang="ru-RU" dirty="0"/>
              <a:t> оценочные процедуры, оценочные процедуры, проводимые в </a:t>
            </a:r>
            <a:r>
              <a:rPr lang="ru-RU" b="1" dirty="0" smtClean="0"/>
              <a:t>ОО</a:t>
            </a:r>
            <a:r>
              <a:rPr lang="ru-RU" dirty="0" smtClean="0"/>
              <a:t>;</a:t>
            </a:r>
            <a:endParaRPr lang="ru-RU" dirty="0"/>
          </a:p>
          <a:p>
            <a:pPr marL="263525" lvl="0" indent="-249238">
              <a:buFont typeface="+mj-lt"/>
              <a:buAutoNum type="arabicParenR"/>
            </a:pPr>
            <a:r>
              <a:rPr lang="ru-RU" dirty="0"/>
              <a:t>размещать утвержденный график ОП на официальном сайте ОО на главной странице </a:t>
            </a:r>
            <a:r>
              <a:rPr lang="ru-RU" b="1" dirty="0"/>
              <a:t>подраздела «Документы» </a:t>
            </a:r>
            <a:r>
              <a:rPr lang="ru-RU" dirty="0"/>
              <a:t>раздела «Сведения об образовательной организации» </a:t>
            </a:r>
            <a:r>
              <a:rPr lang="ru-RU" b="1" dirty="0"/>
              <a:t>в виде электронного </a:t>
            </a:r>
            <a:r>
              <a:rPr lang="ru-RU" b="1" dirty="0" smtClean="0"/>
              <a:t>документа</a:t>
            </a:r>
            <a:r>
              <a:rPr lang="ru-RU" dirty="0" smtClean="0"/>
              <a:t>;</a:t>
            </a:r>
            <a:endParaRPr lang="ru-RU" dirty="0"/>
          </a:p>
          <a:p>
            <a:pPr marL="263525" lvl="0" indent="-249238">
              <a:buFont typeface="+mj-lt"/>
              <a:buAutoNum type="arabicParenR"/>
            </a:pPr>
            <a:r>
              <a:rPr lang="ru-RU" dirty="0"/>
              <a:t>проводить оценочные процедуры </a:t>
            </a:r>
            <a:r>
              <a:rPr lang="ru-RU" b="1" dirty="0"/>
              <a:t>по каждому учебному предмету </a:t>
            </a:r>
            <a:r>
              <a:rPr lang="ru-RU" dirty="0"/>
              <a:t>в одной параллели </a:t>
            </a:r>
            <a:r>
              <a:rPr lang="ru-RU" b="1" dirty="0"/>
              <a:t>классов не чаще 1 раза в 2,5 </a:t>
            </a:r>
            <a:r>
              <a:rPr lang="ru-RU" b="1" dirty="0" smtClean="0"/>
              <a:t>недели</a:t>
            </a:r>
            <a:r>
              <a:rPr lang="ru-RU" dirty="0" smtClean="0"/>
              <a:t>, </a:t>
            </a:r>
            <a:r>
              <a:rPr lang="ru-RU" dirty="0"/>
              <a:t>при этом объем учебного времени, затрачиваемого на проведение оценочных процедур, </a:t>
            </a:r>
            <a:r>
              <a:rPr lang="ru-RU" b="1" dirty="0"/>
              <a:t>не должен превышать 10%</a:t>
            </a:r>
            <a:r>
              <a:rPr lang="ru-RU" dirty="0"/>
              <a:t> от всего объема учебного времени, отводимого на изучение данного учебного предмета в данной параллели в текущем учебном </a:t>
            </a:r>
            <a:r>
              <a:rPr lang="ru-RU" dirty="0" smtClean="0"/>
              <a:t>году;</a:t>
            </a:r>
            <a:endParaRPr lang="ru-RU" dirty="0"/>
          </a:p>
          <a:p>
            <a:pPr marL="263525" lvl="0" indent="-249238">
              <a:buFont typeface="+mj-lt"/>
              <a:buAutoNum type="arabicParenR"/>
            </a:pPr>
            <a:r>
              <a:rPr lang="ru-RU" dirty="0"/>
              <a:t>формировать график ОП на учебный год либо на полугодие </a:t>
            </a:r>
            <a:r>
              <a:rPr lang="ru-RU" b="1" dirty="0"/>
              <a:t>с указанием в графике объема учебного времени, отводимого на изучение данного учебного предмета </a:t>
            </a:r>
            <a:r>
              <a:rPr lang="ru-RU" dirty="0"/>
              <a:t>в данной параллели в текущем учебном году и </a:t>
            </a:r>
            <a:r>
              <a:rPr lang="ru-RU" b="1" dirty="0"/>
              <a:t>количество оценочных процедур по </a:t>
            </a:r>
            <a:r>
              <a:rPr lang="ru-RU" b="1" dirty="0" smtClean="0"/>
              <a:t>предмету</a:t>
            </a:r>
            <a:r>
              <a:rPr lang="ru-RU" dirty="0" smtClean="0"/>
              <a:t>;</a:t>
            </a:r>
            <a:endParaRPr lang="ru-RU" dirty="0"/>
          </a:p>
          <a:p>
            <a:pPr marL="263525" lvl="0" indent="-249238">
              <a:buFont typeface="+mj-lt"/>
              <a:buAutoNum type="arabicParenR"/>
            </a:pPr>
            <a:r>
              <a:rPr lang="ru-RU" b="1" dirty="0"/>
              <a:t>не планировать проведение оценочных процедур на первом и последнем уроках</a:t>
            </a:r>
            <a:r>
              <a:rPr lang="ru-RU" dirty="0"/>
              <a:t>, за исключением учебных предметов, по которым проводится не более 1 урока в неделю, причем этот урок является первым или последним в расписании, а также не планировать проведение для обучающихся одного класса более </a:t>
            </a:r>
            <a:r>
              <a:rPr lang="ru-RU" b="1" dirty="0"/>
              <a:t>одной оценочной процедуры в </a:t>
            </a:r>
            <a:r>
              <a:rPr lang="ru-RU" b="1" dirty="0" smtClean="0"/>
              <a:t>день</a:t>
            </a:r>
            <a:r>
              <a:rPr lang="ru-RU" dirty="0" smtClean="0"/>
              <a:t>;</a:t>
            </a:r>
            <a:endParaRPr lang="ru-RU" dirty="0"/>
          </a:p>
          <a:p>
            <a:pPr marL="263525" lvl="0" indent="-249238">
              <a:buFont typeface="+mj-lt"/>
              <a:buAutoNum type="arabicParenR"/>
            </a:pPr>
            <a:r>
              <a:rPr lang="ru-RU" dirty="0"/>
              <a:t>при наличии изменений учебного плана </a:t>
            </a:r>
            <a:r>
              <a:rPr lang="ru-RU" dirty="0" smtClean="0"/>
              <a:t>график </a:t>
            </a:r>
            <a:r>
              <a:rPr lang="ru-RU" dirty="0"/>
              <a:t>ОП должен быть скорректирован и его актуализированный вариант (утвержденный график ОП) размещен на официальном сайте ОО на главной странице подраздела «Документы» раздела «Сведения об образовательной организации» в виде электронного документа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C2B62-D1F7-4EE1-BDE5-C757D88831D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75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ng\Desktop\26-11-2018_14-14-51\Press voll_3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82" y="-15723"/>
            <a:ext cx="8414737" cy="6873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496267" y="4077073"/>
            <a:ext cx="378780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Контактная информация:</a:t>
            </a:r>
          </a:p>
          <a:p>
            <a:r>
              <a:rPr lang="ru-RU" altLang="ru-RU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Зайцева </a:t>
            </a:r>
            <a:endParaRPr lang="ru-RU" altLang="ru-RU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alt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Наталия </a:t>
            </a:r>
            <a:r>
              <a:rPr lang="ru-RU" altLang="ru-RU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Владимировна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Тел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.: +7 (4852) 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23-0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79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E-</a:t>
            </a:r>
            <a:r>
              <a:rPr lang="ru-RU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mail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sz="1600" dirty="0" smtClean="0">
                <a:solidFill>
                  <a:srgbClr val="0000CC"/>
                </a:solidFill>
              </a:rPr>
              <a:t>znataliy</a:t>
            </a:r>
            <a:r>
              <a:rPr lang="en-US" sz="1600" b="1" dirty="0" smtClean="0">
                <a:solidFill>
                  <a:srgbClr val="0000CC"/>
                </a:solidFill>
              </a:rPr>
              <a:t>_</a:t>
            </a:r>
            <a:r>
              <a:rPr lang="en-US" sz="1600" dirty="0" smtClean="0">
                <a:solidFill>
                  <a:srgbClr val="0000CC"/>
                </a:solidFill>
              </a:rPr>
              <a:t>72</a:t>
            </a:r>
            <a:r>
              <a:rPr lang="ru-RU" sz="1600" dirty="0" smtClean="0">
                <a:solidFill>
                  <a:srgbClr val="0000CC"/>
                </a:solidFill>
              </a:rPr>
              <a:t>@</a:t>
            </a:r>
            <a:r>
              <a:rPr lang="en-US" sz="1600" dirty="0" smtClean="0">
                <a:solidFill>
                  <a:srgbClr val="0000CC"/>
                </a:solidFill>
              </a:rPr>
              <a:t>mail</a:t>
            </a:r>
            <a:r>
              <a:rPr lang="ru-RU" sz="1600" dirty="0" smtClean="0">
                <a:solidFill>
                  <a:srgbClr val="0000CC"/>
                </a:solidFill>
              </a:rPr>
              <a:t>.</a:t>
            </a:r>
            <a:r>
              <a:rPr lang="ru-RU" sz="1600" dirty="0" err="1" smtClean="0">
                <a:solidFill>
                  <a:srgbClr val="0000CC"/>
                </a:solidFill>
              </a:rPr>
              <a:t>ru</a:t>
            </a:r>
            <a:endParaRPr lang="ru-RU" sz="1600" dirty="0" smtClean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96267" y="1484784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Благодарю </a:t>
            </a:r>
          </a:p>
          <a:p>
            <a:pPr algn="ctr"/>
            <a:r>
              <a:rPr lang="ru-RU" sz="3200" b="1" dirty="0" smtClean="0">
                <a:solidFill>
                  <a:srgbClr val="0000CC"/>
                </a:solidFill>
              </a:rPr>
              <a:t>за внимание!</a:t>
            </a:r>
            <a:endParaRPr lang="ru-RU" sz="3200" b="1" dirty="0">
              <a:solidFill>
                <a:srgbClr val="0000CC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8496267" y="260649"/>
            <a:ext cx="3648405" cy="165546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9744405" y="1185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75000"/>
                  </a:schemeClr>
                </a:solidFill>
              </a:rPr>
              <a:t>27.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ru-RU" sz="1400" dirty="0" smtClean="0">
                <a:solidFill>
                  <a:schemeClr val="bg1">
                    <a:lumMod val="75000"/>
                  </a:schemeClr>
                </a:solidFill>
              </a:rPr>
              <a:t>4.2023</a:t>
            </a:r>
            <a:endParaRPr lang="ru-RU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Picture 14" descr="http://qrcoder.ru/code/?http%3A%2F%2Fwww.iro.yar.ru%2Findex.php%3Fid%3D39&amp;2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5560143"/>
            <a:ext cx="1227832" cy="109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/>
          <a:srcRect l="60547" t="41239" r="9543" b="32063"/>
          <a:stretch/>
        </p:blipFill>
        <p:spPr>
          <a:xfrm>
            <a:off x="8496267" y="351301"/>
            <a:ext cx="1497525" cy="75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1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807</Words>
  <Application>Microsoft Office PowerPoint</Application>
  <PresentationFormat>Широкоэкранный</PresentationFormat>
  <Paragraphs>57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Результаты  мониторинга размещения графиков оценочных процедур ОО  в 2022/2023 учебном году </vt:lpstr>
      <vt:lpstr>Результаты выборочной экспертизы актуализированных графиков оценочных процедур</vt:lpstr>
      <vt:lpstr>Результаты выборочной экспертизы актуализированных графиков оценочных процедур:</vt:lpstr>
      <vt:lpstr>Результаты выборочной экспертизы актуализированных графиков ОП:</vt:lpstr>
      <vt:lpstr>Результаты выборочной экспертизы актуализированных графиков оценочных процедур:</vt:lpstr>
      <vt:lpstr>Презентация PowerPoint</vt:lpstr>
      <vt:lpstr>Рекомендации по доработке и совершенствованию графиков ОП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 мониторинга размещения графиков оценочных процедур ОО  в 2022/2023 учебном году </dc:title>
  <dc:creator>Наталия Владимировна Зайцева</dc:creator>
  <cp:lastModifiedBy>Наталия Владимировна Зайцева</cp:lastModifiedBy>
  <cp:revision>56</cp:revision>
  <cp:lastPrinted>2023-04-27T12:28:54Z</cp:lastPrinted>
  <dcterms:created xsi:type="dcterms:W3CDTF">2023-02-27T14:13:33Z</dcterms:created>
  <dcterms:modified xsi:type="dcterms:W3CDTF">2023-04-27T14:27:13Z</dcterms:modified>
</cp:coreProperties>
</file>