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2" r:id="rId2"/>
    <p:sldId id="343" r:id="rId3"/>
    <p:sldId id="340" r:id="rId4"/>
    <p:sldId id="341" r:id="rId5"/>
    <p:sldId id="306" r:id="rId6"/>
    <p:sldId id="344" r:id="rId7"/>
    <p:sldId id="339" r:id="rId8"/>
    <p:sldId id="267" r:id="rId9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670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3364" autoAdjust="0"/>
  </p:normalViewPr>
  <p:slideViewPr>
    <p:cSldViewPr snapToGrid="0">
      <p:cViewPr varScale="1">
        <p:scale>
          <a:sx n="66" d="100"/>
          <a:sy n="66" d="100"/>
        </p:scale>
        <p:origin x="66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5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28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0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28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84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05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70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24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07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53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84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B277A-EBF8-4BC9-AF7E-95B50AEE8414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C88AD-8C44-4639-B580-0212BC46EC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83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063262"/>
            <a:ext cx="9144000" cy="214922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</a:t>
            </a:r>
            <a:r>
              <a:rPr lang="ru-RU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оценки качества </a:t>
            </a:r>
            <a:r>
              <a:rPr lang="ru-RU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обучающихся общеобразовательных организаций Ярославской области</a:t>
            </a:r>
            <a:endParaRPr lang="ru-RU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446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125" y="365126"/>
            <a:ext cx="11687175" cy="63500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показатели оценки качества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обучающихся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16033"/>
              </p:ext>
            </p:extLst>
          </p:nvPr>
        </p:nvGraphicFramePr>
        <p:xfrm>
          <a:off x="328246" y="1095378"/>
          <a:ext cx="11450434" cy="55641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55724">
                  <a:extLst>
                    <a:ext uri="{9D8B030D-6E8A-4147-A177-3AD203B41FA5}">
                      <a16:colId xmlns:a16="http://schemas.microsoft.com/office/drawing/2014/main" val="2724950465"/>
                    </a:ext>
                  </a:extLst>
                </a:gridCol>
                <a:gridCol w="2814906">
                  <a:extLst>
                    <a:ext uri="{9D8B030D-6E8A-4147-A177-3AD203B41FA5}">
                      <a16:colId xmlns:a16="http://schemas.microsoft.com/office/drawing/2014/main" val="1392782911"/>
                    </a:ext>
                  </a:extLst>
                </a:gridCol>
                <a:gridCol w="2824166">
                  <a:extLst>
                    <a:ext uri="{9D8B030D-6E8A-4147-A177-3AD203B41FA5}">
                      <a16:colId xmlns:a16="http://schemas.microsoft.com/office/drawing/2014/main" val="3707498170"/>
                    </a:ext>
                  </a:extLst>
                </a:gridCol>
                <a:gridCol w="2555638">
                  <a:extLst>
                    <a:ext uri="{9D8B030D-6E8A-4147-A177-3AD203B41FA5}">
                      <a16:colId xmlns:a16="http://schemas.microsoft.com/office/drawing/2014/main" val="3209959151"/>
                    </a:ext>
                  </a:extLst>
                </a:gridCol>
              </a:tblGrid>
              <a:tr h="64898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2023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2024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686155"/>
                  </a:ext>
                </a:extLst>
              </a:tr>
              <a:tr h="56249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общественным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наблюдением процедуры ВПР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070539"/>
                  </a:ext>
                </a:extLst>
              </a:tr>
              <a:tr h="70753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общественным наблюдением процедуры проведения итогового сочинения (изложения)*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359027"/>
                  </a:ext>
                </a:extLst>
              </a:tr>
              <a:tr h="70753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общественным наблюдением процедуры проверки итогового сочинения (изложения)*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153125"/>
                  </a:ext>
                </a:extLst>
              </a:tr>
              <a:tr h="56249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общественным наблюдением процедуры ОГЭ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6488079"/>
                  </a:ext>
                </a:extLst>
              </a:tr>
              <a:tr h="56249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общественным наблюдением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процедуры ЕГЭ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011477"/>
                  </a:ext>
                </a:extLst>
              </a:tr>
              <a:tr h="8197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ОО, вошедших в федеральным перечень школы с признаками необъективности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результатов ВПР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005291"/>
                  </a:ext>
                </a:extLst>
              </a:tr>
              <a:tr h="9138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ОО с признаками необъективности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 отношении которых организована региональная перепроверка ВПР*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не рассчитан, так как в ОО, в которых предполагалось проведение  региональной перепроверки, ВПР в 2024 (русский, язык, математика, 4,5 классы) проверялись муниципальными комиссиями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41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05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9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показатели оценки качества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обучающихся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019691"/>
              </p:ext>
            </p:extLst>
          </p:nvPr>
        </p:nvGraphicFramePr>
        <p:xfrm>
          <a:off x="484553" y="1600201"/>
          <a:ext cx="11217216" cy="49569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91162">
                  <a:extLst>
                    <a:ext uri="{9D8B030D-6E8A-4147-A177-3AD203B41FA5}">
                      <a16:colId xmlns:a16="http://schemas.microsoft.com/office/drawing/2014/main" val="4283990868"/>
                    </a:ext>
                  </a:extLst>
                </a:gridCol>
                <a:gridCol w="2533150">
                  <a:extLst>
                    <a:ext uri="{9D8B030D-6E8A-4147-A177-3AD203B41FA5}">
                      <a16:colId xmlns:a16="http://schemas.microsoft.com/office/drawing/2014/main" val="1965139501"/>
                    </a:ext>
                  </a:extLst>
                </a:gridCol>
                <a:gridCol w="2496452">
                  <a:extLst>
                    <a:ext uri="{9D8B030D-6E8A-4147-A177-3AD203B41FA5}">
                      <a16:colId xmlns:a16="http://schemas.microsoft.com/office/drawing/2014/main" val="4192781371"/>
                    </a:ext>
                  </a:extLst>
                </a:gridCol>
                <a:gridCol w="2496452">
                  <a:extLst>
                    <a:ext uri="{9D8B030D-6E8A-4147-A177-3AD203B41FA5}">
                      <a16:colId xmlns:a16="http://schemas.microsoft.com/office/drawing/2014/main" val="2881234961"/>
                    </a:ext>
                  </a:extLst>
                </a:gridCol>
              </a:tblGrid>
              <a:tr h="5917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показателя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показателя (%) 2022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показателя (%) 2023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показателя (%) 2024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798109"/>
                  </a:ext>
                </a:extLst>
              </a:tr>
              <a:tr h="6638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/>
                        <a:t>Доля обучающихся 4 классов, достигших базового уровня предметной подготовки по русскому языку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/>
                        <a:t>46,32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53,17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6993749"/>
                  </a:ext>
                </a:extLst>
              </a:tr>
              <a:tr h="7367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/>
                        <a:t>Доля обучающихся 4 классов, достигших высокого уровня предметной подготовки по русскому языку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/>
                        <a:t>57,67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67,58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0077674"/>
                  </a:ext>
                </a:extLst>
              </a:tr>
              <a:tr h="8818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/>
                        <a:t>Доля обучающихся </a:t>
                      </a:r>
                      <a:r>
                        <a:rPr lang="ru-RU" sz="1400" u="none" strike="noStrike" dirty="0" smtClean="0"/>
                        <a:t>4</a:t>
                      </a:r>
                      <a:r>
                        <a:rPr lang="ru-RU" sz="1400" u="none" strike="noStrike" baseline="0" dirty="0" smtClean="0"/>
                        <a:t> </a:t>
                      </a:r>
                      <a:r>
                        <a:rPr lang="ru-RU" sz="1400" u="none" strike="noStrike" dirty="0" smtClean="0"/>
                        <a:t>классов</a:t>
                      </a:r>
                      <a:r>
                        <a:rPr lang="ru-RU" sz="1400" u="none" strike="noStrike" dirty="0"/>
                        <a:t>, достигших минимального уровня </a:t>
                      </a:r>
                      <a:r>
                        <a:rPr lang="ru-RU" sz="1400" u="none" strike="noStrike" dirty="0" err="1"/>
                        <a:t>сформированности</a:t>
                      </a:r>
                      <a:r>
                        <a:rPr lang="ru-RU" sz="1400" u="none" strike="noStrike" dirty="0"/>
                        <a:t> </a:t>
                      </a:r>
                      <a:r>
                        <a:rPr lang="ru-RU" sz="1400" u="none" strike="noStrike" dirty="0" err="1"/>
                        <a:t>метапредметных</a:t>
                      </a:r>
                      <a:r>
                        <a:rPr lang="ru-RU" sz="1400" u="none" strike="noStrike" dirty="0"/>
                        <a:t> результатов по русскому языку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/>
                        <a:t>44,57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41,7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003707"/>
                  </a:ext>
                </a:extLst>
              </a:tr>
              <a:tr h="67817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/>
                        <a:t>Доля обучающихся 4 классов, достигших базового уровня предметной подготовки по математике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/>
                        <a:t>51,20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60,96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570652"/>
                  </a:ext>
                </a:extLst>
              </a:tr>
              <a:tr h="6638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/>
                        <a:t>Доля обучающихся 4 классов, достигших высокого уровня предметной подготовки по математике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/>
                        <a:t>10,43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14,59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603150"/>
                  </a:ext>
                </a:extLst>
              </a:tr>
              <a:tr h="74072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/>
                        <a:t>Доля обучающихся 4 классов, справившихся с заданиями, направленными на оценку функциональной </a:t>
                      </a:r>
                      <a:r>
                        <a:rPr lang="ru-RU" sz="1400" u="none" strike="noStrike" dirty="0" smtClean="0"/>
                        <a:t>грамотности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/>
                        <a:t>32,84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047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043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94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показатели оценки качества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обучающихся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825967"/>
              </p:ext>
            </p:extLst>
          </p:nvPr>
        </p:nvGraphicFramePr>
        <p:xfrm>
          <a:off x="359507" y="1428751"/>
          <a:ext cx="11348260" cy="50736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69843">
                  <a:extLst>
                    <a:ext uri="{9D8B030D-6E8A-4147-A177-3AD203B41FA5}">
                      <a16:colId xmlns:a16="http://schemas.microsoft.com/office/drawing/2014/main" val="4283990868"/>
                    </a:ext>
                  </a:extLst>
                </a:gridCol>
                <a:gridCol w="2602383">
                  <a:extLst>
                    <a:ext uri="{9D8B030D-6E8A-4147-A177-3AD203B41FA5}">
                      <a16:colId xmlns:a16="http://schemas.microsoft.com/office/drawing/2014/main" val="1965139501"/>
                    </a:ext>
                  </a:extLst>
                </a:gridCol>
                <a:gridCol w="2638017">
                  <a:extLst>
                    <a:ext uri="{9D8B030D-6E8A-4147-A177-3AD203B41FA5}">
                      <a16:colId xmlns:a16="http://schemas.microsoft.com/office/drawing/2014/main" val="4192781371"/>
                    </a:ext>
                  </a:extLst>
                </a:gridCol>
                <a:gridCol w="2638017">
                  <a:extLst>
                    <a:ext uri="{9D8B030D-6E8A-4147-A177-3AD203B41FA5}">
                      <a16:colId xmlns:a16="http://schemas.microsoft.com/office/drawing/2014/main" val="3730686642"/>
                    </a:ext>
                  </a:extLst>
                </a:gridCol>
              </a:tblGrid>
              <a:tr h="86748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2023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2024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798109"/>
                  </a:ext>
                </a:extLst>
              </a:tr>
              <a:tr h="97306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базового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предметной подготовки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31,12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6993749"/>
                  </a:ext>
                </a:extLst>
              </a:tr>
              <a:tr h="129266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минимального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метапредметных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результатов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31,12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003707"/>
                  </a:ext>
                </a:extLst>
              </a:tr>
              <a:tr h="97306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базового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предметной подготовки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37,11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570652"/>
                  </a:ext>
                </a:extLst>
              </a:tr>
              <a:tr h="96736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классов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предметной подготовки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7,72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23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236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64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показатели оценки качества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обучающихся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420679"/>
              </p:ext>
            </p:extLst>
          </p:nvPr>
        </p:nvGraphicFramePr>
        <p:xfrm>
          <a:off x="414214" y="1007915"/>
          <a:ext cx="11434850" cy="53928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24928">
                  <a:extLst>
                    <a:ext uri="{9D8B030D-6E8A-4147-A177-3AD203B41FA5}">
                      <a16:colId xmlns:a16="http://schemas.microsoft.com/office/drawing/2014/main" val="2165914892"/>
                    </a:ext>
                  </a:extLst>
                </a:gridCol>
                <a:gridCol w="2485746">
                  <a:extLst>
                    <a:ext uri="{9D8B030D-6E8A-4147-A177-3AD203B41FA5}">
                      <a16:colId xmlns:a16="http://schemas.microsoft.com/office/drawing/2014/main" val="1546775324"/>
                    </a:ext>
                  </a:extLst>
                </a:gridCol>
                <a:gridCol w="2412088">
                  <a:extLst>
                    <a:ext uri="{9D8B030D-6E8A-4147-A177-3AD203B41FA5}">
                      <a16:colId xmlns:a16="http://schemas.microsoft.com/office/drawing/2014/main" val="3692508363"/>
                    </a:ext>
                  </a:extLst>
                </a:gridCol>
                <a:gridCol w="2412088">
                  <a:extLst>
                    <a:ext uri="{9D8B030D-6E8A-4147-A177-3AD203B41FA5}">
                      <a16:colId xmlns:a16="http://schemas.microsoft.com/office/drawing/2014/main" val="2414488211"/>
                    </a:ext>
                  </a:extLst>
                </a:gridCol>
              </a:tblGrid>
              <a:tr h="46112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2022 (%)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показателей 2023 (%)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показателей 2024 (%)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1511048"/>
                  </a:ext>
                </a:extLst>
              </a:tr>
              <a:tr h="5917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 классов, имеющих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уровень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подготовки по образовательной программе основного общего образования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352475"/>
                  </a:ext>
                </a:extLst>
              </a:tr>
              <a:tr h="5917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 классов, имеющих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уровень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подготовки по образовательной программе основного общего образования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1034853"/>
                  </a:ext>
                </a:extLst>
              </a:tr>
              <a:tr h="5917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 уровня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по образовательной программе основного общего образования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974237"/>
                  </a:ext>
                </a:extLst>
              </a:tr>
              <a:tr h="5917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обучающихся 9 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 уровня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по образовательной программе основного общего образования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001339"/>
                  </a:ext>
                </a:extLst>
              </a:tr>
              <a:tr h="40530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достигших минимального уровня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 / 1,01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029512"/>
                  </a:ext>
                </a:extLst>
              </a:tr>
              <a:tr h="5456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достигших минимального уровня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(профильной)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9092"/>
                  </a:ext>
                </a:extLst>
              </a:tr>
              <a:tr h="39787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базового уровня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79,53 / 78,62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71209"/>
                  </a:ext>
                </a:extLst>
              </a:tr>
              <a:tr h="40530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базового уровня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(профильной)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80,27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538084"/>
                  </a:ext>
                </a:extLst>
              </a:tr>
              <a:tr h="40530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 уровня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456046"/>
                  </a:ext>
                </a:extLst>
              </a:tr>
              <a:tr h="40530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 уровня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(профильной)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641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41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3499" y="274638"/>
            <a:ext cx="9998901" cy="1143000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по формированию объективной ВСОКО</a:t>
            </a: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3292796"/>
              </p:ext>
            </p:extLst>
          </p:nvPr>
        </p:nvGraphicFramePr>
        <p:xfrm>
          <a:off x="239348" y="1417632"/>
          <a:ext cx="11546252" cy="47385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92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4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4552">
                  <a:extLst>
                    <a:ext uri="{9D8B030D-6E8A-4147-A177-3AD203B41FA5}">
                      <a16:colId xmlns:a16="http://schemas.microsoft.com/office/drawing/2014/main" val="1307560869"/>
                    </a:ext>
                  </a:extLst>
                </a:gridCol>
                <a:gridCol w="2384552">
                  <a:extLst>
                    <a:ext uri="{9D8B030D-6E8A-4147-A177-3AD203B41FA5}">
                      <a16:colId xmlns:a16="http://schemas.microsoft.com/office/drawing/2014/main" val="4223491585"/>
                    </a:ext>
                  </a:extLst>
                </a:gridCol>
              </a:tblGrid>
              <a:tr h="520749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</a:rPr>
                        <a:t>Региональные показатели</a:t>
                      </a:r>
                    </a:p>
                    <a:p>
                      <a:pPr algn="just" fontAlgn="ctr"/>
                      <a:endParaRPr lang="ru-RU" sz="1050" b="1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</a:rPr>
                        <a:t> показателя 2022 год (%)</a:t>
                      </a:r>
                      <a:endParaRPr lang="ru-RU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</a:rPr>
                        <a:t> показателя 2023 год (%)</a:t>
                      </a:r>
                      <a:endParaRPr lang="ru-RU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5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</a:rPr>
                        <a:t> показателя (все ОО) 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</a:rPr>
                        <a:t>2024 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</a:rPr>
                        <a:t>год (%)</a:t>
                      </a:r>
                      <a:endParaRPr lang="ru-RU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4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высокую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ОГЭ по русскому языку</a:t>
                      </a: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44,89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34,57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49,54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49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низкую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ОГЭ по русскому языку</a:t>
                      </a: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4,55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4,12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3,21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72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высокую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ОГЭ по математике</a:t>
                      </a: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>
                          <a:latin typeface="+mn-lt"/>
                        </a:rPr>
                        <a:t>33,33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70,59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50,94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72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низкую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ОГЭ по математике</a:t>
                      </a: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/>
                        <a:t>14,67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1,57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4,25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72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высокую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ЕГЭ по русскому языку</a:t>
                      </a: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/>
                        <a:t>42,04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45,86</a:t>
                      </a: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43,14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172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низкую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ЕГЭ по русскому языку</a:t>
                      </a: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3,82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3,76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9,8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256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высокую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ЕГЭ  по математике</a:t>
                      </a: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26,55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35,85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42,16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436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низкую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ЕГЭ по математике</a:t>
                      </a:r>
                      <a:endParaRPr lang="ru-RU" sz="1050" b="1" u="none" strike="noStrike" dirty="0" smtClean="0">
                        <a:latin typeface="+mn-lt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11,5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5,66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9,8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697" marR="1269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35360" y="6155662"/>
            <a:ext cx="117133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Найден способ оценить соответствие внутренней и внешней оценки в ОО, где обучающихся 5 и меньше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4694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3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показатели оценки качества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подготовки обучающихся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069454"/>
              </p:ext>
            </p:extLst>
          </p:nvPr>
        </p:nvGraphicFramePr>
        <p:xfrm>
          <a:off x="523631" y="1219199"/>
          <a:ext cx="11180731" cy="57775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90486">
                  <a:extLst>
                    <a:ext uri="{9D8B030D-6E8A-4147-A177-3AD203B41FA5}">
                      <a16:colId xmlns:a16="http://schemas.microsoft.com/office/drawing/2014/main" val="1310695633"/>
                    </a:ext>
                  </a:extLst>
                </a:gridCol>
                <a:gridCol w="2328257">
                  <a:extLst>
                    <a:ext uri="{9D8B030D-6E8A-4147-A177-3AD203B41FA5}">
                      <a16:colId xmlns:a16="http://schemas.microsoft.com/office/drawing/2014/main" val="373981299"/>
                    </a:ext>
                  </a:extLst>
                </a:gridCol>
                <a:gridCol w="2380994">
                  <a:extLst>
                    <a:ext uri="{9D8B030D-6E8A-4147-A177-3AD203B41FA5}">
                      <a16:colId xmlns:a16="http://schemas.microsoft.com/office/drawing/2014/main" val="110552729"/>
                    </a:ext>
                  </a:extLst>
                </a:gridCol>
                <a:gridCol w="2380994">
                  <a:extLst>
                    <a:ext uri="{9D8B030D-6E8A-4147-A177-3AD203B41FA5}">
                      <a16:colId xmlns:a16="http://schemas.microsoft.com/office/drawing/2014/main" val="3392655884"/>
                    </a:ext>
                  </a:extLst>
                </a:gridCol>
              </a:tblGrid>
              <a:tr h="75439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2022 (%)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показателей 2023 (%)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показателей  2024 (%)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552702"/>
                  </a:ext>
                </a:extLst>
              </a:tr>
              <a:tr h="75448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классов, получивших аттестат об основном общем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06355"/>
                  </a:ext>
                </a:extLst>
              </a:tr>
              <a:tr h="7544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получивших аттестат о среднем общем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образовании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99,37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99,29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814625"/>
                  </a:ext>
                </a:extLst>
              </a:tr>
              <a:tr h="1119783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получивших медаль «За особые успехи в учении» и набравших 70 и более баллов по ЕГЭ по всем сдаваемым </a:t>
                      </a:r>
                      <a:r>
                        <a:rPr lang="ru-RU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предметам</a:t>
                      </a:r>
                    </a:p>
                    <a:p>
                      <a:pPr marL="0" marR="0" indent="0" algn="just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получивших медаль «За особые успехи в учении» 1 степени и набравших 70 и более баллов по ЕГЭ по всем сдаваемым предметам  </a:t>
                      </a:r>
                    </a:p>
                    <a:p>
                      <a:pPr marL="0" marR="0" indent="0" algn="just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2024 года)</a:t>
                      </a:r>
                      <a:endParaRPr lang="ru-RU" sz="1200" b="1" i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7,53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не</a:t>
                      </a:r>
                      <a:r>
                        <a:rPr lang="ru-RU" sz="1200" b="1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рассчитан, </a:t>
                      </a:r>
                    </a:p>
                    <a:p>
                      <a:pPr algn="ctr"/>
                      <a:r>
                        <a:rPr lang="ru-RU" sz="1200" b="1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данные  для расчета не собирались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188431"/>
                  </a:ext>
                </a:extLst>
              </a:tr>
              <a:tr h="811715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поступивших в вузы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Ярославской области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6853125"/>
                  </a:ext>
                </a:extLst>
              </a:tr>
              <a:tr h="1045350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классов,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поступивших в образовательные организации Ярославской области, реализующие программы СПО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96,95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208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834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13825" y="2300244"/>
            <a:ext cx="2518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r>
              <a:rPr lang="ru-RU" altLang="ru-RU" sz="2400" b="1" dirty="0" smtClean="0">
                <a:solidFill>
                  <a:srgbClr val="FF6600"/>
                </a:solidFill>
              </a:rPr>
              <a:t>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878</Words>
  <Application>Microsoft Office PowerPoint</Application>
  <PresentationFormat>Широкоэкранный</PresentationFormat>
  <Paragraphs>196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    Региональные показатели оценки качества подготовки обучающихся общеобразовательных организаций Ярославской области</vt:lpstr>
      <vt:lpstr>Региональные показатели оценки качества  подготовки обучающихся</vt:lpstr>
      <vt:lpstr>Региональные показатели оценки качества подготовки обучающихся</vt:lpstr>
      <vt:lpstr>Региональные показатели оценки качества подготовки обучающихся</vt:lpstr>
      <vt:lpstr>Региональные показатели оценки качества  подготовки обучающихся</vt:lpstr>
      <vt:lpstr>Показатели по формированию объективной ВСОКО</vt:lpstr>
      <vt:lpstr>Региональные показатели оценки качества  подготовки обучающихся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ПРОВЕДЕНИЕ ВСЕРОССИЙСКИХ ПРОВЕРОЧНЫХ РАБОТ ОСЕНЬЮ 2022 ГОДА</dc:title>
  <dc:creator>Ирина Горшкова</dc:creator>
  <cp:lastModifiedBy>USER</cp:lastModifiedBy>
  <cp:revision>128</cp:revision>
  <cp:lastPrinted>2024-12-09T14:17:25Z</cp:lastPrinted>
  <dcterms:created xsi:type="dcterms:W3CDTF">2022-09-11T07:01:04Z</dcterms:created>
  <dcterms:modified xsi:type="dcterms:W3CDTF">2025-01-30T11:42:07Z</dcterms:modified>
</cp:coreProperties>
</file>