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5"/>
  </p:notesMasterIdLst>
  <p:sldIdLst>
    <p:sldId id="256" r:id="rId2"/>
    <p:sldId id="289" r:id="rId3"/>
    <p:sldId id="286" r:id="rId4"/>
    <p:sldId id="287" r:id="rId5"/>
    <p:sldId id="288" r:id="rId6"/>
    <p:sldId id="285" r:id="rId7"/>
    <p:sldId id="276" r:id="rId8"/>
    <p:sldId id="257" r:id="rId9"/>
    <p:sldId id="258" r:id="rId10"/>
    <p:sldId id="259" r:id="rId11"/>
    <p:sldId id="260" r:id="rId12"/>
    <p:sldId id="261" r:id="rId13"/>
    <p:sldId id="263" r:id="rId14"/>
    <p:sldId id="264" r:id="rId15"/>
    <p:sldId id="266" r:id="rId16"/>
    <p:sldId id="267" r:id="rId17"/>
    <p:sldId id="268" r:id="rId18"/>
    <p:sldId id="269" r:id="rId19"/>
    <p:sldId id="271" r:id="rId20"/>
    <p:sldId id="275" r:id="rId21"/>
    <p:sldId id="272" r:id="rId22"/>
    <p:sldId id="273" r:id="rId23"/>
    <p:sldId id="270" r:id="rId24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434" autoAdjust="0"/>
  </p:normalViewPr>
  <p:slideViewPr>
    <p:cSldViewPr>
      <p:cViewPr varScale="1">
        <p:scale>
          <a:sx n="107" d="100"/>
          <a:sy n="107" d="100"/>
        </p:scale>
        <p:origin x="-8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User451\&#1086;&#1090;&#1076;&#1077;&#1083;%20&#1084;&#1086;&#1085;&#1080;&#1090;&#1086;&#1088;&#1080;&#1085;&#1075;&#1072;%20&#1080;%20&#1072;&#1085;&#1072;&#1083;&#1080;&#1079;&#1072;\&#1044;&#1083;&#1103;%20&#1052;&#1072;&#1088;&#1080;&#1085;&#1099;%20&#1058;&#1072;&#1088;&#1099;&#1075;&#1080;&#1085;&#1086;&#1081;\&#1054;&#1043;&#1069;-2019\2019%20&#1044;&#1083;&#1103;%20&#1054;&#1043;&#1069;%20(&#1079;&#1072;&#1076;&#1072;&#1085;&#1080;&#1103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4.2373780200551901E-2"/>
          <c:y val="2.3130249343832E-2"/>
          <c:w val="0.94258348475671216"/>
          <c:h val="0.86009547244094586"/>
        </c:manualLayout>
      </c:layout>
      <c:barChart>
        <c:barDir val="col"/>
        <c:grouping val="clustered"/>
        <c:ser>
          <c:idx val="0"/>
          <c:order val="0"/>
          <c:tx>
            <c:strRef>
              <c:f>'1(РЯ)'!$G$11031</c:f>
              <c:strCache>
                <c:ptCount val="1"/>
                <c:pt idx="0">
                  <c:v>Задания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13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4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5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6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7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8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9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0"/>
            <c:spPr>
              <a:solidFill>
                <a:srgbClr val="FF6699"/>
              </a:solidFill>
              <a:ln>
                <a:solidFill>
                  <a:schemeClr val="tx1"/>
                </a:solidFill>
              </a:ln>
            </c:spPr>
          </c:dPt>
          <c:dPt>
            <c:idx val="21"/>
            <c:spPr>
              <a:solidFill>
                <a:srgbClr val="FF6699"/>
              </a:solidFill>
              <a:ln>
                <a:solidFill>
                  <a:schemeClr val="tx1"/>
                </a:solidFill>
              </a:ln>
            </c:spPr>
          </c:dPt>
          <c:dPt>
            <c:idx val="22"/>
            <c:spPr>
              <a:solidFill>
                <a:srgbClr val="FF6699"/>
              </a:solidFill>
              <a:ln>
                <a:solidFill>
                  <a:schemeClr val="tx1"/>
                </a:solidFill>
              </a:ln>
            </c:spPr>
          </c:dPt>
          <c:dPt>
            <c:idx val="23"/>
            <c:spPr>
              <a:solidFill>
                <a:srgbClr val="FF6699"/>
              </a:solidFill>
              <a:ln>
                <a:solidFill>
                  <a:schemeClr val="tx1"/>
                </a:solidFill>
              </a:ln>
            </c:spPr>
          </c:dPt>
          <c:dPt>
            <c:idx val="24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17"/>
              <c:layout>
                <c:manualLayout>
                  <c:x val="-1.3675213675213677E-3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'1(РЯ)'!$I$2:$AG$2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И К1</c:v>
                </c:pt>
                <c:pt idx="14">
                  <c:v>И К2</c:v>
                </c:pt>
                <c:pt idx="15">
                  <c:v>И К3</c:v>
                </c:pt>
                <c:pt idx="16">
                  <c:v>С К1</c:v>
                </c:pt>
                <c:pt idx="17">
                  <c:v>С К2</c:v>
                </c:pt>
                <c:pt idx="18">
                  <c:v>С К3</c:v>
                </c:pt>
                <c:pt idx="19">
                  <c:v>С К4</c:v>
                </c:pt>
                <c:pt idx="20">
                  <c:v>Г К1</c:v>
                </c:pt>
                <c:pt idx="21">
                  <c:v>Г К2</c:v>
                </c:pt>
                <c:pt idx="22">
                  <c:v>Г К3</c:v>
                </c:pt>
                <c:pt idx="23">
                  <c:v>Г К4</c:v>
                </c:pt>
                <c:pt idx="24">
                  <c:v>ФК1</c:v>
                </c:pt>
              </c:strCache>
            </c:strRef>
          </c:cat>
          <c:val>
            <c:numRef>
              <c:f>'1(РЯ)'!$I$11031:$AG$11031</c:f>
              <c:numCache>
                <c:formatCode>0.0</c:formatCode>
                <c:ptCount val="25"/>
                <c:pt idx="0">
                  <c:v>82.644178454842233</c:v>
                </c:pt>
                <c:pt idx="1">
                  <c:v>69.613710554951027</c:v>
                </c:pt>
                <c:pt idx="2">
                  <c:v>89.055132390279269</c:v>
                </c:pt>
                <c:pt idx="3">
                  <c:v>85.11062749365253</c:v>
                </c:pt>
                <c:pt idx="4">
                  <c:v>75.408052230685499</c:v>
                </c:pt>
                <c:pt idx="5">
                  <c:v>80.005440696409124</c:v>
                </c:pt>
                <c:pt idx="6">
                  <c:v>67.564381574174817</c:v>
                </c:pt>
                <c:pt idx="7">
                  <c:v>54.860355458832061</c:v>
                </c:pt>
                <c:pt idx="8">
                  <c:v>72.116430903155589</c:v>
                </c:pt>
                <c:pt idx="9">
                  <c:v>62.939789626405521</c:v>
                </c:pt>
                <c:pt idx="10">
                  <c:v>54.951033732317725</c:v>
                </c:pt>
                <c:pt idx="11">
                  <c:v>73.141095393543708</c:v>
                </c:pt>
                <c:pt idx="12">
                  <c:v>71.508886470801571</c:v>
                </c:pt>
                <c:pt idx="13">
                  <c:v>89.259158505622054</c:v>
                </c:pt>
                <c:pt idx="14">
                  <c:v>96.690243017772943</c:v>
                </c:pt>
                <c:pt idx="15">
                  <c:v>78.223612622415672</c:v>
                </c:pt>
                <c:pt idx="16">
                  <c:v>83.637105549510352</c:v>
                </c:pt>
                <c:pt idx="17">
                  <c:v>82.051747068069147</c:v>
                </c:pt>
                <c:pt idx="18">
                  <c:v>84.679905694595561</c:v>
                </c:pt>
                <c:pt idx="19">
                  <c:v>93.249002538991647</c:v>
                </c:pt>
                <c:pt idx="20">
                  <c:v>59.095030830612991</c:v>
                </c:pt>
                <c:pt idx="21">
                  <c:v>48.435799782372143</c:v>
                </c:pt>
                <c:pt idx="22">
                  <c:v>74.301777294160303</c:v>
                </c:pt>
                <c:pt idx="23">
                  <c:v>80.046245919477698</c:v>
                </c:pt>
                <c:pt idx="24">
                  <c:v>92.945230322814652</c:v>
                </c:pt>
              </c:numCache>
            </c:numRef>
          </c:val>
        </c:ser>
        <c:dLbls/>
        <c:gapWidth val="60"/>
        <c:axId val="55383936"/>
        <c:axId val="55385472"/>
      </c:barChart>
      <c:catAx>
        <c:axId val="55383936"/>
        <c:scaling>
          <c:orientation val="minMax"/>
        </c:scaling>
        <c:axPos val="b"/>
        <c:numFmt formatCode="General" sourceLinked="1"/>
        <c:tickLblPos val="nextTo"/>
        <c:crossAx val="55385472"/>
        <c:crosses val="autoZero"/>
        <c:auto val="1"/>
        <c:lblAlgn val="ctr"/>
        <c:lblOffset val="100"/>
      </c:catAx>
      <c:valAx>
        <c:axId val="55385472"/>
        <c:scaling>
          <c:orientation val="minMax"/>
          <c:max val="100"/>
        </c:scaling>
        <c:axPos val="l"/>
        <c:majorGridlines/>
        <c:numFmt formatCode="0" sourceLinked="0"/>
        <c:tickLblPos val="nextTo"/>
        <c:crossAx val="55383936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0.40598</cdr:x>
      <cdr:y>0.94141</cdr:y>
    </cdr:from>
    <cdr:to>
      <cdr:x>0.74786</cdr:x>
      <cdr:y>0.97786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70313" y="5746308"/>
          <a:ext cx="3174999" cy="2224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/>
            <a:t>Номера</a:t>
          </a:r>
          <a:r>
            <a:rPr lang="ru-RU" sz="1100" baseline="0"/>
            <a:t> заданий (Русский язык)</a:t>
          </a:r>
          <a:endParaRPr lang="ru-RU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763AF-79BF-429F-BFC4-288D35AF14AA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8CD71C-C169-48E7-9BCB-520C9F2752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1291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CD71C-C169-48E7-9BCB-520C9F2752B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3782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ОГЭ по русскому языку в 2019 г. (основной период) приняли участие более  11028 тыс. человек.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2019 году почти в 2 раза возросло количество участников, получивших «2» за экзамен (с 0,5% в 2017 году до 0,9% в 2019). 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Наблюдается снижение количества выпускников, получивших «5»: 38,1% (2017 г) – 32,9 % (2018) – 33% (2019). 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Количество участники ОГЭ, получивших «4» резко снизилось. В 2018 году таких учеников было 42,8% (в сравнении с 2017 год, где было 40,6%). В 2019 года таких обучающихся стало 39,1%, что ниже, чем в 2018 и 2017 годах.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Наблюдается прирост участников ОГЭ, получивших «3» на экзамене: 20,8% (2017) – 23,5% (2018) – 26,9% (2019).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3D23F-2345-4439-93CC-E4E6C2527DD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9714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3D23F-2345-4439-93CC-E4E6C2527DD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2044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3D23F-2345-4439-93CC-E4E6C2527DD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0122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Экзаменуемые успешно справились с такими тестовыми заданиями, как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задание № 2 (Текст как речевое произведение. Смысловая и композиционная целостность текста. Анализ текста),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задание № 4 (Правописание приставок. Слитное, дефисное, раздельное написание),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задание № 5 (Лексика и фразеология. Синонимы. Фразеологические обороты. Группы слов по происхождению и употреблению),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задание № 7 (Словосочетание).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Работая над заданием 1 (сжатое изложение), экзаменуемые проявили такие умения, как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способность передать основное содержание прослушанного текста, а также применить 1 или несколько приемов сжатия текста, используя их на протяжении всего текста.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Экзаменуемые достаточно успешно справились с написанием сочинения рассуждения (задание 15.1, 15.2, 15.3), смогли или прокомментировать высказывание лингвиста, или ответить на поставленный вопрос, или дать толкование понятия и прокомментировать его, привести примеры-аргументы, не нарушить последовательность изложения, продумать композицию работы.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Среди критериев грамотности стал достаточно успешным критерий ГК4 (Соблюдение речевых норм). Экзаменуемые практически не допустили фактических ошибок в фоновом материале (критерий ФК1).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Невысокий уровень знаний показали экзаменуемые, выполняя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задания № 9 (Осложнённое простое предложение),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задание № 12 (Пунктуационный анализ. Знаки препинания в сложносочинённом и сложноподчинённом предложениях).  Показали низкий уровень орфографической грамотности, а главное, пунктуационной. Нельзя забыть, что от баллов, набранных по критериям грамотности ГК1-ГК4, зависит отметка за всю экзаменационную работу.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связи с этим необходимо  усовершенствовать организацию и методику преподавания синтаксиса и пунктуации. Планомерно реализовывать как познавательные цели</a:t>
            </a:r>
            <a:r>
              <a:rPr lang="ru-RU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(знакомство с основными синтаксическими понятиями), так и практические  (формирование синтаксических умений: научить учащихся отличать словосочетания от предложений,  находить грамматическую основу предложения, различать простые и сложные предложения, производить синтаксический разбор, составлять схему предложения, составлять предложение по схемам, использовать изучаемые синтаксические конструкции в собственной речи). Особое внимание необходимо уделить пунктуации. На уроках решать с учащимися пунктуационные задачи: определять место для знака (знаков) препинания и выбирать необходимый знак препинания. Четко формулировать пунктуационное правило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 есть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перечень условий выбора места для знака и выбора необходимого знака, ведь каждому пунктуационному правилу соответствует свой смысловой отрезок, выделяемый знаками препинания, а пунктуационные правила либо разрешают постановку знака (знаков) препинания, либо запрещают. Использовать разные виды пунктуационных упражнений: списывание (осложненное и неосложненное), диктант (полный, выборочный, творческий, графический , упражнения по пунктуации с составлением предложений, текстов (изложение, сочинение), письмо по памяти, пунктуационными ошибками.</a:t>
            </a:r>
          </a:p>
          <a:p>
            <a:pPr marL="0" indent="0">
              <a:buNone/>
            </a:pPr>
            <a:endParaRPr lang="ru-RU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3D23F-2345-4439-93CC-E4E6C2527DDB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0561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CD71C-C169-48E7-9BCB-520C9F2752B6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9186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CD71C-C169-48E7-9BCB-520C9F2752B6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815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CD71C-C169-48E7-9BCB-520C9F2752B6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87957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CD71C-C169-48E7-9BCB-520C9F2752B6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9312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16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294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627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6430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7108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2479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28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6173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2381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3160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551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5644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yarkia@mail.ru" TargetMode="External"/><Relationship Id="rId2" Type="http://schemas.openxmlformats.org/officeDocument/2006/relationships/hyperlink" Target="mailto:shustina-irina@rambler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9283" y="2060848"/>
            <a:ext cx="7772400" cy="2810743"/>
          </a:xfrm>
        </p:spPr>
        <p:txBody>
          <a:bodyPr>
            <a:noAutofit/>
          </a:bodyPr>
          <a:lstStyle/>
          <a:p>
            <a:r>
              <a:rPr lang="ru-RU" sz="6000" b="1" dirty="0">
                <a:solidFill>
                  <a:srgbClr val="002060"/>
                </a:solidFill>
              </a:rPr>
              <a:t>Результаты ГИА </a:t>
            </a:r>
            <a:br>
              <a:rPr lang="ru-RU" sz="6000" b="1" dirty="0">
                <a:solidFill>
                  <a:srgbClr val="002060"/>
                </a:solidFill>
              </a:rPr>
            </a:br>
            <a:r>
              <a:rPr lang="ru-RU" sz="6000" b="1" dirty="0">
                <a:solidFill>
                  <a:srgbClr val="002060"/>
                </a:solidFill>
              </a:rPr>
              <a:t>по русскому языку </a:t>
            </a:r>
            <a:br>
              <a:rPr lang="ru-RU" sz="6000" b="1" dirty="0">
                <a:solidFill>
                  <a:srgbClr val="002060"/>
                </a:solidFill>
              </a:rPr>
            </a:br>
            <a:r>
              <a:rPr lang="ru-RU" sz="6000" b="1" dirty="0">
                <a:solidFill>
                  <a:srgbClr val="002060"/>
                </a:solidFill>
              </a:rPr>
              <a:t>2019 года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21666"/>
            <a:ext cx="7488832" cy="929676"/>
          </a:xfrm>
          <a:prstGeom prst="rect">
            <a:avLst/>
          </a:prstGeom>
        </p:spPr>
      </p:pic>
      <p:grpSp>
        <p:nvGrpSpPr>
          <p:cNvPr id="8" name="Группа 7"/>
          <p:cNvGrpSpPr/>
          <p:nvPr/>
        </p:nvGrpSpPr>
        <p:grpSpPr>
          <a:xfrm>
            <a:off x="323528" y="5886487"/>
            <a:ext cx="8352928" cy="971513"/>
            <a:chOff x="323528" y="5886487"/>
            <a:chExt cx="8352928" cy="971513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5886487"/>
              <a:ext cx="8352928" cy="971513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835696" y="6519446"/>
              <a:ext cx="4604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Региональное учебно-методическое объединение</a:t>
              </a:r>
              <a:endParaRPr lang="ru-RU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88410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99412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Хорошо </a:t>
            </a:r>
            <a:r>
              <a:rPr lang="ru-RU" sz="24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(75-89%) </a:t>
            </a:r>
            <a:r>
              <a:rPr lang="ru-RU" sz="2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2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усвоенные  элементы </a:t>
            </a:r>
            <a:r>
              <a:rPr lang="ru-RU" sz="24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содержания </a:t>
            </a:r>
            <a:r>
              <a:rPr lang="ru-RU" sz="2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algn="just">
              <a:buNone/>
            </a:pPr>
            <a:r>
              <a:rPr lang="ru-RU" sz="1300" dirty="0" smtClean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502687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Предметные</a:t>
            </a:r>
            <a:endParaRPr lang="en-US" b="1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морфологические нормы (образование форм слова) (задание № 7</a:t>
            </a:r>
            <a:r>
              <a:rPr lang="ru-RU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</a:t>
            </a:r>
            <a:endParaRPr lang="en-US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синтаксические нормы, нормы согласования, нормы управления (задание № 8</a:t>
            </a:r>
            <a:r>
              <a:rPr lang="ru-RU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);</a:t>
            </a:r>
            <a:endParaRPr lang="en-US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правописание 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НЕ и НИ (задание № </a:t>
            </a:r>
            <a:r>
              <a:rPr lang="ru-RU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13)</a:t>
            </a:r>
            <a:endParaRPr lang="en-US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слитное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дефисное, раздельное написание слов (задание № 14</a:t>
            </a:r>
            <a:r>
              <a:rPr lang="ru-RU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);</a:t>
            </a:r>
            <a:endParaRPr lang="en-US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правописание 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-Н- и -НН- в различных частях речи (задание  № 15</a:t>
            </a:r>
            <a:r>
              <a:rPr lang="ru-RU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);</a:t>
            </a:r>
            <a:endParaRPr lang="en-US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знаки 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препинания в простом осложнённом предложении (с однородными членами), пунктуация в сложносочинённом предложении и простом предложении с однородными членами (задание № 16</a:t>
            </a:r>
            <a:r>
              <a:rPr lang="ru-RU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);</a:t>
            </a:r>
            <a:endParaRPr lang="en-US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знаки 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препинания в предложениях с обособленными членами (определениями, обстоятельствами, приложениями, дополнениями) (задание № 17</a:t>
            </a:r>
            <a:r>
              <a:rPr lang="ru-RU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);</a:t>
            </a:r>
            <a:endParaRPr lang="en-US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знаки 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препинания в сложноподчинённом предложении (задание № 19</a:t>
            </a:r>
            <a:r>
              <a:rPr lang="ru-RU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).</a:t>
            </a:r>
            <a:endParaRPr lang="ru-RU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23528" y="5886487"/>
            <a:ext cx="8352928" cy="971513"/>
            <a:chOff x="323528" y="5886487"/>
            <a:chExt cx="8352928" cy="97151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5886487"/>
              <a:ext cx="8352928" cy="971513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835696" y="6519446"/>
              <a:ext cx="4604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Региональное учебно-методическое объединение</a:t>
              </a:r>
              <a:endParaRPr lang="ru-RU" sz="1600" dirty="0"/>
            </a:p>
          </p:txBody>
        </p:sp>
      </p:grp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10" y="29752"/>
            <a:ext cx="1009498" cy="100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4107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Хорошо (75-89%) </a:t>
            </a: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усвоенные  </a:t>
            </a:r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элементы содержания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pPr lvl="0" indent="0" algn="just">
              <a:buNone/>
            </a:pPr>
            <a:r>
              <a:rPr lang="ru-RU" sz="2000" b="1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Метапредметные</a:t>
            </a:r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и предметные результаты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: </a:t>
            </a:r>
          </a:p>
          <a:p>
            <a:pPr algn="just">
              <a:spcBef>
                <a:spcPts val="0"/>
              </a:spcBef>
            </a:pP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речь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языковые средства выразительности (задание № 26);</a:t>
            </a:r>
          </a:p>
          <a:p>
            <a:pPr marL="0" lvl="0" indent="450215" algn="just">
              <a:spcBef>
                <a:spcPts val="0"/>
              </a:spcBef>
              <a:buNone/>
            </a:pPr>
            <a:endParaRPr lang="ru-RU" sz="2000" dirty="0" smtClean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450215" algn="just">
              <a:spcBef>
                <a:spcPts val="0"/>
              </a:spcBef>
              <a:buNone/>
            </a:pPr>
            <a:endParaRPr lang="ru-RU" sz="2000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450215" algn="just">
              <a:spcBef>
                <a:spcPts val="0"/>
              </a:spcBef>
              <a:buNone/>
            </a:pPr>
            <a:endParaRPr lang="ru-RU" sz="2000" dirty="0" smtClean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450215" algn="just">
              <a:spcBef>
                <a:spcPts val="0"/>
              </a:spcBef>
              <a:buNone/>
            </a:pPr>
            <a:r>
              <a:rPr lang="ru-RU" sz="2000" b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Метапредметные</a:t>
            </a:r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результаты</a:t>
            </a:r>
            <a:endParaRPr lang="ru-RU" sz="2000" b="1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информационная 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обработка текста, употребление языковых средств в зависимости от речевой ситуации (комментарий к сформулированной проблеме исходного текста);</a:t>
            </a:r>
          </a:p>
          <a:p>
            <a:pPr algn="just">
              <a:spcBef>
                <a:spcPts val="0"/>
              </a:spcBef>
            </a:pP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информационная 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обработка текста, употребление языковых средств в зависимости от речевой ситуации (смысловая цельность, речевая связность и последовательность изложения).</a:t>
            </a:r>
          </a:p>
          <a:p>
            <a:endParaRPr lang="ru-RU" sz="20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323528" y="5886487"/>
            <a:ext cx="8352928" cy="971513"/>
            <a:chOff x="323528" y="5886487"/>
            <a:chExt cx="8352928" cy="97151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5886487"/>
              <a:ext cx="8352928" cy="97151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835696" y="6519446"/>
              <a:ext cx="4604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Региональное учебно-методическое объединение</a:t>
              </a:r>
              <a:endParaRPr lang="ru-RU" sz="1600" dirty="0"/>
            </a:p>
          </p:txBody>
        </p:sp>
      </p:grp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10" y="29752"/>
            <a:ext cx="1009498" cy="100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3255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Удовлетворительно </a:t>
            </a:r>
            <a:r>
              <a:rPr lang="ru-RU" sz="24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(60-74%) </a:t>
            </a:r>
            <a:r>
              <a:rPr lang="ru-RU" sz="2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2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усвоенные элементы содержания 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0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Предметные результаты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</a:t>
            </a: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 </a:t>
            </a: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правописание </a:t>
            </a: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суффиксов различных частей речи (кроме -Н-/-НН-) (задание 11);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2) знаки </a:t>
            </a: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препинания в предложениях со словами и конструкциями, грамматически не связанными с членами предложения (задание № 18</a:t>
            </a: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),</a:t>
            </a:r>
            <a:endParaRPr lang="ru-RU" sz="20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3) </a:t>
            </a: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информационная обработка текста, употребление языковых средств в зависимости от речевой ситуации (соблюдение орфографических норм);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4) </a:t>
            </a: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информационная обработка текста, употребление языковых средств в зависимости от речевой ситуации (соблюдение языковых норм</a:t>
            </a: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).</a:t>
            </a:r>
            <a:endParaRPr lang="ru-RU" sz="20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23528" y="5886487"/>
            <a:ext cx="8352928" cy="971513"/>
            <a:chOff x="323528" y="5886487"/>
            <a:chExt cx="8352928" cy="97151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5886487"/>
              <a:ext cx="8352928" cy="97151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835696" y="6519446"/>
              <a:ext cx="4604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Региональное учебно-методическое объединение</a:t>
              </a:r>
              <a:endParaRPr lang="ru-RU" sz="1600" dirty="0"/>
            </a:p>
          </p:txBody>
        </p:sp>
      </p:grp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10" y="29752"/>
            <a:ext cx="1009498" cy="100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22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Удовлетворительно </a:t>
            </a:r>
            <a:r>
              <a:rPr lang="ru-RU" sz="24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(60-74%) </a:t>
            </a:r>
            <a:r>
              <a:rPr lang="ru-RU" sz="2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2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усвоенные элементы содержания 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indent="0" algn="just">
              <a:buNone/>
            </a:pPr>
            <a:endParaRPr lang="ru-RU" sz="2000" b="1" dirty="0" smtClean="0">
              <a:solidFill>
                <a:prstClr val="black"/>
              </a:solidFill>
              <a:latin typeface="Times New Roman"/>
              <a:ea typeface="Calibri"/>
            </a:endParaRPr>
          </a:p>
          <a:p>
            <a:pPr lvl="0" indent="0" algn="just">
              <a:buNone/>
            </a:pPr>
            <a:r>
              <a:rPr lang="ru-RU" sz="2000" b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Метапредметные</a:t>
            </a:r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 предметные результаты</a:t>
            </a:r>
          </a:p>
          <a:p>
            <a:pPr lvl="0" indent="0" algn="just">
              <a:buNone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1) средства связи предложений в тексте, отбор языковых средств в тексте в зависимости от темы, цели, адресата и ситуации общения (задание 2);</a:t>
            </a:r>
          </a:p>
          <a:p>
            <a:pPr lvl="0" indent="0" algn="just">
              <a:buNone/>
            </a:pP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2) 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информационная обработка текста, употребление языковых средств в зависимости от речевой ситуации (соблюдение речевых норм).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23528" y="5886487"/>
            <a:ext cx="8352928" cy="971513"/>
            <a:chOff x="323528" y="5886487"/>
            <a:chExt cx="8352928" cy="97151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5886487"/>
              <a:ext cx="8352928" cy="97151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835696" y="6519446"/>
              <a:ext cx="4604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Региональное учебно-методическое объединение</a:t>
              </a:r>
              <a:endParaRPr lang="ru-RU" sz="1600" dirty="0"/>
            </a:p>
          </p:txBody>
        </p:sp>
      </p:grp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10" y="29752"/>
            <a:ext cx="1009498" cy="100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605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323528" y="5886487"/>
            <a:ext cx="8352928" cy="971513"/>
            <a:chOff x="323528" y="5886487"/>
            <a:chExt cx="8352928" cy="97151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5886487"/>
              <a:ext cx="8352928" cy="97151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835696" y="6519446"/>
              <a:ext cx="4604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Региональное учебно-методическое объединение</a:t>
              </a:r>
              <a:endParaRPr lang="ru-RU" sz="160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Плохо (45-59</a:t>
            </a:r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%) </a:t>
            </a: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усвоенные  элементы </a:t>
            </a:r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содержания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0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Предметные результаты</a:t>
            </a:r>
            <a:endParaRPr lang="ru-RU" sz="20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1) знаки препинания в сложном предложении с разными видами связи (задание № 20);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2) </a:t>
            </a: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правописание корней (задание № 9);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3) </a:t>
            </a: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правописание приставок (задание № 10);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4) </a:t>
            </a: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правописание личных окончаний глаголов и суффиксов причастий (задание № 12);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5) </a:t>
            </a: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информационная обработка текста, употребление языковых средств в зависимости от речевой ситуации (соблюдение пунктуационных норм</a:t>
            </a: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2000" b="1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Метапредметные</a:t>
            </a:r>
            <a:r>
              <a:rPr lang="ru-RU" sz="20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результаты</a:t>
            </a:r>
            <a:endParaRPr lang="ru-RU" sz="20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800100" indent="-457200" algn="just"/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функционально-смысловые </a:t>
            </a: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типы речи (задание № 23</a:t>
            </a: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2000" b="1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Метапредметные</a:t>
            </a:r>
            <a:r>
              <a:rPr lang="ru-RU" sz="20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и предметные результаты</a:t>
            </a:r>
            <a:endParaRPr lang="ru-RU" sz="20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800100" indent="-457200" algn="just"/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средства </a:t>
            </a: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связи предложений в тексте (задание № 25</a:t>
            </a: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10" y="29752"/>
            <a:ext cx="1009498" cy="100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8124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Хуже </a:t>
            </a:r>
            <a:r>
              <a:rPr lang="ru-RU" sz="24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всего (менее 40%) </a:t>
            </a:r>
            <a:r>
              <a:rPr lang="ru-RU" sz="2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2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усвоенные элементы </a:t>
            </a:r>
            <a:r>
              <a:rPr lang="ru-RU" sz="24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содержания </a:t>
            </a: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0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Предметные результаты </a:t>
            </a: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</a:p>
          <a:p>
            <a:pPr indent="450215" algn="just">
              <a:spcAft>
                <a:spcPts val="0"/>
              </a:spcAft>
            </a:pP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пунктуационный </a:t>
            </a: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анализ (задание № 21).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23528" y="5886487"/>
            <a:ext cx="8352928" cy="971513"/>
            <a:chOff x="323528" y="5886487"/>
            <a:chExt cx="8352928" cy="97151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5886487"/>
              <a:ext cx="8352928" cy="97151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835696" y="6519446"/>
              <a:ext cx="4604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Региональное учебно-методическое объединение</a:t>
              </a:r>
              <a:endParaRPr lang="ru-RU" sz="1600" dirty="0"/>
            </a:p>
          </p:txBody>
        </p:sp>
      </p:grp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10" y="29752"/>
            <a:ext cx="1009498" cy="100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885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Наиболее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значимыми по весу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элементы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содержания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Синтаксическая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норма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знание языковых единиц разного уровня (слово как лексическая единица, слово как грамматическая единица, словосочетание и предложение как грамматические единицы), их парадигматических и синтагматических отношений; умение проводить синтаксический анализ предложения и делать выводы о соблюдении/несоблюдении языковых норм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Пунктуационная норма   (умение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анализировать синтаксические единицы, осмысленно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расставлять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знаки препинания как в чужом, так и в собственном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тексте).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23528" y="5886487"/>
            <a:ext cx="8352928" cy="971513"/>
            <a:chOff x="323528" y="5886487"/>
            <a:chExt cx="8352928" cy="97151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5886487"/>
              <a:ext cx="8352928" cy="97151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835696" y="6519446"/>
              <a:ext cx="4604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Региональное учебно-методическое объединение</a:t>
              </a:r>
              <a:endParaRPr lang="ru-RU" sz="1600" dirty="0"/>
            </a:p>
          </p:txBody>
        </p:sp>
      </p:grp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10" y="29752"/>
            <a:ext cx="1009498" cy="100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5947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Способы повышения предметных результатов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Формирование языковой компетенции.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Формирование лингвистической компетенции. Формирование навыков языкового анализа: 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морфемного, 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морфологического, 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синтаксического, 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орфографического,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</a:t>
            </a:r>
            <a:r>
              <a:rPr lang="ru-RU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унктуационного. 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23528" y="5886487"/>
            <a:ext cx="8352928" cy="971513"/>
            <a:chOff x="323528" y="5886487"/>
            <a:chExt cx="8352928" cy="97151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5886487"/>
              <a:ext cx="8352928" cy="97151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835696" y="6519446"/>
              <a:ext cx="4604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Региональное учебно-методическое объединение</a:t>
              </a:r>
              <a:endParaRPr lang="ru-RU" sz="1600" dirty="0"/>
            </a:p>
          </p:txBody>
        </p:sp>
      </p:grp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10" y="29752"/>
            <a:ext cx="1009498" cy="100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1278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Способы повышения </a:t>
            </a:r>
            <a:r>
              <a:rPr lang="ru-RU" sz="24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метапредметных</a:t>
            </a: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Задания, требующие самостоятельного создания развернутого монологического устного или письменного 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текста:</a:t>
            </a:r>
          </a:p>
          <a:p>
            <a:r>
              <a:rPr lang="ru-RU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пересказ</a:t>
            </a:r>
            <a:r>
              <a:rPr lang="ru-RU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</a:t>
            </a:r>
            <a:endParaRPr lang="ru-RU" sz="2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сочинение</a:t>
            </a:r>
            <a:r>
              <a:rPr lang="ru-RU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</a:t>
            </a:r>
            <a:endParaRPr lang="ru-RU" sz="2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изложение</a:t>
            </a:r>
            <a:r>
              <a:rPr lang="ru-RU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</a:t>
            </a:r>
            <a:endParaRPr lang="ru-RU" sz="2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письменный </a:t>
            </a:r>
            <a:r>
              <a:rPr lang="ru-RU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или устный ответ на </a:t>
            </a:r>
            <a:r>
              <a:rPr lang="ru-RU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вопрос и т.д.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23528" y="5886487"/>
            <a:ext cx="8352928" cy="971513"/>
            <a:chOff x="323528" y="5886487"/>
            <a:chExt cx="8352928" cy="97151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5886487"/>
              <a:ext cx="8352928" cy="97151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835696" y="6519446"/>
              <a:ext cx="4604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Региональное учебно-методическое объединение</a:t>
              </a:r>
              <a:endParaRPr lang="ru-RU" sz="1600" dirty="0"/>
            </a:p>
          </p:txBody>
        </p:sp>
      </p:grp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10" y="29752"/>
            <a:ext cx="1009498" cy="100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5193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>ГИА. Методическая поддержка учителей русского языка</a:t>
            </a:r>
            <a:endParaRPr lang="ru-RU" sz="4800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10" y="29752"/>
            <a:ext cx="1009498" cy="1009498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323528" y="5886487"/>
            <a:ext cx="8352928" cy="971513"/>
            <a:chOff x="323528" y="5886487"/>
            <a:chExt cx="8352928" cy="97151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5886487"/>
              <a:ext cx="8352928" cy="971513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835696" y="6519446"/>
              <a:ext cx="4604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Региональное учебно-методическое объединение</a:t>
              </a:r>
              <a:endParaRPr lang="ru-RU" sz="1600" dirty="0"/>
            </a:p>
          </p:txBody>
        </p:sp>
      </p:grpSp>
      <p:sp>
        <p:nvSpPr>
          <p:cNvPr id="8" name="Подзаголовок 2"/>
          <p:cNvSpPr txBox="1">
            <a:spLocks/>
          </p:cNvSpPr>
          <p:nvPr/>
        </p:nvSpPr>
        <p:spPr>
          <a:xfrm>
            <a:off x="899592" y="3933056"/>
            <a:ext cx="7768952" cy="1680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dirty="0" smtClean="0">
                <a:solidFill>
                  <a:schemeClr val="tx1"/>
                </a:solidFill>
              </a:rPr>
              <a:t>Киселева Наталья Витальевна,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доцент КГД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617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3792" y="1988840"/>
            <a:ext cx="7772400" cy="254771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ОГЭ </a:t>
            </a:r>
            <a:b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русскому языку </a:t>
            </a:r>
            <a:b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года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323528" y="5886487"/>
            <a:ext cx="8352928" cy="971513"/>
            <a:chOff x="323528" y="5886487"/>
            <a:chExt cx="8352928" cy="97151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5886487"/>
              <a:ext cx="8352928" cy="97151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835696" y="6519446"/>
              <a:ext cx="4604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Региональное учебно-методическое объединение</a:t>
              </a:r>
              <a:endParaRPr lang="ru-RU" sz="1600" dirty="0"/>
            </a:p>
          </p:txBody>
        </p:sp>
      </p:grp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10" y="29752"/>
            <a:ext cx="1009498" cy="100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9725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Мероприятия. 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2018-2019 учебный год</a:t>
            </a:r>
            <a:endParaRPr lang="ru-RU" sz="36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15833763"/>
              </p:ext>
            </p:extLst>
          </p:nvPr>
        </p:nvGraphicFramePr>
        <p:xfrm>
          <a:off x="265176" y="1804942"/>
          <a:ext cx="8478775" cy="30175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94239"/>
                <a:gridCol w="2782778"/>
                <a:gridCol w="5101758"/>
              </a:tblGrid>
              <a:tr h="600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№ п/п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00" marR="422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Название мероприятия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00" marR="422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Показатели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(дата, формат, место проведения, категории участников)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00" marR="42200" marT="0" marB="0"/>
                </a:tc>
              </a:tr>
              <a:tr h="10503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00" marR="422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Повышение результативности школ на основе результатов ГИА. Русский язык (период обучения 10.12-26.12)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00" marR="422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31.10.2018-25.12.2018.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smtClean="0">
                          <a:effectLst/>
                        </a:rPr>
                        <a:t>ППК</a:t>
                      </a:r>
                      <a:endParaRPr lang="ru-RU" sz="1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ГАУ ДПО ЯО </a:t>
                      </a:r>
                      <a:r>
                        <a:rPr lang="ru-RU" sz="1800" dirty="0" smtClean="0">
                          <a:effectLst/>
                        </a:rPr>
                        <a:t>ИРО. Учителя </a:t>
                      </a:r>
                      <a:r>
                        <a:rPr lang="ru-RU" sz="1800" dirty="0">
                          <a:effectLst/>
                        </a:rPr>
                        <a:t>русского языка, работающих в школах с низкими результатами ЕГЭ по русскому языку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00" marR="42200" marT="0" marB="0"/>
                </a:tc>
              </a:tr>
              <a:tr h="600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00" marR="422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Подготовка обучающихся к итоговой аттестации по русскому языку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00" marR="422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8.10.2018-08.11.2018. ППК</a:t>
                      </a:r>
                      <a:endParaRPr lang="ru-RU" sz="1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ГАУ ДПО ЯО </a:t>
                      </a:r>
                      <a:r>
                        <a:rPr lang="ru-RU" sz="1800" dirty="0" smtClean="0">
                          <a:effectLst/>
                        </a:rPr>
                        <a:t>ИРО. Учителя </a:t>
                      </a:r>
                      <a:r>
                        <a:rPr lang="ru-RU" sz="1800" dirty="0">
                          <a:effectLst/>
                        </a:rPr>
                        <a:t>русского языка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00" marR="42200" marT="0" marB="0"/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10" y="29752"/>
            <a:ext cx="1009498" cy="100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60565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Мероприятия. 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2018-2019 учебный год</a:t>
            </a:r>
            <a:endParaRPr lang="ru-RU" sz="36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78347566"/>
              </p:ext>
            </p:extLst>
          </p:nvPr>
        </p:nvGraphicFramePr>
        <p:xfrm>
          <a:off x="265176" y="1804942"/>
          <a:ext cx="8478775" cy="366925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94239"/>
                <a:gridCol w="2782778"/>
                <a:gridCol w="5101758"/>
              </a:tblGrid>
              <a:tr h="600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№ п/п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00" marR="422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Название мероприятия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00" marR="422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Показатели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(дата, формат, место проведения, категории участников)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00" marR="42200" marT="0" marB="0"/>
                </a:tc>
              </a:tr>
              <a:tr h="9002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00" marR="4220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ru-RU" sz="1800" kern="0" dirty="0">
                          <a:effectLst/>
                        </a:rPr>
                        <a:t>Подготовка к ЕГЭ и ОГЭ по русскому языку: формирование орфографической и пунктуационной грамотности</a:t>
                      </a:r>
                      <a:endParaRPr lang="ru-RU" sz="1800" b="1" kern="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00" marR="4220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ru-RU" sz="1800" kern="0" dirty="0" smtClean="0">
                          <a:effectLst/>
                        </a:rPr>
                        <a:t>29.11.2018. </a:t>
                      </a:r>
                      <a:r>
                        <a:rPr lang="ru-RU" sz="1800" dirty="0" smtClean="0">
                          <a:effectLst/>
                        </a:rPr>
                        <a:t>Семинар</a:t>
                      </a:r>
                      <a:endParaRPr lang="ru-RU" sz="1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ГАУ ДПО ЯО </a:t>
                      </a:r>
                      <a:r>
                        <a:rPr lang="ru-RU" sz="1800" dirty="0" smtClean="0">
                          <a:effectLst/>
                        </a:rPr>
                        <a:t>ИРО. Учителя </a:t>
                      </a:r>
                      <a:r>
                        <a:rPr lang="ru-RU" sz="1800" dirty="0">
                          <a:effectLst/>
                        </a:rPr>
                        <a:t>русского языка на базе Ярославского муниципального района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00" marR="42200" marT="0" marB="0"/>
                </a:tc>
              </a:tr>
              <a:tr h="600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00" marR="4220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ru-RU" sz="1800" kern="0">
                          <a:effectLst/>
                        </a:rPr>
                        <a:t>Особенности ЕГЭ-2019 по русскому языку</a:t>
                      </a:r>
                      <a:endParaRPr lang="ru-RU" sz="1800" b="1" kern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00" marR="4220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ru-RU" sz="1800" kern="0" dirty="0" smtClean="0">
                          <a:effectLst/>
                        </a:rPr>
                        <a:t>24.09.2018. </a:t>
                      </a:r>
                      <a:r>
                        <a:rPr lang="ru-RU" sz="1800" dirty="0" smtClean="0">
                          <a:effectLst/>
                        </a:rPr>
                        <a:t>Вебинар. ГАУ </a:t>
                      </a:r>
                      <a:r>
                        <a:rPr lang="ru-RU" sz="1800" dirty="0">
                          <a:effectLst/>
                        </a:rPr>
                        <a:t>ДПО ЯО ИРО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Учителя русского языка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00" marR="42200" marT="0" marB="0"/>
                </a:tc>
              </a:tr>
              <a:tr h="600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00" marR="4220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ru-RU" sz="1800" kern="0" dirty="0">
                          <a:effectLst/>
                        </a:rPr>
                        <a:t>Подготовка обучающихся к </a:t>
                      </a:r>
                      <a:r>
                        <a:rPr lang="ru-RU" sz="1800" kern="0" dirty="0" smtClean="0">
                          <a:effectLst/>
                        </a:rPr>
                        <a:t>ГВЭ-9, ГВЭ-11</a:t>
                      </a:r>
                      <a:endParaRPr lang="ru-RU" sz="1800" b="1" kern="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00" marR="4220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ru-RU" sz="1800" kern="0" dirty="0" smtClean="0">
                          <a:effectLst/>
                        </a:rPr>
                        <a:t>30.10.2018. </a:t>
                      </a:r>
                      <a:r>
                        <a:rPr lang="ru-RU" sz="1800" dirty="0" smtClean="0">
                          <a:effectLst/>
                        </a:rPr>
                        <a:t>Вебинар. ГАУ </a:t>
                      </a:r>
                      <a:r>
                        <a:rPr lang="ru-RU" sz="1800" dirty="0">
                          <a:effectLst/>
                        </a:rPr>
                        <a:t>ДПО ЯО ИРО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Учителя русского языка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00" marR="42200" marT="0" marB="0"/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10" y="29752"/>
            <a:ext cx="1009498" cy="100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89066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Мероприятия. 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2019-2020 </a:t>
            </a:r>
            <a:r>
              <a:rPr lang="ru-RU" b="1" dirty="0">
                <a:solidFill>
                  <a:srgbClr val="002060"/>
                </a:solidFill>
              </a:rPr>
              <a:t>учебный год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9246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ППК «Повышение результативности школ на основе результатов ГИА. Русский язык».</a:t>
            </a:r>
          </a:p>
          <a:p>
            <a:r>
              <a:rPr lang="ru-RU" dirty="0"/>
              <a:t>ППК «Подготовка обучающихся к итоговой аттестации по русскому языку</a:t>
            </a:r>
            <a:r>
              <a:rPr lang="ru-RU" dirty="0" smtClean="0"/>
              <a:t>».</a:t>
            </a:r>
            <a:endParaRPr lang="ru-RU" dirty="0"/>
          </a:p>
          <a:p>
            <a:r>
              <a:rPr lang="ru-RU" dirty="0"/>
              <a:t>ППК «Развитие предметных компетенций учителей русского языка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ППК «Построение системы оценивания образовательных результатов по русскому языку».</a:t>
            </a:r>
          </a:p>
          <a:p>
            <a:r>
              <a:rPr lang="ru-RU" dirty="0" err="1" smtClean="0"/>
              <a:t>Вебинар</a:t>
            </a:r>
            <a:r>
              <a:rPr lang="ru-RU" dirty="0" smtClean="0"/>
              <a:t> «Результаты ГИА-2019 русскому языку».</a:t>
            </a:r>
          </a:p>
          <a:p>
            <a:r>
              <a:rPr lang="ru-RU" dirty="0" smtClean="0"/>
              <a:t>Вебинар «Особенности ГИА-2020 по русскому языку».</a:t>
            </a:r>
          </a:p>
          <a:p>
            <a:r>
              <a:rPr lang="ru-RU" dirty="0" smtClean="0"/>
              <a:t>Вебинар «Подготовка обучающихся к ГИА: успешные практики»</a:t>
            </a:r>
          </a:p>
          <a:p>
            <a:r>
              <a:rPr lang="ru-RU" dirty="0" smtClean="0"/>
              <a:t>Семинар «Трудные вопросы ЕГЭ-2020». </a:t>
            </a:r>
          </a:p>
          <a:p>
            <a:r>
              <a:rPr lang="ru-RU" dirty="0" smtClean="0"/>
              <a:t>Семинар «Предупреждение </a:t>
            </a:r>
            <a:r>
              <a:rPr lang="ru-RU" dirty="0"/>
              <a:t>орфографических и пунктуационных ошибок в письменной речи обучающихся»</a:t>
            </a:r>
            <a:endParaRPr lang="ru-RU" dirty="0" smtClean="0"/>
          </a:p>
          <a:p>
            <a:r>
              <a:rPr lang="ru-RU" dirty="0" smtClean="0"/>
              <a:t>Методическое письмо «Анализ результатов ГИА по русскому языку» (совместно с председателями предметных комиссий по учебным предметам ГИА-11, ГИА-9). 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323528" y="5886487"/>
            <a:ext cx="8352928" cy="971513"/>
            <a:chOff x="323528" y="5886487"/>
            <a:chExt cx="8352928" cy="97151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5886487"/>
              <a:ext cx="8352928" cy="97151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835696" y="6519446"/>
              <a:ext cx="4604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Региональное учебно-методическое объединение</a:t>
              </a:r>
              <a:endParaRPr lang="ru-RU" sz="1600" dirty="0"/>
            </a:p>
          </p:txBody>
        </p:sp>
      </p:grp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10" y="29752"/>
            <a:ext cx="1009498" cy="100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16532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002060"/>
                </a:solidFill>
              </a:rPr>
              <a:t>Спасибо за внимание</a:t>
            </a:r>
            <a:endParaRPr lang="ru-RU" sz="54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ru-RU" b="1" dirty="0" err="1" smtClean="0"/>
              <a:t>Шустина</a:t>
            </a:r>
            <a:r>
              <a:rPr lang="ru-RU" b="1" dirty="0" smtClean="0"/>
              <a:t> Ирина Викторовна</a:t>
            </a:r>
            <a:endParaRPr lang="en-US" b="1" dirty="0"/>
          </a:p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shustina-irina@rambler.ru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b="1" dirty="0"/>
              <a:t>Киселева Наталья Витальевна</a:t>
            </a:r>
          </a:p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yarkia@mail.ru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23528" y="5886487"/>
            <a:ext cx="8352928" cy="971513"/>
            <a:chOff x="323528" y="5886487"/>
            <a:chExt cx="8352928" cy="97151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5886487"/>
              <a:ext cx="8352928" cy="97151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835696" y="6519446"/>
              <a:ext cx="4604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Региональное учебно-методическое объединение</a:t>
              </a:r>
              <a:endParaRPr lang="ru-RU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421966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Динамика результатов ОГЭ по русскому языку за 3 года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500063" y="2901554"/>
          <a:ext cx="7886702" cy="169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2758"/>
                <a:gridCol w="1097280"/>
                <a:gridCol w="1106424"/>
                <a:gridCol w="1097280"/>
                <a:gridCol w="1078992"/>
                <a:gridCol w="1042416"/>
                <a:gridCol w="971552"/>
              </a:tblGrid>
              <a:tr h="27813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2017</a:t>
                      </a:r>
                      <a:endParaRPr lang="ru-RU" sz="1400" b="1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2018</a:t>
                      </a:r>
                      <a:endParaRPr lang="ru-RU" sz="1400" b="1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2019</a:t>
                      </a:r>
                      <a:endParaRPr lang="ru-RU" sz="1400" b="1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78130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/>
                        <a:t>чел.</a:t>
                      </a:r>
                      <a:endParaRPr lang="ru-RU" sz="1400" b="1" i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/>
                        <a:t>%</a:t>
                      </a:r>
                      <a:endParaRPr lang="ru-RU" sz="1400" b="1" i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/>
                        <a:t>чел.</a:t>
                      </a:r>
                      <a:endParaRPr lang="ru-RU" sz="1400" b="1" i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/>
                        <a:t>%</a:t>
                      </a:r>
                      <a:endParaRPr lang="ru-RU" sz="1400" b="1" i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/>
                        <a:t>чел.</a:t>
                      </a:r>
                      <a:endParaRPr lang="ru-RU" sz="1400" b="1" i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/>
                        <a:t>%</a:t>
                      </a:r>
                      <a:endParaRPr lang="ru-RU" sz="1400" b="1" i="1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Получили «2»</a:t>
                      </a:r>
                      <a:endParaRPr lang="ru-RU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47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0,5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81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0,8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102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0,9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Получили «3»</a:t>
                      </a:r>
                      <a:endParaRPr lang="ru-RU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2095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20,8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2510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23,5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2971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26,9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Получили «4»</a:t>
                      </a:r>
                      <a:endParaRPr lang="ru-RU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4088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40,6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4581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42,8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43,21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39,1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Получили «5»</a:t>
                      </a:r>
                      <a:endParaRPr lang="ru-RU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3841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38,1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3521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32,9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3645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33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323528" y="5886487"/>
            <a:ext cx="8352928" cy="971513"/>
            <a:chOff x="323528" y="5886487"/>
            <a:chExt cx="8352928" cy="971513"/>
          </a:xfrm>
        </p:grpSpPr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5886487"/>
              <a:ext cx="8352928" cy="971513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835696" y="6519446"/>
              <a:ext cx="4604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Региональное учебно-методическое объединение</a:t>
              </a:r>
              <a:endParaRPr lang="ru-RU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64971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Результаты ОГЭ по МСУ региона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2728" y="2219111"/>
          <a:ext cx="8491819" cy="336499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28724"/>
                <a:gridCol w="1075740"/>
                <a:gridCol w="1112866"/>
                <a:gridCol w="515233"/>
                <a:gridCol w="557790"/>
                <a:gridCol w="557790"/>
                <a:gridCol w="557790"/>
                <a:gridCol w="557790"/>
                <a:gridCol w="557790"/>
                <a:gridCol w="557790"/>
                <a:gridCol w="512516"/>
              </a:tblGrid>
              <a:tr h="21031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Наименование МО</a:t>
                      </a:r>
                      <a:endParaRPr lang="ru-RU" sz="12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Всего участников</a:t>
                      </a:r>
                      <a:endParaRPr lang="ru-RU" sz="12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Участников с ОВЗ</a:t>
                      </a:r>
                      <a:endParaRPr lang="ru-RU" sz="12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«2»</a:t>
                      </a:r>
                      <a:endParaRPr lang="ru-RU" sz="12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«3»</a:t>
                      </a:r>
                      <a:endParaRPr lang="ru-RU" sz="12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«4»</a:t>
                      </a:r>
                      <a:endParaRPr lang="ru-RU" sz="12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«5»</a:t>
                      </a:r>
                      <a:endParaRPr lang="ru-RU" sz="12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3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чел.</a:t>
                      </a:r>
                      <a:endParaRPr lang="ru-RU" sz="12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%</a:t>
                      </a:r>
                      <a:endParaRPr lang="ru-RU" sz="12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чел.</a:t>
                      </a:r>
                      <a:endParaRPr lang="ru-RU" sz="12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%</a:t>
                      </a:r>
                      <a:endParaRPr lang="ru-RU" sz="12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чел.</a:t>
                      </a:r>
                      <a:endParaRPr lang="ru-RU" sz="12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%</a:t>
                      </a:r>
                      <a:endParaRPr lang="ru-RU" sz="12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чел.</a:t>
                      </a:r>
                      <a:endParaRPr lang="ru-RU" sz="12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%</a:t>
                      </a:r>
                      <a:endParaRPr lang="ru-RU" sz="12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Большесельский МР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+mn-lt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24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Борисоглебский МР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112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0,9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37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33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48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42,9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26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23,2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Брейтовский МР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45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+mn-lt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24,4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22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48,9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26,7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г. Переславль-Залесский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452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25,4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178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39,4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157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34,7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г. Рыбинск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1633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0,3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400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24,5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680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41,6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548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33,6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г. Ярославль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5226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33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34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0,7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1172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22,4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2053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39,3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1967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37,6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Гаврилов-Ямский МР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204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42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20,6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44,6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34,8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Даниловский</a:t>
                      </a:r>
                      <a:r>
                        <a:rPr lang="ru-RU" sz="1200" dirty="0">
                          <a:effectLst/>
                        </a:rPr>
                        <a:t> МР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+mn-lt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59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28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56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26,5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Любимский МР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72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23,6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41,7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34,7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Мышкинский МР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66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+mn-lt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31,8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24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36,4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31,8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Некоузский МР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127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+mn-lt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21,3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39,4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39,4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Некрасовский МР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+mn-lt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1,3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47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30,3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45,8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22,6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Первомайский МР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67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+mn-lt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31,3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26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38,8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29,9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Пошехонский МР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116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+mn-lt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26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22,4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45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38,8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38,8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</a:tr>
            </a:tbl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323528" y="5886487"/>
            <a:ext cx="8352928" cy="971513"/>
            <a:chOff x="323528" y="5886487"/>
            <a:chExt cx="8352928" cy="971513"/>
          </a:xfrm>
        </p:grpSpPr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5886487"/>
              <a:ext cx="8352928" cy="971513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835696" y="6519446"/>
              <a:ext cx="4604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Региональное учебно-методическое объединение</a:t>
              </a:r>
              <a:endParaRPr lang="ru-RU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16636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Результаты ОГЭ по МСУ региона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2728" y="2219111"/>
          <a:ext cx="8491819" cy="336499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28724"/>
                <a:gridCol w="1075740"/>
                <a:gridCol w="1112866"/>
                <a:gridCol w="515233"/>
                <a:gridCol w="557790"/>
                <a:gridCol w="557790"/>
                <a:gridCol w="557790"/>
                <a:gridCol w="557790"/>
                <a:gridCol w="557790"/>
                <a:gridCol w="557790"/>
                <a:gridCol w="512516"/>
              </a:tblGrid>
              <a:tr h="21031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Наименование МО</a:t>
                      </a:r>
                      <a:endParaRPr lang="ru-RU" sz="12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Всего участников</a:t>
                      </a:r>
                      <a:endParaRPr lang="ru-RU" sz="12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Участников с ОВЗ</a:t>
                      </a:r>
                      <a:endParaRPr lang="ru-RU" sz="12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«2»</a:t>
                      </a:r>
                      <a:endParaRPr lang="ru-RU" sz="12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«3»</a:t>
                      </a:r>
                      <a:endParaRPr lang="ru-RU" sz="12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«4»</a:t>
                      </a:r>
                      <a:endParaRPr lang="ru-RU" sz="12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«5»</a:t>
                      </a:r>
                      <a:endParaRPr lang="ru-RU" sz="12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3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чел.</a:t>
                      </a:r>
                      <a:endParaRPr lang="ru-RU" sz="12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%</a:t>
                      </a:r>
                      <a:endParaRPr lang="ru-RU" sz="12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чел.</a:t>
                      </a:r>
                      <a:endParaRPr lang="ru-RU" sz="12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%</a:t>
                      </a:r>
                      <a:endParaRPr lang="ru-RU" sz="12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чел.</a:t>
                      </a:r>
                      <a:endParaRPr lang="ru-RU" sz="12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%</a:t>
                      </a:r>
                      <a:endParaRPr lang="ru-RU" sz="12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чел.</a:t>
                      </a:r>
                      <a:endParaRPr lang="ru-RU" sz="12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%</a:t>
                      </a:r>
                      <a:endParaRPr lang="ru-RU" sz="12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Ростовский МР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517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+mn-lt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1,4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34,8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149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28,8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Рыбинский МР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+mn-lt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42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26,1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39,8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34,2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Тутаевский МР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508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1,4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164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32,3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193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38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144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28,3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Угличский МР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371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0,8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136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36,7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139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37,5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93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25,1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Ярославский МР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360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113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31,4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142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39,4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29,2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</a:tr>
              <a:tr h="630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Государственные образовательные организации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</a:tr>
              <a:tr h="630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Профессиональные образовательные организации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471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8,5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300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63,7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122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25,9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1,9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30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Негосударственные образовательные организации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35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35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5595" marR="25595" marT="0" marB="0" anchor="ctr"/>
                </a:tc>
              </a:tr>
            </a:tbl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323528" y="5886487"/>
            <a:ext cx="8352928" cy="971513"/>
            <a:chOff x="323528" y="5886487"/>
            <a:chExt cx="8352928" cy="971513"/>
          </a:xfrm>
        </p:grpSpPr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5886487"/>
              <a:ext cx="8352928" cy="971513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835696" y="6519446"/>
              <a:ext cx="4604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Региональное учебно-методическое объединение</a:t>
              </a:r>
              <a:endParaRPr lang="ru-RU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96856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/>
          </p:nvPr>
        </p:nvGraphicFramePr>
        <p:xfrm>
          <a:off x="310754" y="889397"/>
          <a:ext cx="8240315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323528" y="5886487"/>
            <a:ext cx="8352928" cy="971513"/>
            <a:chOff x="323528" y="5886487"/>
            <a:chExt cx="8352928" cy="97151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5886487"/>
              <a:ext cx="8352928" cy="97151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835696" y="6519446"/>
              <a:ext cx="4604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Региональное учебно-методическое объединение</a:t>
              </a:r>
              <a:endParaRPr lang="ru-RU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76185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>
            <a:normAutofit/>
          </a:bodyPr>
          <a:lstStyle/>
          <a:p>
            <a:r>
              <a:rPr lang="ru-RU" sz="4800" b="1" dirty="0">
                <a:solidFill>
                  <a:srgbClr val="002060"/>
                </a:solidFill>
              </a:rPr>
              <a:t>Результаты ЕГЭ </a:t>
            </a:r>
            <a:br>
              <a:rPr lang="ru-RU" sz="4800" b="1" dirty="0">
                <a:solidFill>
                  <a:srgbClr val="002060"/>
                </a:solidFill>
              </a:rPr>
            </a:br>
            <a:r>
              <a:rPr lang="ru-RU" sz="4800" b="1" dirty="0">
                <a:solidFill>
                  <a:srgbClr val="002060"/>
                </a:solidFill>
              </a:rPr>
              <a:t>по русскому языку </a:t>
            </a:r>
            <a:br>
              <a:rPr lang="ru-RU" sz="4800" b="1" dirty="0">
                <a:solidFill>
                  <a:srgbClr val="002060"/>
                </a:solidFill>
              </a:rPr>
            </a:br>
            <a:r>
              <a:rPr lang="ru-RU" sz="4800" b="1" dirty="0">
                <a:solidFill>
                  <a:srgbClr val="002060"/>
                </a:solidFill>
              </a:rPr>
              <a:t>2019 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933056"/>
            <a:ext cx="7768952" cy="1680592"/>
          </a:xfrm>
        </p:spPr>
        <p:txBody>
          <a:bodyPr/>
          <a:lstStyle/>
          <a:p>
            <a:pPr algn="r"/>
            <a:r>
              <a:rPr lang="ru-RU" dirty="0" err="1" smtClean="0">
                <a:solidFill>
                  <a:schemeClr val="tx1"/>
                </a:solidFill>
              </a:rPr>
              <a:t>Шустина</a:t>
            </a:r>
            <a:r>
              <a:rPr lang="ru-RU" dirty="0" smtClean="0">
                <a:solidFill>
                  <a:schemeClr val="tx1"/>
                </a:solidFill>
              </a:rPr>
              <a:t> Ирина Викторовна,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председатель РПК по русскому языку</a:t>
            </a:r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323528" y="5886487"/>
            <a:ext cx="8352928" cy="971513"/>
            <a:chOff x="323528" y="5886487"/>
            <a:chExt cx="8352928" cy="97151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5886487"/>
              <a:ext cx="8352928" cy="97151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835696" y="6519446"/>
              <a:ext cx="4604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Региональное учебно-методическое объединение</a:t>
              </a:r>
              <a:endParaRPr lang="ru-RU" sz="1600" dirty="0"/>
            </a:p>
          </p:txBody>
        </p:sp>
      </p:grp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10" y="29752"/>
            <a:ext cx="1009498" cy="100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03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15212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Отлично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(90-100%)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усвоенные  элементы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содержания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219256" cy="4137323"/>
          </a:xfrm>
        </p:spPr>
        <p:txBody>
          <a:bodyPr>
            <a:normAutofit fontScale="700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9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Предметные результаты</a:t>
            </a:r>
            <a:r>
              <a:rPr lang="ru-RU" sz="29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:</a:t>
            </a:r>
            <a:endParaRPr lang="ru-RU" sz="29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  <a:buFont typeface="+mj-lt"/>
              <a:buAutoNum type="arabicParenR"/>
            </a:pPr>
            <a:r>
              <a:rPr lang="ru-RU" sz="29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орфоэпические </a:t>
            </a:r>
            <a:r>
              <a:rPr lang="ru-RU" sz="29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нормы (постановка ударения) (задание № 4</a:t>
            </a:r>
            <a:r>
              <a:rPr lang="ru-RU" sz="29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);</a:t>
            </a:r>
          </a:p>
          <a:p>
            <a:pPr lvl="0" algn="just">
              <a:lnSpc>
                <a:spcPct val="115000"/>
              </a:lnSpc>
              <a:buFont typeface="+mj-lt"/>
              <a:buAutoNum type="arabicParenR"/>
            </a:pPr>
            <a:r>
              <a:rPr lang="ru-RU" sz="29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лексические </a:t>
            </a:r>
            <a:r>
              <a:rPr lang="ru-RU" sz="29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нормы (задание № 6</a:t>
            </a:r>
            <a:r>
              <a:rPr lang="ru-RU" sz="29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);</a:t>
            </a:r>
          </a:p>
          <a:p>
            <a:pPr lvl="0" algn="just">
              <a:lnSpc>
                <a:spcPct val="115000"/>
              </a:lnSpc>
              <a:buFont typeface="+mj-lt"/>
              <a:buAutoNum type="arabicParenR"/>
            </a:pPr>
            <a:endParaRPr lang="ru-RU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  <a:buFont typeface="+mj-lt"/>
              <a:buAutoNum type="arabicParenR"/>
            </a:pPr>
            <a:endParaRPr lang="ru-RU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lvl="0" indent="0" algn="just">
              <a:buNone/>
            </a:pPr>
            <a:r>
              <a:rPr lang="ru-RU" sz="2900" b="1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Метапредметные</a:t>
            </a:r>
            <a:r>
              <a:rPr lang="ru-RU" sz="2900" b="1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и предметные результаты</a:t>
            </a:r>
            <a:r>
              <a:rPr lang="ru-RU" sz="29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: </a:t>
            </a:r>
          </a:p>
          <a:p>
            <a:pPr lvl="0" algn="just">
              <a:lnSpc>
                <a:spcPct val="115000"/>
              </a:lnSpc>
              <a:buFont typeface="+mj-lt"/>
              <a:buAutoNum type="arabicParenR"/>
            </a:pPr>
            <a:r>
              <a:rPr lang="ru-RU" sz="29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лексическое значение слова (задание № 3);</a:t>
            </a:r>
          </a:p>
          <a:p>
            <a:pPr lvl="0" algn="just">
              <a:lnSpc>
                <a:spcPct val="115000"/>
              </a:lnSpc>
              <a:buFont typeface="+mj-lt"/>
              <a:buAutoNum type="arabicParenR"/>
            </a:pPr>
            <a:r>
              <a:rPr lang="ru-RU" sz="29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лексическое значение слова, синонимы, антонимы, омонимы, фразеологические обороты, группы слов по происхождению и употреблению (задание № 24</a:t>
            </a:r>
            <a:r>
              <a:rPr lang="ru-RU" sz="29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 </a:t>
            </a:r>
            <a:endParaRPr lang="ru-RU" sz="29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  <a:buFont typeface="+mj-lt"/>
              <a:buAutoNum type="arabicParenR"/>
            </a:pPr>
            <a:endParaRPr lang="ru-RU" dirty="0">
              <a:latin typeface="Times New Roman"/>
              <a:ea typeface="Calibri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Calibri"/>
              </a:rPr>
              <a:t> </a:t>
            </a:r>
            <a:endParaRPr lang="ru-RU" dirty="0">
              <a:latin typeface="Times New Roman"/>
              <a:ea typeface="Calibri"/>
            </a:endParaRPr>
          </a:p>
          <a:p>
            <a:pPr marL="0" indent="0">
              <a:buNone/>
            </a:pP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323528" y="5886487"/>
            <a:ext cx="8352928" cy="971513"/>
            <a:chOff x="323528" y="5886487"/>
            <a:chExt cx="8352928" cy="97151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5886487"/>
              <a:ext cx="8352928" cy="97151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835696" y="6519446"/>
              <a:ext cx="4604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Региональное учебно-методическое объединение</a:t>
              </a:r>
              <a:endParaRPr lang="ru-RU" sz="1600" dirty="0"/>
            </a:p>
          </p:txBody>
        </p:sp>
      </p:grp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10" y="29752"/>
            <a:ext cx="1009498" cy="100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0488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356" y="-8859"/>
            <a:ext cx="8229600" cy="1143000"/>
          </a:xfrm>
        </p:spPr>
        <p:txBody>
          <a:bodyPr/>
          <a:lstStyle/>
          <a:p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Отлично (90-100%) </a:t>
            </a: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усвоенные  </a:t>
            </a:r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элементы содержания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856" y="980728"/>
            <a:ext cx="8229600" cy="5040560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ru-RU" sz="1800" b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Метапредметные</a:t>
            </a:r>
            <a:r>
              <a:rPr lang="ru-RU" sz="18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800" b="1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результаты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:</a:t>
            </a:r>
          </a:p>
          <a:p>
            <a:pPr marL="0" lvl="0" algn="just">
              <a:spcBef>
                <a:spcPts val="0"/>
              </a:spcBef>
              <a:buFont typeface="+mj-lt"/>
              <a:buAutoNum type="arabicParenR"/>
            </a:pP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информационная обработка письменных текстов различных стилей и жанров (№ задание 1);</a:t>
            </a:r>
          </a:p>
          <a:p>
            <a:pPr marL="0" lvl="0" algn="just">
              <a:spcBef>
                <a:spcPts val="0"/>
              </a:spcBef>
              <a:buFont typeface="+mj-lt"/>
              <a:buAutoNum type="arabicParenR"/>
            </a:pP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лексическое значение слова (задание № 3</a:t>
            </a: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);</a:t>
            </a:r>
          </a:p>
          <a:p>
            <a:pPr marL="0" lvl="0" algn="just">
              <a:spcBef>
                <a:spcPts val="0"/>
              </a:spcBef>
              <a:buFont typeface="+mj-lt"/>
              <a:buAutoNum type="arabicParenR"/>
            </a:pP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информационная обработка текста, употребление языковых средств в зависимости от речевой ситуации	 (формулировка проблем исходного текста) (задание № 27</a:t>
            </a: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);</a:t>
            </a:r>
          </a:p>
          <a:p>
            <a:pPr marL="0" lvl="0" algn="just">
              <a:spcBef>
                <a:spcPts val="0"/>
              </a:spcBef>
              <a:buFont typeface="+mj-lt"/>
              <a:buAutoNum type="arabicParenR"/>
            </a:pP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информационная 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обработка текста, употребление языковых средств в зависимости от речевой ситуации (отражение позиции автора исходного текста) (задание № 27</a:t>
            </a: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);</a:t>
            </a:r>
          </a:p>
          <a:p>
            <a:pPr marL="0" lvl="0" algn="just">
              <a:spcBef>
                <a:spcPts val="0"/>
              </a:spcBef>
              <a:buFont typeface="+mj-lt"/>
              <a:buAutoNum type="arabicParenR"/>
            </a:pP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информационная 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обработка текста, употребление языковых средств в зависимости от речевой ситуации (аргументация экзаменуемым собственного мнения о проблеме) (задание № 27</a:t>
            </a: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);</a:t>
            </a:r>
          </a:p>
          <a:p>
            <a:pPr marL="0" lvl="0" algn="just">
              <a:spcBef>
                <a:spcPts val="0"/>
              </a:spcBef>
              <a:buFont typeface="+mj-lt"/>
              <a:buAutoNum type="arabicParenR"/>
            </a:pP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информационная 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обработка текста, употребление языковых средств в зависимости от речевой ситуации (соблюдение этических норм) (задание № 27</a:t>
            </a: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);</a:t>
            </a:r>
          </a:p>
          <a:p>
            <a:pPr marL="0" lvl="0" algn="just">
              <a:spcBef>
                <a:spcPts val="0"/>
              </a:spcBef>
              <a:buFont typeface="+mj-lt"/>
              <a:buAutoNum type="arabicParenR"/>
            </a:pP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информационная 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обработка текста, употребление языковых средств в зависимости от речевой ситуации (соблюдение </a:t>
            </a:r>
            <a:r>
              <a:rPr lang="ru-RU" sz="18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фактологической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точности в фоновом материале) (задание № 27).</a:t>
            </a:r>
          </a:p>
          <a:p>
            <a:pPr marL="0">
              <a:spcBef>
                <a:spcPts val="0"/>
              </a:spcBef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23528" y="5886487"/>
            <a:ext cx="8352928" cy="971513"/>
            <a:chOff x="323528" y="5886487"/>
            <a:chExt cx="8352928" cy="97151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5886487"/>
              <a:ext cx="8352928" cy="97151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835696" y="6519446"/>
              <a:ext cx="4604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Региональное учебно-методическое объединение</a:t>
              </a:r>
              <a:endParaRPr lang="ru-RU" sz="1600" dirty="0"/>
            </a:p>
          </p:txBody>
        </p:sp>
      </p:grp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10" y="29752"/>
            <a:ext cx="1009498" cy="100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716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2041</Words>
  <Application>Microsoft Office PowerPoint</Application>
  <PresentationFormat>Экран (4:3)</PresentationFormat>
  <Paragraphs>490</Paragraphs>
  <Slides>23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Результаты ГИА  по русскому языку  2019 года</vt:lpstr>
      <vt:lpstr>Результаты ОГЭ  по русскому языку  2019 года</vt:lpstr>
      <vt:lpstr>Динамика результатов ОГЭ по русскому языку за 3 года</vt:lpstr>
      <vt:lpstr>Результаты ОГЭ по МСУ региона</vt:lpstr>
      <vt:lpstr>Результаты ОГЭ по МСУ региона</vt:lpstr>
      <vt:lpstr>Слайд 6</vt:lpstr>
      <vt:lpstr>Результаты ЕГЭ  по русскому языку  2019 года</vt:lpstr>
      <vt:lpstr> Отлично (90-100%)  усвоенные  элементы содержания  </vt:lpstr>
      <vt:lpstr> Отлично (90-100%)  усвоенные  элементы содержания </vt:lpstr>
      <vt:lpstr>Хорошо (75-89%)  усвоенные  элементы содержания     </vt:lpstr>
      <vt:lpstr>Хорошо (75-89%)  усвоенные  элементы содержания </vt:lpstr>
      <vt:lpstr>Удовлетворительно (60-74%)  усвоенные элементы содержания  </vt:lpstr>
      <vt:lpstr>Удовлетворительно (60-74%)  усвоенные элементы содержания  </vt:lpstr>
      <vt:lpstr>Плохо (45-59%)  усвоенные  элементы содержания</vt:lpstr>
      <vt:lpstr>Хуже всего (менее 40%)  усвоенные элементы содержания  </vt:lpstr>
      <vt:lpstr>Наиболее значимыми по весу   элементы содержания</vt:lpstr>
      <vt:lpstr>Способы повышения предметных результатов</vt:lpstr>
      <vt:lpstr>Способы повышения метапредметных результатов</vt:lpstr>
      <vt:lpstr>ГИА. Методическая поддержка учителей русского языка</vt:lpstr>
      <vt:lpstr>Мероприятия.  2018-2019 учебный год</vt:lpstr>
      <vt:lpstr>Мероприятия.  2018-2019 учебный год</vt:lpstr>
      <vt:lpstr>Мероприятия.  2019-2020 учебный год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ЕГЭ  по русскому языку  2019 года</dc:title>
  <dc:creator>Ирина</dc:creator>
  <cp:lastModifiedBy>i.shustina</cp:lastModifiedBy>
  <cp:revision>26</cp:revision>
  <cp:lastPrinted>2019-10-31T18:39:35Z</cp:lastPrinted>
  <dcterms:created xsi:type="dcterms:W3CDTF">2019-10-29T18:27:45Z</dcterms:created>
  <dcterms:modified xsi:type="dcterms:W3CDTF">2019-11-02T10:20:38Z</dcterms:modified>
</cp:coreProperties>
</file>