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5" r:id="rId4"/>
  </p:sldMasterIdLst>
  <p:notesMasterIdLst>
    <p:notesMasterId r:id="rId16"/>
  </p:notesMasterIdLst>
  <p:handoutMasterIdLst>
    <p:handoutMasterId r:id="rId17"/>
  </p:handoutMasterIdLst>
  <p:sldIdLst>
    <p:sldId id="686" r:id="rId5"/>
    <p:sldId id="854" r:id="rId6"/>
    <p:sldId id="855" r:id="rId7"/>
    <p:sldId id="856" r:id="rId8"/>
    <p:sldId id="857" r:id="rId9"/>
    <p:sldId id="858" r:id="rId10"/>
    <p:sldId id="859" r:id="rId11"/>
    <p:sldId id="861" r:id="rId12"/>
    <p:sldId id="862" r:id="rId13"/>
    <p:sldId id="863" r:id="rId14"/>
    <p:sldId id="860" r:id="rId15"/>
  </p:sldIdLst>
  <p:sldSz cx="9144000" cy="5143500" type="screen16x9"/>
  <p:notesSz cx="6761163" cy="9942513"/>
  <p:custDataLst>
    <p:tags r:id="rId1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94351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788703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183054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577406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97175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36610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760461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154812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64">
          <p15:clr>
            <a:srgbClr val="A4A3A4"/>
          </p15:clr>
        </p15:guide>
        <p15:guide id="2" pos="3062">
          <p15:clr>
            <a:srgbClr val="A4A3A4"/>
          </p15:clr>
        </p15:guide>
        <p15:guide id="3" orient="horz" pos="1519">
          <p15:clr>
            <a:srgbClr val="A4A3A4"/>
          </p15:clr>
        </p15:guide>
        <p15:guide id="4" orient="horz" pos="1176">
          <p15:clr>
            <a:srgbClr val="A4A3A4"/>
          </p15:clr>
        </p15:guide>
        <p15:guide id="5" orient="horz" pos="1142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итров Иван" initials="ХИ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53808B"/>
    <a:srgbClr val="B5CD8F"/>
    <a:srgbClr val="55829D"/>
    <a:srgbClr val="5A9485"/>
    <a:srgbClr val="6B8537"/>
    <a:srgbClr val="5C928F"/>
    <a:srgbClr val="598295"/>
    <a:srgbClr val="0F4E06"/>
    <a:srgbClr val="1675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224" autoAdjust="0"/>
  </p:normalViewPr>
  <p:slideViewPr>
    <p:cSldViewPr snapToGrid="0">
      <p:cViewPr varScale="1">
        <p:scale>
          <a:sx n="89" d="100"/>
          <a:sy n="89" d="100"/>
        </p:scale>
        <p:origin x="858" y="78"/>
      </p:cViewPr>
      <p:guideLst>
        <p:guide orient="horz" pos="1564"/>
        <p:guide pos="3062"/>
        <p:guide orient="horz" pos="1519"/>
        <p:guide orient="horz" pos="1176"/>
        <p:guide orient="horz" pos="114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9" d="100"/>
        <a:sy n="89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605" y="1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547365A-8293-4B12-99DF-AFFC10CAF6C9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3694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605" y="9443694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E4410D-BD23-4EAE-9D8B-5D195CFF7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160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3" y="1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>
            <a:lvl1pPr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29605" y="1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>
            <a:lvl1pPr algn="r"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F2C6C29-B573-4FFB-8B8B-3CB1F0FAEB6E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4" tIns="46518" rIns="93034" bIns="4651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5155" y="4723462"/>
            <a:ext cx="5410869" cy="447324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3" y="9443694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29605" y="9443694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algn="r"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EF3FD3-3BBE-47D0-8998-C4A0EE1790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732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435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8870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8305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7740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7175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6610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60461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54812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6675" y="746125"/>
            <a:ext cx="6627813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8" y="1597826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8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8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83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77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7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66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60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54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944B-E04E-48C9-B83C-6E58FC8526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D75A7-AE15-403E-8097-5663A8A9A8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75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CA2E-FBC4-40C1-A3CD-7A3AD84FCB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95F28-F84C-4EB8-9AB7-BFF236670C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17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48500" y="205985"/>
            <a:ext cx="2187575" cy="4376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85779" y="205985"/>
            <a:ext cx="6410325" cy="4376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E9FE-595F-4EF8-B698-286D707EA78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775CD5-CE60-40FB-B485-FF00057082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49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10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49FA-E064-4AFE-A8CF-0031000257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9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82"/>
            <a:ext cx="7772400" cy="102155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41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943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887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830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7740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717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661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604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548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CF3E-BD4C-4030-8F1E-51A8F5A452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85315-E6AB-4B7D-A47F-8BEA61C6A3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9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8577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712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18B9-2FDC-4633-837C-A8430F7CDF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1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4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78F1-8992-4C19-B012-A6C4849DFC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AFCF7-436C-4712-AEA3-D4EC63EDB3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9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288-D8AE-43F6-A8A9-3200BDED56F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7EAF3-159E-4290-9E82-DFA6264FA6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72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F37E-BBEF-42A8-B21B-57D281A14E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93DB5-C197-4DAD-A910-A95EB100EB4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72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94"/>
            <a:ext cx="3008313" cy="8715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31"/>
            <a:ext cx="3008313" cy="3518298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2637-64E8-4384-909B-5470DBFB2A7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5A852-9AB6-441E-9B8E-D7521EF7F85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10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6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9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94351" indent="0">
              <a:buNone/>
              <a:defRPr sz="2400"/>
            </a:lvl2pPr>
            <a:lvl3pPr marL="788703" indent="0">
              <a:buNone/>
              <a:defRPr sz="2100"/>
            </a:lvl3pPr>
            <a:lvl4pPr marL="1183054" indent="0">
              <a:buNone/>
              <a:defRPr sz="1700"/>
            </a:lvl4pPr>
            <a:lvl5pPr marL="1577406" indent="0">
              <a:buNone/>
              <a:defRPr sz="1700"/>
            </a:lvl5pPr>
            <a:lvl6pPr marL="1971758" indent="0">
              <a:buNone/>
              <a:defRPr sz="1700"/>
            </a:lvl6pPr>
            <a:lvl7pPr marL="2366108" indent="0">
              <a:buNone/>
              <a:defRPr sz="1700"/>
            </a:lvl7pPr>
            <a:lvl8pPr marL="2760461" indent="0">
              <a:buNone/>
              <a:defRPr sz="1700"/>
            </a:lvl8pPr>
            <a:lvl9pPr marL="3154812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ACC3-B1C5-4412-8541-3B2493E41A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E4A1-E0E1-49D0-BEA7-254605B0B92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84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  <a:prstGeom prst="rect">
            <a:avLst/>
          </a:prstGeom>
        </p:spPr>
        <p:txBody>
          <a:bodyPr vert="horz" lIns="78870" tIns="39435" rIns="78870" bIns="3943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8" y="1200158"/>
            <a:ext cx="8229600" cy="3394472"/>
          </a:xfrm>
          <a:prstGeom prst="rect">
            <a:avLst/>
          </a:prstGeom>
        </p:spPr>
        <p:txBody>
          <a:bodyPr vert="horz" lIns="78870" tIns="39435" rIns="78870" bIns="3943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933A-6B35-4394-B2EC-CACC2A254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9"/>
            <a:ext cx="2895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DF2FFA-F616-4108-88D1-5E6D2BB455E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12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  <p:sldLayoutId id="2147484187" r:id="rId12"/>
  </p:sldLayoutIdLst>
  <p:hf hdr="0" ftr="0" dt="0"/>
  <p:txStyles>
    <p:titleStyle>
      <a:lvl1pPr algn="ctr" defTabSz="788703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5764" indent="-295764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821" indent="-246470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85879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8023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7458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8934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3285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57636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1988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435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88703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3054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77406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175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6610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046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54812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1052;&#1077;&#1090;&#1086;&#1076;&#1080;&#1082;&#1080;_&#1055;&#1077;&#1076;&#1072;&#1075;&#1086;&#1075;_&#1056;&#1048;&#1055;.doc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&#1056;&#1086;&#1076;&#1080;&#1090;&#1077;&#1083;&#1100;&#1089;&#1090;&#1074;&#1086;_&#1050;&#1044;&#1054;.doc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&#1062;&#1077;&#1085;&#1085;&#1086;&#1089;&#1090;&#1080;.docx" TargetMode="External"/><Relationship Id="rId3" Type="http://schemas.openxmlformats.org/officeDocument/2006/relationships/hyperlink" Target="&#1072;&#1085;&#1072;&#1083;&#1080;&#1090;&#1080;&#1095;&#1077;&#1089;&#1082;nq_&#1086;&#1090;&#1095;&#1077;&#1090;_&#1056;&#1054;&#1053;_&#1071;&#1088;&#1086;&#1089;&#1083;&#1072;&#1074;&#1089;&#1082;&#1080;&#1081;%20_&#1088;&#1077;&#1075;&#1080;&#1086;&#1085;-2016.doc" TargetMode="External"/><Relationship Id="rId7" Type="http://schemas.openxmlformats.org/officeDocument/2006/relationships/hyperlink" Target="&#1057;&#1090;&#1088;&#1091;&#1082;&#1090;&#1091;&#1088;&#1072;%20&#1084;&#1086;&#1090;&#1080;&#1074;&#1072;&#1094;&#1080;&#1086;&#1085;&#1085;&#1086;&#1075;&#1086;%20&#1087;&#1088;&#1086;&#1092;&#1080;&#1083;&#1103;%20&#1087;&#1077;&#1076;&#1072;&#1075;&#1086;&#1075;&#1072;%20&#1044;&#1054;%20&#1071;&#1054;%20(1).doc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&#1057;&#1072;&#1084;&#1086;&#1086;&#1090;&#1085;&#1086;&#1096;&#1077;&#1085;&#1080;&#1077;_&#1055;&#1055;.docx" TargetMode="External"/><Relationship Id="rId5" Type="http://schemas.openxmlformats.org/officeDocument/2006/relationships/hyperlink" Target="&#1055;&#1055;_&#1074;&#1086;&#1089;&#1087;&#1080;&#1090;&#1072;&#1090;&#1077;&#1083;&#1100;.rtf" TargetMode="External"/><Relationship Id="rId10" Type="http://schemas.openxmlformats.org/officeDocument/2006/relationships/hyperlink" Target="&#1056;&#1086;&#1076;&#1080;&#1090;&#1077;&#1083;&#1100;&#1089;&#1090;&#1074;&#1086;_&#1050;&#1044;&#1054;.docx" TargetMode="External"/><Relationship Id="rId4" Type="http://schemas.openxmlformats.org/officeDocument/2006/relationships/hyperlink" Target="&#1082;&#1072;&#1095;&#1077;&#1089;&#1090;&#1074;&#1086;_&#1080;&#1090;&#1086;&#1075;&#1080;_2017.pptx" TargetMode="External"/><Relationship Id="rId9" Type="http://schemas.openxmlformats.org/officeDocument/2006/relationships/hyperlink" Target="&#1040;&#1085;&#1072;&#1083;&#1080;&#1090;&#1080;&#1095;&#1077;&#1089;&#1082;&#1072;&#1103;_&#1086;&#1073;&#1097;&#1072;&#1103;_&#1087;&#1077;&#1076;&#1072;&#1075;&#1086;&#1075;.do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6;_&#1080;&#1090;&#1086;&#1075;&#1072;&#1084;_&#1080;&#1089;&#1089;&#1083;&#1077;&#1076;&#1086;&#1074;&#1072;&#1085;&#1080;&#1103;.pptx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50606"/>
            <a:ext cx="9071930" cy="109289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5594" y="3987839"/>
            <a:ext cx="7738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+mn-lt"/>
              </a:rPr>
              <a:t>© Коточигова Е.В., кафедра дошкольного образования</a:t>
            </a:r>
            <a:endParaRPr lang="ru-RU" sz="1600" b="1" dirty="0">
              <a:latin typeface="+mn-lt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27584" y="195486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Департамент образования Ярославской области </a:t>
            </a:r>
            <a:endParaRPr lang="ru-RU" sz="10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831" y="195401"/>
            <a:ext cx="6012097" cy="7921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707654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РИП «Компетентная </a:t>
            </a:r>
            <a:r>
              <a:rPr lang="ru-RU" sz="36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система дошкольного регионального образования: ребенок, родитель, </a:t>
            </a:r>
            <a:r>
              <a:rPr lang="ru-RU" sz="36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педагог»</a:t>
            </a:r>
            <a:endParaRPr lang="ru-RU" sz="36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677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использовать данные?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47427" y="1129554"/>
            <a:ext cx="87029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/>
              <a:t>Результаты исследований </a:t>
            </a:r>
            <a:r>
              <a:rPr lang="ru-RU" sz="1800" b="1" dirty="0" smtClean="0"/>
              <a:t>НЕ</a:t>
            </a:r>
            <a:r>
              <a:rPr lang="ru-RU" sz="1800" dirty="0" smtClean="0"/>
              <a:t> </a:t>
            </a:r>
            <a:r>
              <a:rPr lang="ru-RU" sz="1800" b="1" dirty="0" smtClean="0"/>
              <a:t>могут </a:t>
            </a:r>
            <a:r>
              <a:rPr lang="ru-RU" sz="1800" b="1" dirty="0"/>
              <a:t>быть </a:t>
            </a:r>
            <a:r>
              <a:rPr lang="ru-RU" sz="1800" b="1" dirty="0" smtClean="0"/>
              <a:t>использованы </a:t>
            </a:r>
          </a:p>
          <a:p>
            <a:r>
              <a:rPr lang="ru-RU" sz="2400" dirty="0" smtClean="0"/>
              <a:t>1. оценки </a:t>
            </a:r>
            <a:r>
              <a:rPr lang="ru-RU" sz="2400" dirty="0"/>
              <a:t>деятельности педагогов (в том числе в рамках процедуры аттестации на первую и высшую категории; распределения стимулирующего фонда оплаты труда работников);</a:t>
            </a:r>
          </a:p>
          <a:p>
            <a:r>
              <a:rPr lang="ru-RU" sz="2400" dirty="0" smtClean="0"/>
              <a:t>2. оценки </a:t>
            </a:r>
            <a:r>
              <a:rPr lang="ru-RU" sz="2400" dirty="0"/>
              <a:t>образовательных организаций (в том числе для выстраивания рейтинга образовательных организаций);</a:t>
            </a:r>
          </a:p>
          <a:p>
            <a:r>
              <a:rPr lang="ru-RU" sz="2400" dirty="0" smtClean="0"/>
              <a:t>3. оценки </a:t>
            </a:r>
            <a:r>
              <a:rPr lang="ru-RU" sz="2400" dirty="0"/>
              <a:t>деятельности муниципальных и региональных органов исполнительной власти, осуществляющих государственное управление в сфере 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val="386287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9677" y="1142065"/>
            <a:ext cx="5084323" cy="1886371"/>
          </a:xfrm>
          <a:effectLst/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b="0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32051" y="3028436"/>
            <a:ext cx="46843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/>
              <a:t>Контактная информация:</a:t>
            </a:r>
          </a:p>
          <a:p>
            <a:r>
              <a:rPr lang="ru-RU" sz="1800" dirty="0"/>
              <a:t>Россия г. Ярославль, ул. Богдановича, 16 </a:t>
            </a:r>
          </a:p>
          <a:p>
            <a:r>
              <a:rPr lang="ru-RU" sz="1800" dirty="0"/>
              <a:t>Тел.: +7 (4852) </a:t>
            </a:r>
            <a:r>
              <a:rPr lang="ru-RU" sz="1800" dirty="0" smtClean="0"/>
              <a:t>23-06-82 </a:t>
            </a:r>
            <a:endParaRPr lang="ru-RU" sz="1800" dirty="0"/>
          </a:p>
          <a:p>
            <a:r>
              <a:rPr lang="ru-RU" sz="1800" dirty="0"/>
              <a:t>Сайт: www.iro.yar.ru</a:t>
            </a:r>
          </a:p>
          <a:p>
            <a:r>
              <a:rPr lang="ru-RU" sz="1800" dirty="0" smtClean="0"/>
              <a:t>E-</a:t>
            </a:r>
            <a:r>
              <a:rPr lang="ru-RU" sz="1800" dirty="0" err="1" smtClean="0"/>
              <a:t>mail</a:t>
            </a:r>
            <a:r>
              <a:rPr lang="ru-RU" sz="1800" dirty="0" smtClean="0"/>
              <a:t>: </a:t>
            </a:r>
            <a:r>
              <a:rPr lang="en-US" sz="1800" dirty="0"/>
              <a:t>kd0.k@yandex.ru</a:t>
            </a:r>
            <a:endParaRPr lang="ru-RU" sz="18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45548" y="990827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C:\Users\ang\Desktop\26-11-2018_14-14-51\Press voll_3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9"/>
            <a:ext cx="4204460" cy="48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059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есть «Компетентная система»?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968187" y="1420009"/>
            <a:ext cx="74873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+mn-lt"/>
                <a:cs typeface="Times New Roman" panose="02020603050405020304" pitchFamily="18" charset="0"/>
              </a:rPr>
              <a:t>Предлагаем 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использовать термин «компетентная система» (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Competence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Requirements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in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Early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Childhood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Education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and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Care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- 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European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Commission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, 2011)</a:t>
            </a:r>
          </a:p>
          <a:p>
            <a:r>
              <a:rPr lang="ru-RU" sz="2800" dirty="0">
                <a:latin typeface="+mn-lt"/>
                <a:cs typeface="Times New Roman" panose="02020603050405020304" pitchFamily="18" charset="0"/>
              </a:rPr>
              <a:t>«Компетентная система» развивается в процессе выстраивания взаимоотношений между человеком, организацией и более широким социально-политическим контекстом</a:t>
            </a:r>
          </a:p>
        </p:txBody>
      </p:sp>
    </p:spTree>
    <p:extLst>
      <p:ext uri="{BB962C8B-B14F-4D97-AF65-F5344CB8AC3E}">
        <p14:creationId xmlns:p14="http://schemas.microsoft.com/office/powerpoint/2010/main" val="242921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есть «Компетентная система»?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62579" y="1357848"/>
            <a:ext cx="84877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+mn-lt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+mn-lt"/>
                <a:cs typeface="Times New Roman" panose="02020603050405020304" pitchFamily="18" charset="0"/>
              </a:rPr>
              <a:t>условиях реализации ФГОС ДО, возникает необходимость обновления профессиональной позиции педагога дошкольного образования, поиска новых способов взаимодействия с ребенком, с профессиональным сообществом.</a:t>
            </a:r>
          </a:p>
          <a:p>
            <a:r>
              <a:rPr lang="ru-RU" sz="2400" dirty="0">
                <a:latin typeface="+mn-lt"/>
                <a:cs typeface="Times New Roman" panose="02020603050405020304" pitchFamily="18" charset="0"/>
              </a:rPr>
              <a:t>Основой формирования новых способов взаимодействия с детьми являются данные о характеристиках «компетентной системы» (</a:t>
            </a:r>
            <a:r>
              <a:rPr lang="ru-RU" sz="2400" dirty="0" err="1">
                <a:latin typeface="+mn-lt"/>
                <a:cs typeface="Times New Roman" panose="02020603050405020304" pitchFamily="18" charset="0"/>
              </a:rPr>
              <a:t>Вонта</a:t>
            </a:r>
            <a:r>
              <a:rPr lang="ru-RU" sz="2400" dirty="0">
                <a:latin typeface="+mn-lt"/>
                <a:cs typeface="Times New Roman" panose="02020603050405020304" pitchFamily="18" charset="0"/>
              </a:rPr>
              <a:t> Т. и др.): компетентности детей дошкольного возраста, компетентности родителей, компетентности педагогов</a:t>
            </a:r>
          </a:p>
        </p:txBody>
      </p:sp>
    </p:spTree>
    <p:extLst>
      <p:ext uri="{BB962C8B-B14F-4D97-AF65-F5344CB8AC3E}">
        <p14:creationId xmlns:p14="http://schemas.microsoft.com/office/powerpoint/2010/main" val="354046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и задачи проекта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62579" y="1357848"/>
            <a:ext cx="8487783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+mn-lt"/>
                <a:cs typeface="Times New Roman" panose="02020603050405020304" pitchFamily="18" charset="0"/>
              </a:rPr>
              <a:t>Изучение </a:t>
            </a:r>
            <a:r>
              <a:rPr lang="ru-RU" sz="2400" dirty="0">
                <a:latin typeface="+mn-lt"/>
                <a:cs typeface="Times New Roman" panose="02020603050405020304" pitchFamily="18" charset="0"/>
              </a:rPr>
              <a:t>актуальной системы дошкольного детства в регионе как основы для построения образовательной политики в части поддержки профессионального развития </a:t>
            </a:r>
            <a:r>
              <a:rPr lang="ru-RU" sz="2400" dirty="0" smtClean="0">
                <a:latin typeface="+mn-lt"/>
                <a:cs typeface="Times New Roman" panose="02020603050405020304" pitchFamily="18" charset="0"/>
              </a:rPr>
              <a:t>педагога</a:t>
            </a:r>
          </a:p>
          <a:p>
            <a:endParaRPr lang="ru-RU" sz="2000" dirty="0">
              <a:latin typeface="+mn-lt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1.Изучить </a:t>
            </a:r>
            <a:r>
              <a:rPr lang="ru-RU" sz="2000" dirty="0">
                <a:latin typeface="+mn-lt"/>
                <a:cs typeface="Times New Roman" panose="02020603050405020304" pitchFamily="18" charset="0"/>
              </a:rPr>
              <a:t>своеобразие </a:t>
            </a:r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компетентности </a:t>
            </a:r>
            <a:r>
              <a:rPr lang="ru-RU" sz="2000" dirty="0">
                <a:latin typeface="+mn-lt"/>
                <a:cs typeface="Times New Roman" panose="02020603050405020304" pitchFamily="18" charset="0"/>
              </a:rPr>
              <a:t>детей дошкольного </a:t>
            </a:r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возраста</a:t>
            </a:r>
            <a:endParaRPr lang="ru-RU" sz="2000" dirty="0">
              <a:latin typeface="+mn-lt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2.Исследовать </a:t>
            </a:r>
            <a:r>
              <a:rPr lang="ru-RU" sz="2000" dirty="0">
                <a:latin typeface="+mn-lt"/>
                <a:cs typeface="Times New Roman" panose="02020603050405020304" pitchFamily="18" charset="0"/>
              </a:rPr>
              <a:t>родительские </a:t>
            </a:r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компетентности</a:t>
            </a:r>
            <a:endParaRPr lang="ru-RU" sz="2000" dirty="0">
              <a:latin typeface="+mn-lt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3.Описать профессиональную позицию </a:t>
            </a:r>
            <a:r>
              <a:rPr lang="ru-RU" sz="2000" dirty="0">
                <a:latin typeface="+mn-lt"/>
                <a:cs typeface="Times New Roman" panose="02020603050405020304" pitchFamily="18" charset="0"/>
              </a:rPr>
              <a:t>педагога </a:t>
            </a:r>
            <a:endParaRPr lang="ru-RU" sz="2000" dirty="0" smtClean="0">
              <a:latin typeface="+mn-lt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4.Исследовать качество образовательной среды</a:t>
            </a:r>
          </a:p>
          <a:p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5. Определить подходы </a:t>
            </a:r>
            <a:r>
              <a:rPr lang="ru-RU" sz="2000" dirty="0">
                <a:latin typeface="+mn-lt"/>
                <a:cs typeface="Times New Roman" panose="02020603050405020304" pitchFamily="18" charset="0"/>
              </a:rPr>
              <a:t>к проектированию социально-образовательной среды, направленной на формирование компетентной системы дошкольного образования в </a:t>
            </a:r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регионе</a:t>
            </a:r>
            <a:endParaRPr lang="ru-RU" sz="200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25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исследования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62579" y="1357848"/>
            <a:ext cx="84877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5760" y="1327071"/>
            <a:ext cx="846626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n-lt"/>
              </a:rPr>
              <a:t>Качество среды - «Шкалы </a:t>
            </a:r>
            <a:r>
              <a:rPr lang="ru-RU" sz="2000" dirty="0">
                <a:latin typeface="+mn-lt"/>
              </a:rPr>
              <a:t>комплексной оценки качества образования </a:t>
            </a:r>
            <a:r>
              <a:rPr lang="ru-RU" sz="2000" dirty="0" smtClean="0">
                <a:latin typeface="+mn-lt"/>
              </a:rPr>
              <a:t>- ECERS </a:t>
            </a:r>
            <a:r>
              <a:rPr lang="ru-RU" sz="2000" dirty="0">
                <a:latin typeface="+mn-lt"/>
              </a:rPr>
              <a:t>– R (авторы Хармс Т., </a:t>
            </a:r>
            <a:r>
              <a:rPr lang="ru-RU" sz="2000" dirty="0" err="1">
                <a:latin typeface="+mn-lt"/>
              </a:rPr>
              <a:t>Крайер</a:t>
            </a:r>
            <a:r>
              <a:rPr lang="ru-RU" sz="2000" dirty="0">
                <a:latin typeface="+mn-lt"/>
              </a:rPr>
              <a:t> Д. и др</a:t>
            </a:r>
            <a:r>
              <a:rPr lang="ru-RU" sz="2000" dirty="0" smtClean="0">
                <a:latin typeface="+mn-lt"/>
              </a:rPr>
              <a:t>.)</a:t>
            </a:r>
          </a:p>
          <a:p>
            <a:endParaRPr lang="ru-RU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n-lt"/>
              </a:rPr>
              <a:t>Профессиональные </a:t>
            </a:r>
            <a:r>
              <a:rPr lang="ru-RU" sz="2000" dirty="0" smtClean="0">
                <a:latin typeface="+mn-lt"/>
                <a:hlinkClick r:id="rId3" action="ppaction://hlinkfile"/>
              </a:rPr>
              <a:t>позиции педагогов</a:t>
            </a:r>
            <a:r>
              <a:rPr lang="ru-RU" sz="2000" dirty="0" smtClean="0">
                <a:latin typeface="+mn-lt"/>
              </a:rPr>
              <a:t> – комплекс методик (в том числе авторских)</a:t>
            </a:r>
          </a:p>
          <a:p>
            <a:endParaRPr lang="ru-RU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n-lt"/>
              </a:rPr>
              <a:t>Компетентности детей – карта наблюдения за развитием ребенка (Н.А. Короткова, П.Г. </a:t>
            </a:r>
            <a:r>
              <a:rPr lang="ru-RU" sz="2000" dirty="0" err="1" smtClean="0">
                <a:latin typeface="+mn-lt"/>
              </a:rPr>
              <a:t>Нежнов</a:t>
            </a:r>
            <a:r>
              <a:rPr lang="ru-RU" sz="2000" dirty="0" smtClean="0">
                <a:latin typeface="+mn-lt"/>
              </a:rPr>
              <a:t>)</a:t>
            </a:r>
          </a:p>
          <a:p>
            <a:endParaRPr lang="ru-RU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n-lt"/>
              </a:rPr>
              <a:t>Характеристики </a:t>
            </a:r>
            <a:r>
              <a:rPr lang="ru-RU" sz="2000" dirty="0" smtClean="0">
                <a:latin typeface="+mn-lt"/>
                <a:hlinkClick r:id="rId4" action="ppaction://hlinkfile"/>
              </a:rPr>
              <a:t>современного </a:t>
            </a:r>
            <a:r>
              <a:rPr lang="ru-RU" sz="2000" dirty="0" err="1" smtClean="0">
                <a:latin typeface="+mn-lt"/>
                <a:hlinkClick r:id="rId4" action="ppaction://hlinkfile"/>
              </a:rPr>
              <a:t>родительства</a:t>
            </a:r>
            <a:r>
              <a:rPr lang="ru-RU" sz="2000" dirty="0">
                <a:latin typeface="+mn-lt"/>
              </a:rPr>
              <a:t>  - </a:t>
            </a:r>
            <a:r>
              <a:rPr lang="ru-RU" sz="2000" dirty="0" smtClean="0">
                <a:latin typeface="+mn-lt"/>
              </a:rPr>
              <a:t>онлайн-опрос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42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62579" y="1357848"/>
            <a:ext cx="84877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5760" y="1327071"/>
            <a:ext cx="84662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+mn-lt"/>
              </a:rPr>
              <a:t>Качество среды – аналитические материалы </a:t>
            </a:r>
            <a:r>
              <a:rPr lang="ru-RU" sz="2400" dirty="0" smtClean="0">
                <a:latin typeface="+mn-lt"/>
                <a:hlinkClick r:id="rId3" action="ppaction://hlinkfile"/>
              </a:rPr>
              <a:t>2016</a:t>
            </a:r>
            <a:r>
              <a:rPr lang="ru-RU" sz="2400" dirty="0" smtClean="0">
                <a:latin typeface="+mn-lt"/>
              </a:rPr>
              <a:t>, </a:t>
            </a:r>
            <a:r>
              <a:rPr lang="ru-RU" sz="2400" dirty="0" smtClean="0">
                <a:latin typeface="+mn-lt"/>
                <a:hlinkClick r:id="rId4" action="ppaction://hlinkpres?slideindex=1&amp;slidetitle="/>
              </a:rPr>
              <a:t>2017</a:t>
            </a:r>
            <a:r>
              <a:rPr lang="ru-RU" sz="2400" dirty="0" smtClean="0">
                <a:latin typeface="+mn-lt"/>
              </a:rPr>
              <a:t>, 2018 </a:t>
            </a:r>
            <a:r>
              <a:rPr lang="ru-RU" sz="2400" dirty="0" err="1" smtClean="0">
                <a:latin typeface="+mn-lt"/>
              </a:rPr>
              <a:t>гг</a:t>
            </a:r>
            <a:endParaRPr lang="ru-RU" sz="2400" dirty="0" smtClean="0">
              <a:latin typeface="+mn-lt"/>
            </a:endParaRPr>
          </a:p>
          <a:p>
            <a:endParaRPr lang="ru-RU" sz="24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+mn-lt"/>
              </a:rPr>
              <a:t>Профессиональные позиции педагогов – аналитические отчеты </a:t>
            </a:r>
            <a:r>
              <a:rPr lang="ru-RU" sz="2400" dirty="0" smtClean="0">
                <a:latin typeface="+mn-lt"/>
                <a:hlinkClick r:id="rId5" action="ppaction://hlinkfile"/>
              </a:rPr>
              <a:t>1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smtClean="0">
                <a:latin typeface="+mn-lt"/>
                <a:hlinkClick r:id="rId6" action="ppaction://hlinkfile"/>
              </a:rPr>
              <a:t>2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smtClean="0">
                <a:latin typeface="+mn-lt"/>
                <a:hlinkClick r:id="rId7" action="ppaction://hlinkfile"/>
              </a:rPr>
              <a:t>3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smtClean="0">
                <a:latin typeface="+mn-lt"/>
                <a:hlinkClick r:id="rId8" action="ppaction://hlinkfile"/>
              </a:rPr>
              <a:t>4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smtClean="0">
                <a:latin typeface="+mn-lt"/>
                <a:hlinkClick r:id="rId9" action="ppaction://hlinkfile"/>
              </a:rPr>
              <a:t>5</a:t>
            </a:r>
            <a:endParaRPr lang="ru-RU" sz="24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+mn-lt"/>
              </a:rPr>
              <a:t>Компетентности детей – карта наблюдения за развитием ребенка (Н.А. Короткова, П.Г. </a:t>
            </a:r>
            <a:r>
              <a:rPr lang="ru-RU" sz="2400" dirty="0" err="1" smtClean="0">
                <a:latin typeface="+mn-lt"/>
              </a:rPr>
              <a:t>Нежнов</a:t>
            </a:r>
            <a:r>
              <a:rPr lang="ru-RU" sz="2400" dirty="0" smtClean="0">
                <a:latin typeface="+mn-lt"/>
              </a:rPr>
              <a:t>)</a:t>
            </a:r>
          </a:p>
          <a:p>
            <a:endParaRPr lang="ru-RU" sz="24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+mn-lt"/>
              </a:rPr>
              <a:t>Характеристики </a:t>
            </a:r>
            <a:r>
              <a:rPr lang="ru-RU" sz="2400" dirty="0" smtClean="0">
                <a:latin typeface="+mn-lt"/>
                <a:hlinkClick r:id="rId10" action="ppaction://hlinkfile"/>
              </a:rPr>
              <a:t>современного </a:t>
            </a:r>
            <a:r>
              <a:rPr lang="ru-RU" sz="2400" dirty="0" err="1" smtClean="0">
                <a:latin typeface="+mn-lt"/>
                <a:hlinkClick r:id="rId10" action="ppaction://hlinkfile"/>
              </a:rPr>
              <a:t>родительства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755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0969" y="1683252"/>
            <a:ext cx="7840362" cy="1705407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A32D35"/>
                </a:solidFill>
                <a:latin typeface="+mn-lt"/>
              </a:rPr>
              <a:t>Исследование качества дошкольного образования в регионе проведено. Что дальше?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4712" y="3872753"/>
            <a:ext cx="6858000" cy="115680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© ГАУ ДПО ЯО ИРО</a:t>
            </a:r>
          </a:p>
          <a:p>
            <a:r>
              <a:rPr lang="ru-RU" dirty="0" smtClean="0"/>
              <a:t>© Кафедра дошкольного образования</a:t>
            </a:r>
          </a:p>
          <a:p>
            <a:r>
              <a:rPr lang="ru-RU" dirty="0" smtClean="0"/>
              <a:t>© Коточигова Е.В., © Надежина М.А.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4227" y="125375"/>
            <a:ext cx="8655546" cy="1074513"/>
          </a:xfrm>
          <a:prstGeom prst="rect">
            <a:avLst/>
          </a:prstGeom>
        </p:spPr>
      </p:pic>
      <p:sp>
        <p:nvSpPr>
          <p:cNvPr id="5" name="5-конечная звезда 4">
            <a:hlinkClick r:id="rId3" action="ppaction://hlinkpres?slideindex=1&amp;slidetitle="/>
          </p:cNvPr>
          <p:cNvSpPr/>
          <p:nvPr/>
        </p:nvSpPr>
        <p:spPr>
          <a:xfrm>
            <a:off x="8304904" y="4593515"/>
            <a:ext cx="462578" cy="408790"/>
          </a:xfrm>
          <a:prstGeom prst="star5">
            <a:avLst/>
          </a:prstGeom>
          <a:solidFill>
            <a:srgbClr val="8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0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использовать данные?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62579" y="1357848"/>
            <a:ext cx="8487783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/>
              <a:t>Результаты исследований </a:t>
            </a:r>
            <a:r>
              <a:rPr lang="ru-RU" sz="1800" b="1" dirty="0"/>
              <a:t>могут быть использованы</a:t>
            </a:r>
          </a:p>
          <a:p>
            <a:r>
              <a:rPr lang="ru-RU" sz="1800" dirty="0" smtClean="0"/>
              <a:t>1. совершенствования </a:t>
            </a:r>
            <a:r>
              <a:rPr lang="ru-RU" sz="1800" dirty="0"/>
              <a:t>содержания основных образовательных программ дошкольного образования, </a:t>
            </a:r>
          </a:p>
          <a:p>
            <a:r>
              <a:rPr lang="ru-RU" sz="1800" dirty="0" smtClean="0"/>
              <a:t>2. совершенствования </a:t>
            </a:r>
            <a:r>
              <a:rPr lang="ru-RU" sz="1800" dirty="0"/>
              <a:t>методов, форм и средств обучения и развития на дошкольном уровне образования;</a:t>
            </a:r>
          </a:p>
          <a:p>
            <a:r>
              <a:rPr lang="ru-RU" sz="1800" dirty="0" smtClean="0"/>
              <a:t>3. совершенствования </a:t>
            </a:r>
            <a:r>
              <a:rPr lang="ru-RU" sz="1800" dirty="0"/>
              <a:t>содержания программ развития образовательных организаций;</a:t>
            </a:r>
          </a:p>
          <a:p>
            <a:r>
              <a:rPr lang="ru-RU" sz="1800" dirty="0" smtClean="0"/>
              <a:t>4. совершенствования </a:t>
            </a:r>
            <a:r>
              <a:rPr lang="ru-RU" sz="1800" dirty="0"/>
              <a:t>внутренних систем оценки качества образования на уровне образовательных организации;</a:t>
            </a:r>
          </a:p>
          <a:p>
            <a:r>
              <a:rPr lang="ru-RU" sz="1800" dirty="0" smtClean="0"/>
              <a:t>5. совершенствования </a:t>
            </a:r>
            <a:r>
              <a:rPr lang="ru-RU" sz="1800" dirty="0"/>
              <a:t>форм взаимодействия как внутри педагогического коллектива, так и с представителями родительской общественности;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5949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использовать данные?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47427" y="1129554"/>
            <a:ext cx="87029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/>
              <a:t>Результаты исследований </a:t>
            </a:r>
            <a:r>
              <a:rPr lang="ru-RU" sz="1800" b="1" dirty="0"/>
              <a:t>могут быть </a:t>
            </a:r>
            <a:r>
              <a:rPr lang="ru-RU" sz="1800" b="1" dirty="0" smtClean="0"/>
              <a:t>использованы (продолжение)</a:t>
            </a:r>
            <a:endParaRPr lang="ru-RU" sz="1800" b="1" dirty="0"/>
          </a:p>
          <a:p>
            <a:r>
              <a:rPr lang="ru-RU" sz="1800" dirty="0" smtClean="0"/>
              <a:t>6. повышения </a:t>
            </a:r>
            <a:r>
              <a:rPr lang="ru-RU" sz="1800" dirty="0"/>
              <a:t>качества условий в дошкольных группах образовательных организаций, в том числе предметно-пространственной среды, инвентаря, оборудования и материалов для развития детей дошкольного возраста;</a:t>
            </a:r>
          </a:p>
          <a:p>
            <a:r>
              <a:rPr lang="ru-RU" sz="1800" dirty="0" smtClean="0"/>
              <a:t>7. совершенствования </a:t>
            </a:r>
            <a:r>
              <a:rPr lang="ru-RU" sz="1800" dirty="0"/>
              <a:t>содержания программ дополнительного профессионального образования;</a:t>
            </a:r>
          </a:p>
          <a:p>
            <a:r>
              <a:rPr lang="ru-RU" sz="1800" dirty="0" smtClean="0"/>
              <a:t>8. совершенствования </a:t>
            </a:r>
            <a:r>
              <a:rPr lang="ru-RU" sz="1800" dirty="0"/>
              <a:t>содержания нормативного и методического сопровождения образовательных организаций;</a:t>
            </a:r>
          </a:p>
          <a:p>
            <a:r>
              <a:rPr lang="ru-RU" sz="1800" dirty="0" smtClean="0"/>
              <a:t>9. совершенствования </a:t>
            </a:r>
            <a:r>
              <a:rPr lang="ru-RU" sz="1800" dirty="0"/>
              <a:t>региональных и муниципальных систем оценки качества образования.</a:t>
            </a:r>
          </a:p>
          <a:p>
            <a:r>
              <a:rPr lang="ru-RU" sz="1800" dirty="0" smtClean="0"/>
              <a:t>10. совершенствования </a:t>
            </a:r>
            <a:r>
              <a:rPr lang="ru-RU" sz="1800" dirty="0"/>
              <a:t>систем проведения научных исследований, мониторинга и анализа данных, направленных на развитие образования и повышение образовательных результатов. </a:t>
            </a:r>
          </a:p>
        </p:txBody>
      </p:sp>
    </p:spTree>
    <p:extLst>
      <p:ext uri="{BB962C8B-B14F-4D97-AF65-F5344CB8AC3E}">
        <p14:creationId xmlns:p14="http://schemas.microsoft.com/office/powerpoint/2010/main" val="63442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6202&quot;/&gt;&lt;partner val=&quot;53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2&quot;&gt;&lt;elem&gt;&lt;m_ppcolschidx val=&quot;0&quot;/&gt;&lt;m_rgb r=&quot;ff&quot; g=&quot;99&quot; b=&quot;0&quot;/&gt;&lt;/elem&gt;&lt;elem&gt;&lt;m_ppcolschidx val=&quot;0&quot;/&gt;&lt;m_rgb r=&quot;0&quot; g=&quot;80&quot; b=&quot;80&quot;/&gt;&lt;/elem&gt;&lt;/m_vecMRU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1238"/>
</p:tagLst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B4FFBA0ED7388418B435DAA3AFCEE7C" ma:contentTypeVersion="5" ma:contentTypeDescription="Создание документа." ma:contentTypeScope="" ma:versionID="20e6f15c70d26a55779f06a0dd9b5995">
  <xsd:schema xmlns:xsd="http://www.w3.org/2001/XMLSchema" xmlns:xs="http://www.w3.org/2001/XMLSchema" xmlns:p="http://schemas.microsoft.com/office/2006/metadata/properties" xmlns:ns2="f07adec3-9edc-4ba9-a947-c557adee0635" xmlns:ns3="bf387998-361a-4211-8acf-65231cde5cba" targetNamespace="http://schemas.microsoft.com/office/2006/metadata/properties" ma:root="true" ma:fieldsID="196038fb871006277e55b7952c423e65" ns2:_="" ns3:_="">
    <xsd:import namespace="f07adec3-9edc-4ba9-a947-c557adee0635"/>
    <xsd:import namespace="bf387998-361a-4211-8acf-65231cde5cba"/>
    <xsd:element name="properties">
      <xsd:complexType>
        <xsd:sequence>
          <xsd:element name="documentManagement">
            <xsd:complexType>
              <xsd:all>
                <xsd:element ref="ns2:DocDate" minOccurs="0"/>
                <xsd:element ref="ns2:Description" minOccurs="0"/>
                <xsd:element ref="ns3:doc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7adec3-9edc-4ba9-a947-c557adee0635" elementFormDefault="qualified">
    <xsd:import namespace="http://schemas.microsoft.com/office/2006/documentManagement/types"/>
    <xsd:import namespace="http://schemas.microsoft.com/office/infopath/2007/PartnerControls"/>
    <xsd:element name="DocDate" ma:index="2" nillable="true" ma:displayName="Дата документа" ma:format="DateOnly" ma:internalName="DocDate">
      <xsd:simpleType>
        <xsd:restriction base="dms:DateTime"/>
      </xsd:simpleType>
    </xsd:element>
    <xsd:element name="Description" ma:index="3" nillable="true" ma:displayName="Описание" ma:internalName="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87998-361a-4211-8acf-65231cde5cba" elementFormDefault="qualified">
    <xsd:import namespace="http://schemas.microsoft.com/office/2006/documentManagement/types"/>
    <xsd:import namespace="http://schemas.microsoft.com/office/infopath/2007/PartnerControls"/>
    <xsd:element name="docType" ma:index="10" nillable="true" ma:displayName="Тип документа" ma:list="{A20BBD65-6409-4692-B680-0D8EC82623CA}" ma:internalName="docType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Тип контента"/>
        <xsd:element ref="dc:title" minOccurs="0" maxOccurs="1" ma:index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 xmlns="f07adec3-9edc-4ba9-a947-c557adee0635" xsi:nil="true"/>
    <DocDate xmlns="f07adec3-9edc-4ba9-a947-c557adee0635">2016-05-03T21:00:00+00:00</DocDate>
    <docType xmlns="bf387998-361a-4211-8acf-65231cde5cba">17</docTyp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4C0B8C-A3C4-45A6-904D-315D9DC80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7adec3-9edc-4ba9-a947-c557adee0635"/>
    <ds:schemaRef ds:uri="bf387998-361a-4211-8acf-65231cde5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1B1BB5-2DF2-4415-8137-D1E4E72ACE1F}">
  <ds:schemaRefs>
    <ds:schemaRef ds:uri="f07adec3-9edc-4ba9-a947-c557adee0635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bf387998-361a-4211-8acf-65231cde5cba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749972B-3FEF-4919-A90D-C76D11A7D5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52428</TotalTime>
  <Words>600</Words>
  <Application>Microsoft Office PowerPoint</Application>
  <PresentationFormat>Экран (16:9)</PresentationFormat>
  <Paragraphs>70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3_Тема Office</vt:lpstr>
      <vt:lpstr>Презентация PowerPoint</vt:lpstr>
      <vt:lpstr>Что есть «Компетентная система»?</vt:lpstr>
      <vt:lpstr>Что есть «Компетентная система»?</vt:lpstr>
      <vt:lpstr>Цель и задачи проекта</vt:lpstr>
      <vt:lpstr>Методы исследования</vt:lpstr>
      <vt:lpstr>Результаты</vt:lpstr>
      <vt:lpstr>Исследование качества дошкольного образования в регионе проведено. Что дальше?</vt:lpstr>
      <vt:lpstr>Как использовать данные?</vt:lpstr>
      <vt:lpstr>Как использовать данные?</vt:lpstr>
      <vt:lpstr>Как использовать данные?</vt:lpstr>
      <vt:lpstr>Спасибо за внимание!</vt:lpstr>
    </vt:vector>
  </TitlesOfParts>
  <Company>adm.local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гос регистрации док страт планирования в ГАСУ_29-04-2016</dc:title>
  <dc:creator>Krichmara</dc:creator>
  <cp:lastModifiedBy>Elena Kotochigova</cp:lastModifiedBy>
  <cp:revision>2185</cp:revision>
  <cp:lastPrinted>2018-11-28T20:10:02Z</cp:lastPrinted>
  <dcterms:created xsi:type="dcterms:W3CDTF">2012-02-06T06:39:19Z</dcterms:created>
  <dcterms:modified xsi:type="dcterms:W3CDTF">2018-12-20T08:29:44Z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0x0101006B4FFBA0ED7388418B435DAA3AFCEE7C</vt:lpwstr>
  </property>
</Properties>
</file>