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93" r:id="rId3"/>
    <p:sldId id="310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7" r:id="rId17"/>
    <p:sldId id="328" r:id="rId18"/>
    <p:sldId id="330" r:id="rId19"/>
    <p:sldId id="313" r:id="rId2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55" autoAdjust="0"/>
  </p:normalViewPr>
  <p:slideViewPr>
    <p:cSldViewPr>
      <p:cViewPr varScale="1">
        <p:scale>
          <a:sx n="47" d="100"/>
          <a:sy n="47" d="100"/>
        </p:scale>
        <p:origin x="-77" y="-6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6D8D1-380F-4431-A505-F4CFAF96E12F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469F8-2E03-497F-9BB1-727E226FA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43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СОЛОМАТИН Александр Михайлович</a:t>
            </a:r>
          </a:p>
          <a:p>
            <a:r>
              <a:rPr lang="ru-RU" dirty="0" smtClean="0"/>
              <a:t>кандидат педагогических наук, доцент, руководитель научно-методической службы издательства «Академкнига/Учебник» (Москва, Россия)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469F8-2E03-497F-9BB1-727E226FAC1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56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09"/>
            <a:ext cx="9071930" cy="1457191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11318" y="1508788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2" y="106714"/>
            <a:ext cx="422701" cy="100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260648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46717" y="260535"/>
            <a:ext cx="7025211" cy="105623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1902955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Об итогах мониторинга </a:t>
            </a:r>
            <a:r>
              <a:rPr lang="ru-RU" sz="3600" dirty="0">
                <a:solidFill>
                  <a:srgbClr val="0070C0"/>
                </a:solidFill>
              </a:rPr>
              <a:t>вариативных показателей перехода школ в эффективный режим работы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4051447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Сальникова Юлия Николаевна, </a:t>
            </a:r>
            <a:r>
              <a:rPr lang="ru-RU" sz="2400" dirty="0" err="1"/>
              <a:t>к.п.н</a:t>
            </a:r>
            <a:r>
              <a:rPr lang="ru-RU" sz="2400" dirty="0" smtClean="0"/>
              <a:t>., доцент центра образовательного менеджмента </a:t>
            </a:r>
            <a:r>
              <a:rPr lang="ru-RU" sz="2400" dirty="0"/>
              <a:t>ГАУ ДПО ЯО ИРО</a:t>
            </a: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4360" y="1484784"/>
            <a:ext cx="8435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Количество (Рис.1) и доля % (Рис.2) </a:t>
            </a:r>
            <a:r>
              <a:rPr lang="ru-RU" dirty="0"/>
              <a:t>обучающихся, включенных в работу различных органов ученического самоуправления (на период 2019-2020 </a:t>
            </a:r>
            <a:r>
              <a:rPr lang="ru-RU" dirty="0" err="1" smtClean="0"/>
              <a:t>уч.год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718" y="2027151"/>
            <a:ext cx="7080832" cy="233795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718" y="4365104"/>
            <a:ext cx="7326563" cy="2402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9762" y="3629907"/>
            <a:ext cx="718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Рис.1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4106" y="5381738"/>
            <a:ext cx="718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Рис.2</a:t>
            </a:r>
            <a:endParaRPr lang="ru-RU" dirty="0"/>
          </a:p>
        </p:txBody>
      </p:sp>
      <p:sp>
        <p:nvSpPr>
          <p:cNvPr id="9" name="Стрелка влево 8"/>
          <p:cNvSpPr/>
          <p:nvPr/>
        </p:nvSpPr>
        <p:spPr>
          <a:xfrm rot="10800000">
            <a:off x="5436096" y="2744503"/>
            <a:ext cx="360040" cy="1804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1691680" y="4576414"/>
            <a:ext cx="288032" cy="1728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39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ru-RU" sz="2000" i="1" dirty="0">
                <a:solidFill>
                  <a:srgbClr val="0070C0"/>
                </a:solidFill>
              </a:rPr>
              <a:t>Школьное самоуправление сегодня — одно из немногих оставшихся у школьного сообщества средств самозащиты и выживания в не совсем благоприятных внешних условиях, существующих в обществе и </a:t>
            </a:r>
            <a:r>
              <a:rPr lang="ru-RU" sz="2000" i="1" dirty="0" smtClean="0">
                <a:solidFill>
                  <a:srgbClr val="0070C0"/>
                </a:solidFill>
              </a:rPr>
              <a:t>государстве (</a:t>
            </a:r>
            <a:r>
              <a:rPr lang="ru-RU" sz="1400" i="1" dirty="0" err="1" smtClean="0">
                <a:solidFill>
                  <a:srgbClr val="0070C0"/>
                </a:solidFill>
              </a:rPr>
              <a:t>И.Г.Саутиева</a:t>
            </a:r>
            <a:r>
              <a:rPr lang="ru-RU" sz="1400" i="1" dirty="0">
                <a:solidFill>
                  <a:srgbClr val="0070C0"/>
                </a:solidFill>
              </a:rPr>
              <a:t>, Институт непрерывного педагогического образования </a:t>
            </a:r>
            <a:r>
              <a:rPr lang="ru-RU" sz="1400" i="1" dirty="0" err="1">
                <a:solidFill>
                  <a:srgbClr val="0070C0"/>
                </a:solidFill>
              </a:rPr>
              <a:t>НовГ</a:t>
            </a:r>
            <a:r>
              <a:rPr lang="ru-RU" sz="2000" i="1" dirty="0">
                <a:solidFill>
                  <a:srgbClr val="0070C0"/>
                </a:solidFill>
              </a:rPr>
              <a:t>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507288" cy="428133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Одним из распространенных форм школьного самоуправления, куда могут быть включены обучающиеся это: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-Ученическое самоуправление — органы школьного самоуправления, созданные учениками из числа учеников. Соответственно, эти органы выражают интересы учеников. Формами ученического самоуправления могут быть ученическая конференция, ученический совет, </a:t>
            </a:r>
            <a:r>
              <a:rPr lang="ru-RU" sz="2000" dirty="0" smtClean="0"/>
              <a:t>ученическое собрание класса</a:t>
            </a:r>
            <a:r>
              <a:rPr lang="ru-RU" sz="2000" dirty="0"/>
              <a:t> и</a:t>
            </a:r>
            <a:r>
              <a:rPr lang="ru-RU" sz="2000" dirty="0" smtClean="0"/>
              <a:t> др.);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/>
              <a:t>- </a:t>
            </a:r>
            <a:r>
              <a:rPr lang="ru-RU" sz="2000" dirty="0" smtClean="0"/>
              <a:t>Общешкольное </a:t>
            </a:r>
            <a:r>
              <a:rPr lang="ru-RU" sz="2000" dirty="0"/>
              <a:t>самоуправление — органы школьного самоуправления, созданные совместно </a:t>
            </a:r>
            <a:r>
              <a:rPr lang="ru-RU" sz="2000" dirty="0" smtClean="0"/>
              <a:t>учениками</a:t>
            </a:r>
            <a:r>
              <a:rPr lang="ru-RU" sz="2000" dirty="0"/>
              <a:t>, педагогами и родителями. Эти органы должны согласовывать интересы всех участников школьной жизни и поэтому, как правило, имеют полномочия принимать решения, имеющие общешкольное значение. Наиболее распространенной формой общешкольного самоуправления является совет </a:t>
            </a:r>
            <a:r>
              <a:rPr lang="ru-RU" sz="2000" dirty="0" smtClean="0"/>
              <a:t>школы;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18105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373616" cy="79208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Возможные направления </a:t>
            </a:r>
            <a:r>
              <a:rPr lang="ru-RU" sz="2800" dirty="0"/>
              <a:t>деятельности органов ученического самоуправления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4006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/>
              <a:t>— </a:t>
            </a:r>
            <a:r>
              <a:rPr lang="ru-RU" sz="1800" dirty="0">
                <a:solidFill>
                  <a:srgbClr val="0070C0"/>
                </a:solidFill>
              </a:rPr>
              <a:t>представительское направление </a:t>
            </a:r>
            <a:r>
              <a:rPr lang="ru-RU" sz="1800" dirty="0"/>
              <a:t>— участие учеников в обсуждении школьных проблем и принятии решений, участие в работе органов общешкольного самоуправления, представление интересов учащихся при управлении деятельностью школы</a:t>
            </a:r>
            <a:r>
              <a:rPr lang="ru-RU" sz="1800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/>
              <a:t>—</a:t>
            </a:r>
            <a:r>
              <a:rPr lang="ru-RU" sz="1800" dirty="0">
                <a:solidFill>
                  <a:srgbClr val="0070C0"/>
                </a:solidFill>
              </a:rPr>
              <a:t>разрешение конфликтов </a:t>
            </a:r>
            <a:r>
              <a:rPr lang="ru-RU" sz="1800" dirty="0"/>
              <a:t>— посредничество в разрешении </a:t>
            </a:r>
            <a:r>
              <a:rPr lang="ru-RU" sz="1800" dirty="0" err="1"/>
              <a:t>внутришкольных</a:t>
            </a:r>
            <a:r>
              <a:rPr lang="ru-RU" sz="1800" dirty="0"/>
              <a:t> (</a:t>
            </a:r>
            <a:r>
              <a:rPr lang="ru-RU" sz="1800" dirty="0" err="1"/>
              <a:t>внутриклассных</a:t>
            </a:r>
            <a:r>
              <a:rPr lang="ru-RU" sz="1800" dirty="0"/>
              <a:t>) конфликтов на принципах добровольности</a:t>
            </a:r>
            <a:r>
              <a:rPr lang="ru-RU" sz="1800" dirty="0" smtClean="0"/>
              <a:t>;</a:t>
            </a:r>
            <a:endParaRPr lang="ru-RU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/>
              <a:t>— </a:t>
            </a:r>
            <a:r>
              <a:rPr lang="ru-RU" sz="1800" dirty="0">
                <a:solidFill>
                  <a:srgbClr val="0070C0"/>
                </a:solidFill>
              </a:rPr>
              <a:t>информационное направление </a:t>
            </a:r>
            <a:r>
              <a:rPr lang="ru-RU" sz="1800" dirty="0"/>
              <a:t>— информирование школьного коллектива о проблемах и путях их решения, деятельности ученического совета, достижениях и победах, планах на будущее</a:t>
            </a:r>
            <a:r>
              <a:rPr lang="ru-RU" sz="1800" dirty="0" smtClean="0"/>
              <a:t>;</a:t>
            </a:r>
            <a:endParaRPr lang="ru-RU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/>
              <a:t>— </a:t>
            </a:r>
            <a:r>
              <a:rPr lang="ru-RU" sz="1800" dirty="0">
                <a:solidFill>
                  <a:srgbClr val="0070C0"/>
                </a:solidFill>
              </a:rPr>
              <a:t>шефское направление </a:t>
            </a:r>
            <a:r>
              <a:rPr lang="ru-RU" sz="1800" dirty="0"/>
              <a:t>— организация шефства старших над младшими, «сильных» над «слабыми», «профессионалов» над «начинающими» и т.д</a:t>
            </a:r>
            <a:r>
              <a:rPr lang="ru-RU" sz="1800" dirty="0" smtClean="0"/>
              <a:t>.;</a:t>
            </a:r>
            <a:endParaRPr lang="ru-RU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/>
              <a:t>— </a:t>
            </a:r>
            <a:r>
              <a:rPr lang="ru-RU" sz="1800" dirty="0">
                <a:solidFill>
                  <a:srgbClr val="0070C0"/>
                </a:solidFill>
              </a:rPr>
              <a:t>внешние связи </a:t>
            </a:r>
            <a:r>
              <a:rPr lang="ru-RU" sz="1800" dirty="0"/>
              <a:t>— организация взаимодействия с внешкольными структурами, </a:t>
            </a:r>
            <a:r>
              <a:rPr lang="ru-RU" sz="1800" dirty="0" smtClean="0"/>
              <a:t>привлечение внешних </a:t>
            </a:r>
            <a:r>
              <a:rPr lang="ru-RU" sz="1800" dirty="0"/>
              <a:t>ресурсов к решению проблем учеников и школы в целом</a:t>
            </a:r>
            <a:r>
              <a:rPr lang="ru-RU" sz="1800" dirty="0" smtClean="0"/>
              <a:t>;</a:t>
            </a:r>
            <a:endParaRPr lang="ru-RU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/>
              <a:t>— </a:t>
            </a:r>
            <a:r>
              <a:rPr lang="ru-RU" sz="1800" dirty="0">
                <a:solidFill>
                  <a:srgbClr val="0070C0"/>
                </a:solidFill>
              </a:rPr>
              <a:t>организаторское направление </a:t>
            </a:r>
            <a:r>
              <a:rPr lang="ru-RU" sz="1800" dirty="0"/>
              <a:t>— поддержка досуговых, социально-значимых и иных инициатив школьников</a:t>
            </a:r>
            <a:r>
              <a:rPr lang="ru-RU" sz="1800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— </a:t>
            </a:r>
            <a:r>
              <a:rPr lang="ru-RU" sz="1800" dirty="0">
                <a:solidFill>
                  <a:srgbClr val="0070C0"/>
                </a:solidFill>
              </a:rPr>
              <a:t>правозащитное направление </a:t>
            </a:r>
            <a:r>
              <a:rPr lang="ru-RU" sz="1800" dirty="0"/>
              <a:t>— защита прав учеников на различных уровнях (семья, улица, группа, класс и т.д.).</a:t>
            </a:r>
          </a:p>
        </p:txBody>
      </p:sp>
    </p:spTree>
    <p:extLst>
      <p:ext uri="{BB962C8B-B14F-4D97-AF65-F5344CB8AC3E}">
        <p14:creationId xmlns:p14="http://schemas.microsoft.com/office/powerpoint/2010/main" val="1064370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Необходимые условия для функционирования органов ученического самоуправления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— наделение ученического самоуправления правами по участию в управлении школой — </a:t>
            </a:r>
            <a:r>
              <a:rPr lang="ru-RU" dirty="0">
                <a:solidFill>
                  <a:srgbClr val="0070C0"/>
                </a:solidFill>
              </a:rPr>
              <a:t>реальными полномочиями</a:t>
            </a:r>
            <a:r>
              <a:rPr lang="ru-RU" dirty="0"/>
              <a:t>, которые дают возможность серьезно влиять на школьную политику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— разработка </a:t>
            </a:r>
            <a:r>
              <a:rPr lang="ru-RU" dirty="0">
                <a:solidFill>
                  <a:srgbClr val="0070C0"/>
                </a:solidFill>
              </a:rPr>
              <a:t>технологии ученического самоуправления</a:t>
            </a:r>
            <a:r>
              <a:rPr lang="ru-RU" dirty="0"/>
              <a:t>, дающей возможность ученикам и их </a:t>
            </a:r>
            <a:r>
              <a:rPr lang="ru-RU" dirty="0" smtClean="0"/>
              <a:t>педагогам-наставникам </a:t>
            </a:r>
            <a:r>
              <a:rPr lang="ru-RU" dirty="0">
                <a:solidFill>
                  <a:srgbClr val="0070C0"/>
                </a:solidFill>
              </a:rPr>
              <a:t>проектировать и создавать</a:t>
            </a:r>
            <a:r>
              <a:rPr lang="ru-RU" dirty="0"/>
              <a:t> системы самоуправления в условиях каждой конкретной школы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— передача ученическому самоуправлению эффективных технологий работы, позволяющих </a:t>
            </a:r>
            <a:r>
              <a:rPr lang="ru-RU" dirty="0">
                <a:solidFill>
                  <a:srgbClr val="0070C0"/>
                </a:solidFill>
              </a:rPr>
              <a:t>решать актуальные школьные проблемы</a:t>
            </a:r>
            <a:r>
              <a:rPr lang="ru-RU" dirty="0"/>
              <a:t>, — это преимущественно технологии, накопленные в «третьем секторе», используемые в деятельности общественных организаций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— создание </a:t>
            </a:r>
            <a:r>
              <a:rPr lang="ru-RU" dirty="0">
                <a:solidFill>
                  <a:srgbClr val="0070C0"/>
                </a:solidFill>
              </a:rPr>
              <a:t>системы поддержки развития ученического самоуправления</a:t>
            </a:r>
            <a:r>
              <a:rPr lang="ru-RU" dirty="0"/>
              <a:t>, в том числе на уровне образовательной политики, в области взаимодействия ученического самоуправления со структурами гражданского общества, в плане информационной, методической поддержки, работы по развитию организаторских </a:t>
            </a:r>
            <a:r>
              <a:rPr lang="ru-RU" dirty="0" smtClean="0"/>
              <a:t>способностей.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937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49006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908720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Наличие </a:t>
            </a:r>
            <a:r>
              <a:rPr lang="ru-RU" dirty="0"/>
              <a:t>специалиста (на период 2019-2020 </a:t>
            </a:r>
            <a:r>
              <a:rPr lang="ru-RU" dirty="0" err="1"/>
              <a:t>уч.года</a:t>
            </a:r>
            <a:r>
              <a:rPr lang="ru-RU" dirty="0"/>
              <a:t>) в вашем </a:t>
            </a:r>
            <a:r>
              <a:rPr lang="ru-RU" dirty="0" smtClean="0"/>
              <a:t>ОО </a:t>
            </a:r>
            <a:r>
              <a:rPr lang="ru-RU" dirty="0"/>
              <a:t>- </a:t>
            </a:r>
            <a:r>
              <a:rPr lang="ru-RU" dirty="0" smtClean="0"/>
              <a:t>ПСИХОЛОГ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628800"/>
            <a:ext cx="714207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65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/>
          </a:bodyPr>
          <a:lstStyle/>
          <a:p>
            <a:r>
              <a:rPr lang="ru-RU" sz="2800" smtClean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2206170"/>
            <a:ext cx="7560840" cy="3327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83568" y="1175953"/>
            <a:ext cx="8003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Наличие </a:t>
            </a:r>
            <a:r>
              <a:rPr lang="ru-RU" dirty="0"/>
              <a:t>специалиста (на период 2019-2020 </a:t>
            </a:r>
            <a:r>
              <a:rPr lang="ru-RU" dirty="0" err="1"/>
              <a:t>уч.года</a:t>
            </a:r>
            <a:r>
              <a:rPr lang="ru-RU" dirty="0"/>
              <a:t>) в вашем ОО, поставив соответствующую отметку - ДЕФЕКТОЛОГ</a:t>
            </a:r>
          </a:p>
        </p:txBody>
      </p:sp>
    </p:spTree>
    <p:extLst>
      <p:ext uri="{BB962C8B-B14F-4D97-AF65-F5344CB8AC3E}">
        <p14:creationId xmlns:p14="http://schemas.microsoft.com/office/powerpoint/2010/main" val="2022367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/>
          </a:bodyPr>
          <a:lstStyle/>
          <a:p>
            <a:r>
              <a:rPr lang="ru-RU" sz="2800" smtClean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75953"/>
            <a:ext cx="8003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Наличие </a:t>
            </a:r>
            <a:r>
              <a:rPr lang="ru-RU" dirty="0"/>
              <a:t>специалиста (на период 2019-2020 </a:t>
            </a:r>
            <a:r>
              <a:rPr lang="ru-RU" dirty="0" err="1"/>
              <a:t>уч.года</a:t>
            </a:r>
            <a:r>
              <a:rPr lang="ru-RU" dirty="0"/>
              <a:t>) в вашем ОО, поставив соответствующую отметку - </a:t>
            </a:r>
            <a:r>
              <a:rPr lang="ru-RU" dirty="0" smtClean="0"/>
              <a:t>ЛОГОПЕД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2132856"/>
            <a:ext cx="823124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874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/>
          </a:bodyPr>
          <a:lstStyle/>
          <a:p>
            <a:r>
              <a:rPr lang="ru-RU" sz="2800" smtClean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268760"/>
            <a:ext cx="8003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Наличие </a:t>
            </a:r>
            <a:r>
              <a:rPr lang="ru-RU" dirty="0"/>
              <a:t>специалиста (на период 2019-2020 </a:t>
            </a:r>
            <a:r>
              <a:rPr lang="ru-RU" dirty="0" err="1"/>
              <a:t>уч.года</a:t>
            </a:r>
            <a:r>
              <a:rPr lang="ru-RU" dirty="0"/>
              <a:t>) в вашем ОО, поставив соответствующую отметку </a:t>
            </a:r>
            <a:r>
              <a:rPr lang="ru-RU" dirty="0" smtClean="0"/>
              <a:t>– СОЦИАЛЬНЫЙ ПЕДАГОГ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1" y="2091584"/>
            <a:ext cx="7819078" cy="349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631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/>
          </a:bodyPr>
          <a:lstStyle/>
          <a:p>
            <a:r>
              <a:rPr lang="ru-RU" sz="2800" smtClean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268760"/>
            <a:ext cx="8003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Наличие </a:t>
            </a:r>
            <a:r>
              <a:rPr lang="ru-RU" dirty="0"/>
              <a:t>специалиста (на период 2019-2020 </a:t>
            </a:r>
            <a:r>
              <a:rPr lang="ru-RU" dirty="0" err="1"/>
              <a:t>уч.года</a:t>
            </a:r>
            <a:r>
              <a:rPr lang="ru-RU" dirty="0"/>
              <a:t>) в вашем ОО, поставив соответствующую отметку </a:t>
            </a:r>
            <a:r>
              <a:rPr lang="ru-RU" dirty="0" smtClean="0"/>
              <a:t>–  ПЕДАГОГ ДОПОЛНИТЕЛЬНОГО ОБРАЗОВАНИЯ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560" y="2383160"/>
            <a:ext cx="733909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36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1490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Благодарим Вас за внимание!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620688"/>
            <a:ext cx="7415808" cy="370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59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3600" dirty="0" smtClean="0">
                <a:solidFill>
                  <a:srgbClr val="C00000"/>
                </a:solidFill>
              </a:rPr>
              <a:t>Уровень реализации школьных программ перехода школ в эффективный режим работы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Вариантная часть: показатели ШНОР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686800" cy="45365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smtClean="0">
                <a:solidFill>
                  <a:srgbClr val="00B0F0"/>
                </a:solidFill>
              </a:rPr>
              <a:t>Доля обучающихся, повысивших степень школьной мотивации</a:t>
            </a:r>
            <a:r>
              <a:rPr lang="ru-RU" dirty="0">
                <a:solidFill>
                  <a:srgbClr val="00B0F0"/>
                </a:solidFill>
              </a:rPr>
              <a:t>;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smtClean="0">
                <a:solidFill>
                  <a:srgbClr val="00B0F0"/>
                </a:solidFill>
              </a:rPr>
              <a:t>Доля обучающихся, их родителей и педагогов, удовлетворенных качеством условий образования в ОО</a:t>
            </a:r>
            <a:r>
              <a:rPr lang="ru-RU" dirty="0">
                <a:solidFill>
                  <a:srgbClr val="00B0F0"/>
                </a:solidFill>
              </a:rPr>
              <a:t>;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 smtClean="0">
                <a:solidFill>
                  <a:srgbClr val="00B0F0"/>
                </a:solidFill>
              </a:rPr>
              <a:t>Доля обучающихся, занимающихся по дополнительным образовательным программам;</a:t>
            </a:r>
          </a:p>
          <a:p>
            <a:pPr>
              <a:buNone/>
            </a:pPr>
            <a:r>
              <a:rPr lang="ru-RU" dirty="0" smtClean="0"/>
              <a:t>4. </a:t>
            </a:r>
            <a:r>
              <a:rPr lang="ru-RU" dirty="0" smtClean="0">
                <a:solidFill>
                  <a:srgbClr val="00B0F0"/>
                </a:solidFill>
              </a:rPr>
              <a:t>Доля педагогов школ, включенных в активные формы взаимодействия и саморазвития (профессиональные сообщества, конкурсное движение и др.);</a:t>
            </a:r>
          </a:p>
          <a:p>
            <a:pPr>
              <a:buNone/>
            </a:pPr>
            <a:r>
              <a:rPr lang="ru-RU" dirty="0" smtClean="0"/>
              <a:t>5. </a:t>
            </a:r>
            <a:r>
              <a:rPr lang="ru-RU" dirty="0" smtClean="0">
                <a:solidFill>
                  <a:srgbClr val="00B0F0"/>
                </a:solidFill>
              </a:rPr>
              <a:t>Доля участников образовательных отношений, удовлетворенных материально-техническим обеспечением организации</a:t>
            </a:r>
            <a:r>
              <a:rPr lang="ru-RU" dirty="0">
                <a:solidFill>
                  <a:srgbClr val="00B0F0"/>
                </a:solidFill>
              </a:rPr>
              <a:t>;</a:t>
            </a:r>
            <a:endParaRPr lang="ru-RU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ru-RU" dirty="0" smtClean="0"/>
              <a:t> 6.</a:t>
            </a:r>
            <a:r>
              <a:rPr lang="ru-RU" dirty="0" smtClean="0">
                <a:solidFill>
                  <a:srgbClr val="00B0F0"/>
                </a:solidFill>
              </a:rPr>
              <a:t>Доля обучающихся с образовательной </a:t>
            </a:r>
            <a:r>
              <a:rPr lang="ru-RU" dirty="0" err="1" smtClean="0">
                <a:solidFill>
                  <a:srgbClr val="00B0F0"/>
                </a:solidFill>
              </a:rPr>
              <a:t>неуспешностью</a:t>
            </a:r>
            <a:r>
              <a:rPr lang="ru-RU" dirty="0" smtClean="0">
                <a:solidFill>
                  <a:srgbClr val="00B0F0"/>
                </a:solidFill>
              </a:rPr>
              <a:t>, которым оказана адресная поддержка. </a:t>
            </a:r>
          </a:p>
          <a:p>
            <a:pPr>
              <a:buNone/>
            </a:pPr>
            <a:r>
              <a:rPr lang="ru-RU" dirty="0" smtClean="0"/>
              <a:t>7. Доля </a:t>
            </a:r>
            <a:r>
              <a:rPr lang="ru-RU" dirty="0"/>
              <a:t>образовательных программ с использованием дистанционных технологий в общем пакете программ ОО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Уровень реализации школьных программ перехода школ в эффективный режим работы</a:t>
            </a:r>
            <a:br>
              <a:rPr lang="ru-RU" sz="3200" dirty="0">
                <a:solidFill>
                  <a:srgbClr val="C00000"/>
                </a:solidFill>
              </a:rPr>
            </a:br>
            <a:r>
              <a:rPr lang="ru-RU" sz="3200" dirty="0">
                <a:solidFill>
                  <a:srgbClr val="C00000"/>
                </a:solidFill>
              </a:rPr>
              <a:t>Вариантная часть: </a:t>
            </a:r>
            <a:r>
              <a:rPr lang="ru-RU" sz="3200" dirty="0" smtClean="0">
                <a:solidFill>
                  <a:srgbClr val="C00000"/>
                </a:solidFill>
              </a:rPr>
              <a:t>показатели ШНСУ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344" y="1601416"/>
            <a:ext cx="8507288" cy="525658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Доля </a:t>
            </a:r>
            <a:r>
              <a:rPr lang="ru-RU" dirty="0">
                <a:solidFill>
                  <a:srgbClr val="00B0F0"/>
                </a:solidFill>
              </a:rPr>
              <a:t>обучающихся с образовательной </a:t>
            </a:r>
            <a:r>
              <a:rPr lang="ru-RU" dirty="0" err="1">
                <a:solidFill>
                  <a:srgbClr val="00B0F0"/>
                </a:solidFill>
              </a:rPr>
              <a:t>неуспешностью</a:t>
            </a:r>
            <a:r>
              <a:rPr lang="ru-RU" dirty="0">
                <a:solidFill>
                  <a:srgbClr val="00B0F0"/>
                </a:solidFill>
              </a:rPr>
              <a:t>, которым оказана адресная </a:t>
            </a:r>
            <a:r>
              <a:rPr lang="ru-RU" dirty="0" smtClean="0">
                <a:solidFill>
                  <a:srgbClr val="00B0F0"/>
                </a:solidFill>
              </a:rPr>
              <a:t>поддержка;</a:t>
            </a:r>
          </a:p>
          <a:p>
            <a:r>
              <a:rPr lang="ru-RU" dirty="0">
                <a:solidFill>
                  <a:srgbClr val="00B0F0"/>
                </a:solidFill>
              </a:rPr>
              <a:t>Доля обучающихся ОО, занимающихся по дополнительным образовательным </a:t>
            </a:r>
            <a:r>
              <a:rPr lang="ru-RU" dirty="0" smtClean="0">
                <a:solidFill>
                  <a:srgbClr val="00B0F0"/>
                </a:solidFill>
              </a:rPr>
              <a:t>программам</a:t>
            </a:r>
            <a:r>
              <a:rPr lang="ru-RU" dirty="0" smtClean="0"/>
              <a:t>;</a:t>
            </a:r>
          </a:p>
          <a:p>
            <a:r>
              <a:rPr lang="ru-RU" dirty="0">
                <a:solidFill>
                  <a:srgbClr val="00B0F0"/>
                </a:solidFill>
              </a:rPr>
              <a:t>Доля обучающихся, повысивших степень школьной </a:t>
            </a:r>
            <a:r>
              <a:rPr lang="ru-RU" dirty="0" smtClean="0">
                <a:solidFill>
                  <a:srgbClr val="00B0F0"/>
                </a:solidFill>
              </a:rPr>
              <a:t>мотивации;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Доля </a:t>
            </a:r>
            <a:r>
              <a:rPr lang="ru-RU" dirty="0">
                <a:solidFill>
                  <a:srgbClr val="00B0F0"/>
                </a:solidFill>
              </a:rPr>
              <a:t>обучающихся, их родителей и педагогов, удовлетворенных качеством условий образования в </a:t>
            </a:r>
            <a:r>
              <a:rPr lang="ru-RU" dirty="0" smtClean="0">
                <a:solidFill>
                  <a:srgbClr val="00B0F0"/>
                </a:solidFill>
              </a:rPr>
              <a:t>ОО</a:t>
            </a:r>
            <a:r>
              <a:rPr lang="ru-RU" dirty="0" smtClean="0"/>
              <a:t>;</a:t>
            </a:r>
          </a:p>
          <a:p>
            <a:r>
              <a:rPr lang="ru-RU" dirty="0">
                <a:solidFill>
                  <a:srgbClr val="00B0F0"/>
                </a:solidFill>
              </a:rPr>
              <a:t>Доля педагогов школ, включенных в активные формы взаимодействия и саморазвития (профессиональные сообщества, конкурсное движение и др</a:t>
            </a:r>
            <a:r>
              <a:rPr lang="ru-RU" dirty="0" smtClean="0">
                <a:solidFill>
                  <a:srgbClr val="00B0F0"/>
                </a:solidFill>
              </a:rPr>
              <a:t>.);</a:t>
            </a:r>
          </a:p>
          <a:p>
            <a:r>
              <a:rPr lang="ru-RU" dirty="0">
                <a:solidFill>
                  <a:srgbClr val="00B0F0"/>
                </a:solidFill>
              </a:rPr>
              <a:t>Доля участников образовательных отношений, удовлетворенных материально-техническим обеспечением организации</a:t>
            </a:r>
            <a:r>
              <a:rPr lang="ru-RU" dirty="0"/>
              <a:t>.</a:t>
            </a:r>
          </a:p>
          <a:p>
            <a:r>
              <a:rPr lang="ru-RU" dirty="0"/>
              <a:t>Доля выпускников, получивших документы об образовании (обучении);</a:t>
            </a:r>
          </a:p>
          <a:p>
            <a:r>
              <a:rPr lang="ru-RU" dirty="0"/>
              <a:t>Доля обучающихся не аттестованных по итогам учебного года</a:t>
            </a:r>
            <a:r>
              <a:rPr lang="ru-RU" dirty="0" smtClean="0"/>
              <a:t>;</a:t>
            </a:r>
          </a:p>
          <a:p>
            <a:r>
              <a:rPr lang="ru-RU" dirty="0"/>
              <a:t>Доля обучающихся, включенных в работу различных органов ученического самоуправления;</a:t>
            </a:r>
          </a:p>
          <a:p>
            <a:r>
              <a:rPr lang="ru-RU" dirty="0"/>
              <a:t>Укомплектованность школы педагогическим кадрами, в том числе специалистами (психолог, логопед, дефектологи, преподаватели дополнительного образования детей, социальные педагоги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46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70609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Результаты входного мониторинга вариативных показателей (на 10.06.2020 г. прошли 61 ОО из 68)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224" y="2348880"/>
            <a:ext cx="8902104" cy="30917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4380" y="1268760"/>
            <a:ext cx="8075240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Доля </a:t>
            </a:r>
            <a:r>
              <a:rPr lang="ru-RU" dirty="0"/>
              <a:t>обучающихся, </a:t>
            </a:r>
            <a:endParaRPr lang="ru-RU" dirty="0" smtClean="0"/>
          </a:p>
          <a:p>
            <a:pPr algn="ctr"/>
            <a:r>
              <a:rPr lang="ru-RU" dirty="0" smtClean="0"/>
              <a:t>занимающихся </a:t>
            </a:r>
            <a:r>
              <a:rPr lang="ru-RU" dirty="0"/>
              <a:t>по дополнительным образовательным </a:t>
            </a:r>
            <a:r>
              <a:rPr lang="ru-RU" dirty="0" smtClean="0"/>
              <a:t>программам</a:t>
            </a:r>
            <a:endParaRPr lang="ru-RU" dirty="0"/>
          </a:p>
        </p:txBody>
      </p:sp>
      <p:sp>
        <p:nvSpPr>
          <p:cNvPr id="7" name="Стрелка влево 6"/>
          <p:cNvSpPr/>
          <p:nvPr/>
        </p:nvSpPr>
        <p:spPr>
          <a:xfrm>
            <a:off x="899592" y="2996952"/>
            <a:ext cx="504056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/>
          <p:cNvSpPr/>
          <p:nvPr/>
        </p:nvSpPr>
        <p:spPr>
          <a:xfrm rot="10800000">
            <a:off x="7236296" y="3822765"/>
            <a:ext cx="504056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5160202"/>
            <a:ext cx="8830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Дополнительное образование детей и взрослых направлено на формирование и развитие творческих способностей, формирование культуры здорового образа жизни, укрепление здоровья, а также на организацию их свободного времени. ДО для детей обеспечивает их </a:t>
            </a:r>
            <a:r>
              <a:rPr lang="ru-RU" dirty="0">
                <a:solidFill>
                  <a:srgbClr val="FF0000"/>
                </a:solidFill>
              </a:rPr>
              <a:t>социальную адаптацию</a:t>
            </a:r>
            <a:r>
              <a:rPr lang="ru-RU" dirty="0"/>
              <a:t>, профессиональную ориентацию, а также направлено на </a:t>
            </a:r>
            <a:r>
              <a:rPr lang="ru-RU" dirty="0">
                <a:solidFill>
                  <a:srgbClr val="FF0000"/>
                </a:solidFill>
              </a:rPr>
              <a:t>выявление одаренных детей</a:t>
            </a:r>
            <a:r>
              <a:rPr lang="ru-RU" dirty="0"/>
              <a:t> с учетом их возрастных и </a:t>
            </a:r>
            <a:r>
              <a:rPr lang="ru-RU" dirty="0">
                <a:solidFill>
                  <a:srgbClr val="FF0000"/>
                </a:solidFill>
              </a:rPr>
              <a:t>индивидуальных </a:t>
            </a:r>
            <a:r>
              <a:rPr lang="ru-RU" dirty="0" smtClean="0">
                <a:solidFill>
                  <a:srgbClr val="FF0000"/>
                </a:solidFill>
              </a:rPr>
              <a:t>особенностей.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2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4082"/>
          </a:xfrm>
        </p:spPr>
        <p:txBody>
          <a:bodyPr>
            <a:normAutofit fontScale="90000"/>
          </a:bodyPr>
          <a:lstStyle/>
          <a:p>
            <a:r>
              <a:rPr lang="ru-RU" sz="2900" dirty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651" y="1454946"/>
            <a:ext cx="8344713" cy="273630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55576" y="108561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Количество </a:t>
            </a:r>
            <a:r>
              <a:rPr lang="ru-RU" dirty="0"/>
              <a:t>педагогов, включенных в профессиональные сообщества</a:t>
            </a:r>
          </a:p>
        </p:txBody>
      </p:sp>
      <p:sp>
        <p:nvSpPr>
          <p:cNvPr id="6" name="Стрелка влево 5"/>
          <p:cNvSpPr/>
          <p:nvPr/>
        </p:nvSpPr>
        <p:spPr>
          <a:xfrm>
            <a:off x="3635896" y="3140968"/>
            <a:ext cx="504056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842" y="4465166"/>
            <a:ext cx="7238644" cy="239283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71651" y="4005043"/>
            <a:ext cx="84208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Количество </a:t>
            </a:r>
            <a:r>
              <a:rPr lang="ru-RU" dirty="0"/>
              <a:t>педагогов- участников конкурсов профессионального мастерства муниципального, регионального и федерального уровня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5123859"/>
            <a:ext cx="530398" cy="1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ПРОФЕССИОНАЛЬНЫЕ СООБЩЕСТВА?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251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По результатам проведенного в 16 </a:t>
            </a:r>
            <a:r>
              <a:rPr lang="ru-RU" i="1" dirty="0"/>
              <a:t>регионах нашей </a:t>
            </a:r>
            <a:r>
              <a:rPr lang="ru-RU" i="1" dirty="0" smtClean="0"/>
              <a:t>страны (исследование Соломатина А.М)  </a:t>
            </a:r>
            <a:r>
              <a:rPr lang="ru-RU" i="1" dirty="0"/>
              <a:t>анкетирования </a:t>
            </a:r>
            <a:r>
              <a:rPr lang="ru-RU" i="1" dirty="0" smtClean="0"/>
              <a:t>по вопросам функционирования профессиональных сообществ, участники отмечают следующие преимущества:</a:t>
            </a:r>
          </a:p>
          <a:p>
            <a:pPr marL="0" indent="0">
              <a:buNone/>
            </a:pPr>
            <a:endParaRPr lang="ru-RU" i="1" dirty="0"/>
          </a:p>
          <a:p>
            <a:r>
              <a:rPr lang="ru-RU" dirty="0"/>
              <a:t>-     </a:t>
            </a:r>
            <a:r>
              <a:rPr lang="ru-RU" dirty="0">
                <a:solidFill>
                  <a:srgbClr val="0070C0"/>
                </a:solidFill>
              </a:rPr>
              <a:t>актуальность</a:t>
            </a:r>
            <a:r>
              <a:rPr lang="ru-RU" dirty="0"/>
              <a:t> решаемых в сообществах проблем, когда каждый профессионал не только находит необходимые решения, но и получает возможность их применять «здесь и сейчас» в собственной педагогической деятельности и деятельности коллег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    </a:t>
            </a:r>
            <a:r>
              <a:rPr lang="ru-RU" dirty="0">
                <a:solidFill>
                  <a:srgbClr val="0070C0"/>
                </a:solidFill>
              </a:rPr>
              <a:t>реализация идей практической направленности и целесообразности </a:t>
            </a:r>
            <a:r>
              <a:rPr lang="ru-RU" dirty="0"/>
              <a:t>– сообщества нацелены на выполнение прикладных и востребованных разработок, что «подталкивает» к объединению заинтересованных участников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    </a:t>
            </a:r>
            <a:r>
              <a:rPr lang="ru-RU" dirty="0">
                <a:solidFill>
                  <a:srgbClr val="0070C0"/>
                </a:solidFill>
              </a:rPr>
              <a:t>инновационный характер деятельности</a:t>
            </a:r>
            <a:r>
              <a:rPr lang="ru-RU" dirty="0"/>
              <a:t>, обладающий большим потенциалом для профессиональной </a:t>
            </a:r>
            <a:r>
              <a:rPr lang="ru-RU" dirty="0">
                <a:solidFill>
                  <a:srgbClr val="0070C0"/>
                </a:solidFill>
              </a:rPr>
              <a:t>самореализации, саморазвития </a:t>
            </a:r>
            <a:r>
              <a:rPr lang="ru-RU" dirty="0"/>
              <a:t>и (возможно) </a:t>
            </a:r>
            <a:r>
              <a:rPr lang="ru-RU" dirty="0">
                <a:solidFill>
                  <a:srgbClr val="0070C0"/>
                </a:solidFill>
              </a:rPr>
              <a:t>эффективной подготовки к предстоящей аттестации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    </a:t>
            </a:r>
            <a:r>
              <a:rPr lang="ru-RU" dirty="0">
                <a:solidFill>
                  <a:srgbClr val="0070C0"/>
                </a:solidFill>
              </a:rPr>
              <a:t>привлекательность </a:t>
            </a:r>
            <a:r>
              <a:rPr lang="ru-RU" dirty="0"/>
              <a:t>работы в команде, где собираются </a:t>
            </a:r>
            <a:r>
              <a:rPr lang="ru-RU" dirty="0">
                <a:solidFill>
                  <a:srgbClr val="0070C0"/>
                </a:solidFill>
              </a:rPr>
              <a:t>профессионалы</a:t>
            </a:r>
            <a:r>
              <a:rPr lang="ru-RU" dirty="0"/>
              <a:t> достаточно </a:t>
            </a:r>
            <a:r>
              <a:rPr lang="ru-RU" dirty="0">
                <a:solidFill>
                  <a:srgbClr val="0070C0"/>
                </a:solidFill>
              </a:rPr>
              <a:t>высокого уровня </a:t>
            </a:r>
            <a:r>
              <a:rPr lang="ru-RU" dirty="0"/>
              <a:t>(в этом случае востребован сам процесс проектной работы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-     наличие </a:t>
            </a:r>
            <a:r>
              <a:rPr lang="ru-RU" dirty="0">
                <a:solidFill>
                  <a:srgbClr val="0070C0"/>
                </a:solidFill>
              </a:rPr>
              <a:t>общего банка информационных ресурсов</a:t>
            </a:r>
            <a:r>
              <a:rPr lang="ru-RU" dirty="0"/>
              <a:t>, появление новых возможностей для </a:t>
            </a:r>
            <a:r>
              <a:rPr lang="ru-RU" dirty="0">
                <a:solidFill>
                  <a:srgbClr val="0070C0"/>
                </a:solidFill>
              </a:rPr>
              <a:t>открытого доступа к инновационным разработкам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    возможность </a:t>
            </a:r>
            <a:r>
              <a:rPr lang="ru-RU" dirty="0">
                <a:solidFill>
                  <a:srgbClr val="0070C0"/>
                </a:solidFill>
              </a:rPr>
              <a:t>повысить статус </a:t>
            </a:r>
            <a:r>
              <a:rPr lang="ru-RU" dirty="0"/>
              <a:t>каждого участника сети и </a:t>
            </a:r>
            <a:r>
              <a:rPr lang="ru-RU" dirty="0" smtClean="0"/>
              <a:t>другие.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15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1472" y="2627698"/>
            <a:ext cx="8184040" cy="27455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89181" y="1981367"/>
            <a:ext cx="75712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Доля </a:t>
            </a:r>
            <a:r>
              <a:rPr lang="ru-RU" dirty="0"/>
              <a:t>педагогов, включенных в активные формы взаимодействия и саморазвития</a:t>
            </a:r>
          </a:p>
        </p:txBody>
      </p:sp>
      <p:sp>
        <p:nvSpPr>
          <p:cNvPr id="6" name="Стрелка влево 5"/>
          <p:cNvSpPr/>
          <p:nvPr/>
        </p:nvSpPr>
        <p:spPr>
          <a:xfrm>
            <a:off x="1115616" y="3501008"/>
            <a:ext cx="36004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лево 6"/>
          <p:cNvSpPr/>
          <p:nvPr/>
        </p:nvSpPr>
        <p:spPr>
          <a:xfrm rot="10800000">
            <a:off x="7956376" y="3533008"/>
            <a:ext cx="36004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 rot="16200000">
            <a:off x="5904148" y="3609020"/>
            <a:ext cx="432048" cy="216024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007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9229" y="925869"/>
            <a:ext cx="83644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Количество </a:t>
            </a:r>
            <a:r>
              <a:rPr lang="ru-RU" sz="1600" dirty="0"/>
              <a:t>образовательных программ с использованием дистанционных технологий (до перехода в удаленный режим работы)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930" y="79287"/>
            <a:ext cx="7422579" cy="9738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416" y="1488827"/>
            <a:ext cx="7044033" cy="2442763"/>
          </a:xfrm>
          <a:prstGeom prst="rect">
            <a:avLst/>
          </a:prstGeom>
        </p:spPr>
      </p:pic>
      <p:sp>
        <p:nvSpPr>
          <p:cNvPr id="7" name="Стрелка влево 6"/>
          <p:cNvSpPr/>
          <p:nvPr/>
        </p:nvSpPr>
        <p:spPr>
          <a:xfrm>
            <a:off x="2195736" y="2164854"/>
            <a:ext cx="432048" cy="1923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7930" y="3827984"/>
            <a:ext cx="8236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Доля </a:t>
            </a:r>
            <a:r>
              <a:rPr lang="ru-RU" sz="1600" dirty="0"/>
              <a:t>образовательных программ с использованием дистанционных технологий в общем пакете программ ОО (до перехода на удаленный режим работы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538" y="4367322"/>
            <a:ext cx="7443788" cy="2451434"/>
          </a:xfrm>
          <a:prstGeom prst="rect">
            <a:avLst/>
          </a:prstGeom>
        </p:spPr>
      </p:pic>
      <p:sp>
        <p:nvSpPr>
          <p:cNvPr id="10" name="Стрелка влево 9"/>
          <p:cNvSpPr/>
          <p:nvPr/>
        </p:nvSpPr>
        <p:spPr>
          <a:xfrm>
            <a:off x="1907704" y="4677791"/>
            <a:ext cx="432048" cy="1707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0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rgbClr val="0070C0"/>
                </a:solidFill>
              </a:rPr>
              <a:t>Результаты входного мониторинга вариативных показателей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4819" y="1484784"/>
            <a:ext cx="7177020" cy="239183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1560" y="980728"/>
            <a:ext cx="8795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Доля </a:t>
            </a:r>
            <a:r>
              <a:rPr lang="ru-RU" dirty="0"/>
              <a:t>выпускников школы, получивших документы об образовании (обучении) за учебный год (данные по итогам 2018-2019 учебного года)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r="8824"/>
          <a:stretch/>
        </p:blipFill>
        <p:spPr>
          <a:xfrm>
            <a:off x="1043609" y="4224062"/>
            <a:ext cx="6696744" cy="244529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7224" y="3727459"/>
            <a:ext cx="813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Доля обучающихся </a:t>
            </a:r>
            <a:r>
              <a:rPr lang="en-US" dirty="0" smtClean="0"/>
              <a:t>(%)</a:t>
            </a:r>
            <a:r>
              <a:rPr lang="ru-RU" dirty="0" smtClean="0"/>
              <a:t>, </a:t>
            </a:r>
            <a:r>
              <a:rPr lang="ru-RU" dirty="0"/>
              <a:t>не аттестованных по итогам учебного года </a:t>
            </a:r>
            <a:r>
              <a:rPr lang="ru-RU" dirty="0" smtClean="0"/>
              <a:t>                              (</a:t>
            </a:r>
            <a:r>
              <a:rPr lang="ru-RU" dirty="0"/>
              <a:t>на период 2018-2019 учебного года)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355976" y="6453336"/>
            <a:ext cx="648072" cy="212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6156176" y="6456967"/>
            <a:ext cx="648072" cy="212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616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2502</TotalTime>
  <Words>1228</Words>
  <Application>Microsoft Office PowerPoint</Application>
  <PresentationFormat>Экран (4:3)</PresentationFormat>
  <Paragraphs>81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 Уровень реализации школьных программ перехода школ в эффективный режим работы Вариантная часть: показатели ШНОР</vt:lpstr>
      <vt:lpstr>Уровень реализации школьных программ перехода школ в эффективный режим работы Вариантная часть: показатели ШНСУ</vt:lpstr>
      <vt:lpstr>Результаты входного мониторинга вариативных показателей (на 10.06.2020 г. прошли 61 ОО из 68)</vt:lpstr>
      <vt:lpstr>Результаты входного мониторинга вариативных показателей </vt:lpstr>
      <vt:lpstr>ПОЧЕМУ ПРОФЕССИОНАЛЬНЫЕ СООБЩЕСТВА?</vt:lpstr>
      <vt:lpstr>Результаты входного мониторинга вариативных показателей </vt:lpstr>
      <vt:lpstr>Презентация PowerPoint</vt:lpstr>
      <vt:lpstr>Результаты входного мониторинга вариативных показателей </vt:lpstr>
      <vt:lpstr>Результаты входного мониторинга вариативных показателей </vt:lpstr>
      <vt:lpstr>Школьное самоуправление сегодня — одно из немногих оставшихся у школьного сообщества средств самозащиты и выживания в не совсем благоприятных внешних условиях, существующих в обществе и государстве (И.Г.Саутиева, Институт непрерывного педагогического образования НовГ).</vt:lpstr>
      <vt:lpstr>Возможные направления деятельности органов ученического самоуправления:</vt:lpstr>
      <vt:lpstr>Необходимые условия для функционирования органов ученического самоуправления</vt:lpstr>
      <vt:lpstr>Результаты входного мониторинга вариативных показателей </vt:lpstr>
      <vt:lpstr>Результаты входного мониторинга вариативных показателей </vt:lpstr>
      <vt:lpstr>Результаты входного мониторинга вариативных показателей </vt:lpstr>
      <vt:lpstr>Результаты входного мониторинга вариативных показателей </vt:lpstr>
      <vt:lpstr>Результаты входного мониторинга вариативных показателей </vt:lpstr>
      <vt:lpstr>Благодарим Вас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Галина Валентиновна Куприянова</cp:lastModifiedBy>
  <cp:revision>156</cp:revision>
  <cp:lastPrinted>2020-04-29T07:16:10Z</cp:lastPrinted>
  <dcterms:created xsi:type="dcterms:W3CDTF">2020-04-28T10:20:12Z</dcterms:created>
  <dcterms:modified xsi:type="dcterms:W3CDTF">2020-06-15T06:27:29Z</dcterms:modified>
</cp:coreProperties>
</file>