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31" r:id="rId2"/>
    <p:sldId id="335" r:id="rId3"/>
    <p:sldId id="344" r:id="rId4"/>
    <p:sldId id="336" r:id="rId5"/>
    <p:sldId id="345" r:id="rId6"/>
    <p:sldId id="343" r:id="rId7"/>
    <p:sldId id="324" r:id="rId8"/>
    <p:sldId id="337" r:id="rId9"/>
    <p:sldId id="338" r:id="rId10"/>
    <p:sldId id="339" r:id="rId11"/>
    <p:sldId id="349" r:id="rId12"/>
    <p:sldId id="350" r:id="rId13"/>
    <p:sldId id="348" r:id="rId14"/>
    <p:sldId id="341" r:id="rId15"/>
    <p:sldId id="346" r:id="rId16"/>
    <p:sldId id="347" r:id="rId17"/>
  </p:sldIdLst>
  <p:sldSz cx="9144000" cy="5143500" type="screen16x9"/>
  <p:notesSz cx="7010400" cy="9296400"/>
  <p:custDataLst>
    <p:tags r:id="rId2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91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98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35A6"/>
    <a:srgbClr val="023FC6"/>
    <a:srgbClr val="006C31"/>
    <a:srgbClr val="F20000"/>
    <a:srgbClr val="0060A8"/>
    <a:srgbClr val="0517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08" autoAdjust="0"/>
    <p:restoredTop sz="94494" autoAdjust="0"/>
  </p:normalViewPr>
  <p:slideViewPr>
    <p:cSldViewPr>
      <p:cViewPr varScale="1">
        <p:scale>
          <a:sx n="114" d="100"/>
          <a:sy n="114" d="100"/>
        </p:scale>
        <p:origin x="-456" y="-67"/>
      </p:cViewPr>
      <p:guideLst>
        <p:guide orient="horz" pos="3117"/>
        <p:guide orient="horz" pos="1938"/>
        <p:guide pos="297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4" d="100"/>
        <a:sy n="154" d="100"/>
      </p:scale>
      <p:origin x="0" y="13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45;&#1040;\&#1054;&#1090;&#1095;&#1077;&#1090;&#1099;_&#1057;&#1090;&#1072;&#1090;&#1080;&#1089;&#1090;&#1080;&#1082;&#1072;_&#1045;&#1043;&#1069;\2021\&#1044;&#1083;&#1103;%20&#1087;&#1088;&#1077;&#1076;&#1089;&#1077;&#1076;&#1072;&#1090;&#1077;&#1083;&#1077;&#1081;%20&#1053;&#1054;&#1042;&#1054;&#1045;\2021%20&#1045;&#1043;&#1069;%20&#1089;%20&#1042;&#1055;&#1051;%20&#1052;&#1056;%20&#1088;&#1072;&#1079;&#1088;&#1077;&#1079;&#1072;&#1084;&#1080;%20&#1087;&#1086;%20&#1054;&#105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45;&#1040;\&#1054;&#1090;&#1095;&#1077;&#1090;&#1099;_&#1057;&#1090;&#1072;&#1090;&#1080;&#1089;&#1090;&#1080;&#1082;&#1072;_&#1045;&#1043;&#1069;\2021\&#1044;&#1083;&#1103;%20&#1087;&#1088;&#1077;&#1076;&#1089;&#1077;&#1076;&#1072;&#1090;&#1077;&#1083;&#1077;&#1081;%20&#1053;&#1054;&#1042;&#1054;&#1045;\2021%20&#1045;&#1043;&#1069;%20(1-&#1103;%20&#1095;&#1072;&#1089;&#1090;&#1100;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963795434661579"/>
          <c:y val="0.10906070074574012"/>
          <c:w val="0.58914159972427693"/>
          <c:h val="0.89093929925425985"/>
        </c:manualLayout>
      </c:layout>
      <c:pieChart>
        <c:varyColors val="1"/>
        <c:ser>
          <c:idx val="0"/>
          <c:order val="0"/>
          <c:spPr>
            <a:ln>
              <a:solidFill>
                <a:schemeClr val="tx1"/>
              </a:solidFill>
            </a:ln>
          </c:spPr>
          <c:explosion val="17"/>
          <c:dPt>
            <c:idx val="0"/>
            <c:bubble3D val="0"/>
            <c:spPr>
              <a:solidFill>
                <a:srgbClr val="FF0000"/>
              </a:solidFill>
              <a:ln>
                <a:solidFill>
                  <a:schemeClr val="tx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3BE-4ECB-BC67-782BD967BF21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3BE-4ECB-BC67-782BD967BF21}"/>
              </c:ext>
            </c:extLst>
          </c:dPt>
          <c:dPt>
            <c:idx val="2"/>
            <c:bubble3D val="0"/>
            <c:spPr>
              <a:solidFill>
                <a:srgbClr val="CCECFF"/>
              </a:solidFill>
              <a:ln>
                <a:solidFill>
                  <a:schemeClr val="tx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3BE-4ECB-BC67-782BD967BF21}"/>
              </c:ext>
            </c:extLst>
          </c:dPt>
          <c:dPt>
            <c:idx val="3"/>
            <c:bubble3D val="0"/>
            <c:spPr>
              <a:solidFill>
                <a:srgbClr val="00FF00"/>
              </a:solidFill>
              <a:ln>
                <a:solidFill>
                  <a:schemeClr val="tx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3BE-4ECB-BC67-782BD967BF21}"/>
              </c:ext>
            </c:extLst>
          </c:dPt>
          <c:dLbls>
            <c:dLbl>
              <c:idx val="0"/>
              <c:layout>
                <c:manualLayout>
                  <c:x val="0.16279178969816274"/>
                  <c:y val="2.4258760107816711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2535887101653184"/>
                  <c:y val="-0.1784661899222288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3.5018455045149E-2"/>
                  <c:y val="9.4608682861518828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0.21479689550524933"/>
                  <c:y val="2.60557053009883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numFmt formatCode="0.0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'06(Био)'!$B$1108:$B$1111</c:f>
              <c:strCache>
                <c:ptCount val="4"/>
                <c:pt idx="0">
                  <c:v>Не преодолели минимальный балл</c:v>
                </c:pt>
                <c:pt idx="1">
                  <c:v>Менее 60 баллов</c:v>
                </c:pt>
                <c:pt idx="2">
                  <c:v>От 61 до 80 баллов</c:v>
                </c:pt>
                <c:pt idx="3">
                  <c:v>От 81 до 100 баллов</c:v>
                </c:pt>
              </c:strCache>
            </c:strRef>
          </c:cat>
          <c:val>
            <c:numRef>
              <c:f>'06(Био)'!$E$1108:$E$1111</c:f>
              <c:numCache>
                <c:formatCode>General</c:formatCode>
                <c:ptCount val="4"/>
                <c:pt idx="0">
                  <c:v>131</c:v>
                </c:pt>
                <c:pt idx="1">
                  <c:v>562</c:v>
                </c:pt>
                <c:pt idx="2">
                  <c:v>367</c:v>
                </c:pt>
                <c:pt idx="3">
                  <c:v>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A3BE-4ECB-BC67-782BD967BF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600">
          <a:solidFill>
            <a:srgbClr val="00206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'2.1'!$G$2</c:f>
              <c:strCache>
                <c:ptCount val="1"/>
                <c:pt idx="0">
                  <c:v>Биология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'2.1'!$A$3:$A$103</c:f>
              <c:numCache>
                <c:formatCode>General</c:formatCode>
                <c:ptCount val="10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</c:numCache>
            </c:numRef>
          </c:cat>
          <c:val>
            <c:numRef>
              <c:f>'2.1'!$G$3:$G$103</c:f>
              <c:numCache>
                <c:formatCode>0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2</c:v>
                </c:pt>
                <c:pt idx="13">
                  <c:v>0</c:v>
                </c:pt>
                <c:pt idx="14">
                  <c:v>4</c:v>
                </c:pt>
                <c:pt idx="15">
                  <c:v>0</c:v>
                </c:pt>
                <c:pt idx="16">
                  <c:v>8</c:v>
                </c:pt>
                <c:pt idx="17">
                  <c:v>0</c:v>
                </c:pt>
                <c:pt idx="18">
                  <c:v>4</c:v>
                </c:pt>
                <c:pt idx="19">
                  <c:v>0</c:v>
                </c:pt>
                <c:pt idx="20">
                  <c:v>0</c:v>
                </c:pt>
                <c:pt idx="21">
                  <c:v>8</c:v>
                </c:pt>
                <c:pt idx="22">
                  <c:v>0</c:v>
                </c:pt>
                <c:pt idx="23">
                  <c:v>17</c:v>
                </c:pt>
                <c:pt idx="24">
                  <c:v>0</c:v>
                </c:pt>
                <c:pt idx="25">
                  <c:v>14</c:v>
                </c:pt>
                <c:pt idx="26">
                  <c:v>0</c:v>
                </c:pt>
                <c:pt idx="27">
                  <c:v>9</c:v>
                </c:pt>
                <c:pt idx="28">
                  <c:v>0</c:v>
                </c:pt>
                <c:pt idx="29">
                  <c:v>0</c:v>
                </c:pt>
                <c:pt idx="30">
                  <c:v>15</c:v>
                </c:pt>
                <c:pt idx="31">
                  <c:v>0</c:v>
                </c:pt>
                <c:pt idx="32">
                  <c:v>27</c:v>
                </c:pt>
                <c:pt idx="33">
                  <c:v>0</c:v>
                </c:pt>
                <c:pt idx="34">
                  <c:v>21</c:v>
                </c:pt>
                <c:pt idx="35">
                  <c:v>0</c:v>
                </c:pt>
                <c:pt idx="36">
                  <c:v>29</c:v>
                </c:pt>
                <c:pt idx="37">
                  <c:v>0</c:v>
                </c:pt>
                <c:pt idx="38">
                  <c:v>21</c:v>
                </c:pt>
                <c:pt idx="39">
                  <c:v>25</c:v>
                </c:pt>
                <c:pt idx="40">
                  <c:v>34</c:v>
                </c:pt>
                <c:pt idx="41">
                  <c:v>0</c:v>
                </c:pt>
                <c:pt idx="42">
                  <c:v>31</c:v>
                </c:pt>
                <c:pt idx="43">
                  <c:v>29</c:v>
                </c:pt>
                <c:pt idx="44">
                  <c:v>33</c:v>
                </c:pt>
                <c:pt idx="45">
                  <c:v>0</c:v>
                </c:pt>
                <c:pt idx="46">
                  <c:v>23</c:v>
                </c:pt>
                <c:pt idx="47">
                  <c:v>34</c:v>
                </c:pt>
                <c:pt idx="48">
                  <c:v>23</c:v>
                </c:pt>
                <c:pt idx="49">
                  <c:v>0</c:v>
                </c:pt>
                <c:pt idx="50">
                  <c:v>28</c:v>
                </c:pt>
                <c:pt idx="51">
                  <c:v>29</c:v>
                </c:pt>
                <c:pt idx="52">
                  <c:v>35</c:v>
                </c:pt>
                <c:pt idx="53">
                  <c:v>35</c:v>
                </c:pt>
                <c:pt idx="54">
                  <c:v>0</c:v>
                </c:pt>
                <c:pt idx="55">
                  <c:v>32</c:v>
                </c:pt>
                <c:pt idx="56">
                  <c:v>30</c:v>
                </c:pt>
                <c:pt idx="57">
                  <c:v>30</c:v>
                </c:pt>
                <c:pt idx="58">
                  <c:v>0</c:v>
                </c:pt>
                <c:pt idx="59">
                  <c:v>37</c:v>
                </c:pt>
                <c:pt idx="60">
                  <c:v>24</c:v>
                </c:pt>
                <c:pt idx="61">
                  <c:v>36</c:v>
                </c:pt>
                <c:pt idx="62">
                  <c:v>0</c:v>
                </c:pt>
                <c:pt idx="63">
                  <c:v>32</c:v>
                </c:pt>
                <c:pt idx="64">
                  <c:v>25</c:v>
                </c:pt>
                <c:pt idx="65">
                  <c:v>26</c:v>
                </c:pt>
                <c:pt idx="66">
                  <c:v>31</c:v>
                </c:pt>
                <c:pt idx="67">
                  <c:v>0</c:v>
                </c:pt>
                <c:pt idx="68">
                  <c:v>24</c:v>
                </c:pt>
                <c:pt idx="69">
                  <c:v>26</c:v>
                </c:pt>
                <c:pt idx="70">
                  <c:v>23</c:v>
                </c:pt>
                <c:pt idx="71">
                  <c:v>0</c:v>
                </c:pt>
                <c:pt idx="72">
                  <c:v>26</c:v>
                </c:pt>
                <c:pt idx="73">
                  <c:v>24</c:v>
                </c:pt>
                <c:pt idx="74">
                  <c:v>21</c:v>
                </c:pt>
                <c:pt idx="75">
                  <c:v>0</c:v>
                </c:pt>
                <c:pt idx="76">
                  <c:v>30</c:v>
                </c:pt>
                <c:pt idx="77">
                  <c:v>17</c:v>
                </c:pt>
                <c:pt idx="78">
                  <c:v>14</c:v>
                </c:pt>
                <c:pt idx="79">
                  <c:v>12</c:v>
                </c:pt>
                <c:pt idx="80">
                  <c:v>0</c:v>
                </c:pt>
                <c:pt idx="81">
                  <c:v>0</c:v>
                </c:pt>
                <c:pt idx="82">
                  <c:v>10</c:v>
                </c:pt>
                <c:pt idx="83">
                  <c:v>0</c:v>
                </c:pt>
                <c:pt idx="84">
                  <c:v>7</c:v>
                </c:pt>
                <c:pt idx="85">
                  <c:v>0</c:v>
                </c:pt>
                <c:pt idx="86">
                  <c:v>7</c:v>
                </c:pt>
                <c:pt idx="87">
                  <c:v>0</c:v>
                </c:pt>
                <c:pt idx="88">
                  <c:v>0</c:v>
                </c:pt>
                <c:pt idx="89">
                  <c:v>8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2</c:v>
                </c:pt>
                <c:pt idx="94">
                  <c:v>0</c:v>
                </c:pt>
                <c:pt idx="95">
                  <c:v>0</c:v>
                </c:pt>
                <c:pt idx="96">
                  <c:v>4</c:v>
                </c:pt>
                <c:pt idx="97">
                  <c:v>0</c:v>
                </c:pt>
                <c:pt idx="98">
                  <c:v>3</c:v>
                </c:pt>
                <c:pt idx="99">
                  <c:v>0</c:v>
                </c:pt>
                <c:pt idx="100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F96-4C19-874B-B928E295BA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79527424"/>
        <c:axId val="81961536"/>
      </c:barChart>
      <c:catAx>
        <c:axId val="795274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000">
                    <a:solidFill>
                      <a:srgbClr val="002060"/>
                    </a:solidFill>
                  </a:defRPr>
                </a:pPr>
                <a:r>
                  <a:rPr lang="ru-RU" sz="1000">
                    <a:solidFill>
                      <a:srgbClr val="002060"/>
                    </a:solidFill>
                  </a:rPr>
                  <a:t>Баллы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ru-RU"/>
          </a:p>
        </c:txPr>
        <c:crossAx val="81961536"/>
        <c:crosses val="autoZero"/>
        <c:auto val="1"/>
        <c:lblAlgn val="ctr"/>
        <c:lblOffset val="100"/>
        <c:noMultiLvlLbl val="0"/>
      </c:catAx>
      <c:valAx>
        <c:axId val="8196153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050" b="0">
                    <a:solidFill>
                      <a:srgbClr val="002060"/>
                    </a:solidFill>
                  </a:defRPr>
                </a:pPr>
                <a:r>
                  <a:rPr lang="ru-RU" sz="1050" b="0">
                    <a:solidFill>
                      <a:srgbClr val="002060"/>
                    </a:solidFill>
                  </a:rPr>
                  <a:t>Количество участников</a:t>
                </a:r>
              </a:p>
            </c:rich>
          </c:tx>
          <c:layout/>
          <c:overlay val="0"/>
        </c:title>
        <c:numFmt formatCode="0" sourceLinked="1"/>
        <c:majorTickMark val="out"/>
        <c:minorTickMark val="none"/>
        <c:tickLblPos val="nextTo"/>
        <c:crossAx val="795274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600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r>
              <a:rPr lang="ru-RU" smtClean="0"/>
              <a:t>17.11.2021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56ADB0B-B4CC-4FC3-A244-AB09F78A83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532790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r>
              <a:rPr lang="ru-RU" smtClean="0"/>
              <a:t>17.11.2021</a:t>
            </a:r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C684116-B603-4F34-8FCA-EAF301B052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60728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684116-B603-4F34-8FCA-EAF301B05271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ru-RU" smtClean="0"/>
              <a:t>17.11.2021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947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31774">
              <a:defRPr/>
            </a:pPr>
            <a:r>
              <a:rPr lang="ru-RU" dirty="0"/>
              <a:t>По РФ: средний балл в 2017 г. составил 52,6; в 2018 г. - 51,7 ; в 2019 г. - 52,2; в 2020 – 51,4; в 2021 – 51,5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182FD5-0CB2-4811-B1FE-985D90D552F6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ru-RU" smtClean="0"/>
              <a:t>17.11.2021</a:t>
            </a:r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31774">
              <a:defRPr/>
            </a:pPr>
            <a:r>
              <a:rPr lang="ru-RU" dirty="0"/>
              <a:t>Мин. балл – 7, макс. балл – 96.</a:t>
            </a:r>
          </a:p>
          <a:p>
            <a:pPr defTabSz="931774">
              <a:defRPr/>
            </a:pPr>
            <a:r>
              <a:rPr lang="ru-RU" dirty="0"/>
              <a:t>Анализ диаграммы распределения участников ЕГЭ по биологии по тестовым баллам показывает тенденцию к разделению выпускников на две группы: основная группа – с тестовыми баллами в диапазоне от 30 до 55, вторая – от 55 до 79 баллов. Это означает, что в первую (основную) группу входят школьники, едва преодолевшие минимальный порог и имеющие достаточно низкие результаты ЕГЭ; вторая группа, более малочисленная, имеет результаты среднего уровня. Участники, попадающие за рамки проанализированных результатов малочисленны. Это позволяет сделать вывод о том, что основная категория участвующих в экзамене по биологии школьников, имеют низкие и средние результаты освоения курса биологии.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C1A7B-09D5-438E-827B-D93F90856E1C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ru-RU" smtClean="0"/>
              <a:t>17.11.2021</a:t>
            </a:r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0" hangingPunct="0"/>
            <a:r>
              <a:rPr lang="ru-RU" dirty="0"/>
              <a:t>В </a:t>
            </a:r>
            <a:r>
              <a:rPr lang="ru-RU" b="1" dirty="0"/>
              <a:t>линии 7</a:t>
            </a:r>
            <a:r>
              <a:rPr lang="ru-RU" dirty="0"/>
              <a:t> на множественный выбор проверялись знания основных положений хромосомной теории наследственности. Следует отметить, что в целом этот показатель на 9,3% ниже результатов 2020 г. (61,9%), что может говорить о более низкой подготовленности участников текущего года к выполнению заданий данного содержания. Незнание основных положений хромосомной теории – одна из типичных ошибок, повторяющихся из года в год. Участники экзамена 2021 г. также в ряде случаев перепутали типичные положения теории с не относящимися к ней понятиями. </a:t>
            </a:r>
          </a:p>
          <a:p>
            <a:pPr eaLnBrk="0" hangingPunct="0"/>
            <a:r>
              <a:rPr lang="ru-RU" dirty="0"/>
              <a:t>Задания </a:t>
            </a:r>
            <a:r>
              <a:rPr lang="ru-RU" b="1" dirty="0"/>
              <a:t>линии 8 </a:t>
            </a:r>
            <a:r>
              <a:rPr lang="ru-RU" dirty="0"/>
              <a:t>на соответствие выполнили в среднем 58,6% участников, что соответствует повышенному уровню 30–60%, но на 5,1% ниже результатов 2020 г. Суть понятия «зародышевый листок» нельзя считать полностью усвоенной, несмотря на типичность данного задания для ЕГЭ по биологии.</a:t>
            </a:r>
          </a:p>
          <a:p>
            <a:pPr defTabSz="931774" eaLnBrk="0" hangingPunct="0">
              <a:defRPr/>
            </a:pPr>
            <a:r>
              <a:rPr lang="ru-RU" dirty="0"/>
              <a:t>Выполнение задания линии 10 показывает минимальный для части 1 средний балл. Выполнение задания линии 11 показывает максимальный для части 1 средний балл.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684116-B603-4F34-8FCA-EAF301B05271}" type="slidenum">
              <a:rPr lang="ru-RU" smtClean="0"/>
              <a:t>7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ru-RU" smtClean="0"/>
              <a:t>17.11.2021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2458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ru-RU" dirty="0" smtClean="0"/>
              <a:t>Линия 14: </a:t>
            </a:r>
            <a:r>
              <a:rPr lang="ru-RU" dirty="0"/>
              <a:t>результаты выполнения этой линии в регионе можно считать заметно более высокими, чем в предыдущем году. При этом правильную последовательность прохождения нервного импульса по рефлекторной дуге выстраивают не все экзаменующиеся (например, в текущем году были перепутаны передний и задний корешки), поэтому постоянную проработку заданий этого типа в условиях школы по-прежнему следует считать необходимой. </a:t>
            </a:r>
          </a:p>
          <a:p>
            <a:r>
              <a:rPr lang="ru-RU" b="1" dirty="0"/>
              <a:t>Линия 19 </a:t>
            </a:r>
            <a:r>
              <a:rPr lang="ru-RU" dirty="0"/>
              <a:t>на установление последовательности условий, способствующих зарождению жизни на Земле (повышенный уровень сложности) выполнена в 50,9% случаев, что на 16,1% ниже, чем в 2020 г., при этом на 2 балла справились 44,0% (ниже результата 2020 г. на 17,8%), 0 получили 42,2% (показатель на 14,3% выше, чем в 2020 г.). Это может быть обусловлено недостаточным усвоением понятий, лежащих в основе указанных тем. В предыдущие годы задания, содержательно сопоставимые с этим, также выполнялись на достаточно низком уровне.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684116-B603-4F34-8FCA-EAF301B05271}" type="slidenum">
              <a:rPr lang="ru-RU" smtClean="0"/>
              <a:t>8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ru-RU" smtClean="0"/>
              <a:t>17.11.2021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2458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ru-RU" dirty="0"/>
              <a:t>Средний процент выполнения заданий 1-й части теста в группе с хорошей подготовкой – 81,8%, с отличной – 95,6%. </a:t>
            </a:r>
          </a:p>
          <a:p>
            <a:pPr defTabSz="931774">
              <a:defRPr/>
            </a:pPr>
            <a:r>
              <a:rPr lang="ru-RU" dirty="0"/>
              <a:t>Средние результаты выполнения заданий части 2 между группами с хорошей (средний процент выполнения 50,9%) и отличной (80,8%) подготовками различаются на 29,9%, что говорит о существенной разнице в подготовке участников экзамена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684116-B603-4F34-8FCA-EAF301B05271}" type="slidenum">
              <a:rPr lang="ru-RU" smtClean="0"/>
              <a:t>9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ru-RU" smtClean="0"/>
              <a:t>17.11.2021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2458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182FD5-0CB2-4811-B1FE-985D90D552F6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ru-RU" smtClean="0"/>
              <a:t>17.11.2021</a:t>
            </a:r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Невыполнение этих указаний существенно влияет на качество ответов экзаменующихся и, соответственно, снижает баллы.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182FD5-0CB2-4811-B1FE-985D90D552F6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ru-RU" smtClean="0"/>
              <a:t>17.11.2021</a:t>
            </a:r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684116-B603-4F34-8FCA-EAF301B05271}" type="slidenum">
              <a:rPr lang="ru-RU" smtClean="0"/>
              <a:t>16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ru-RU" smtClean="0"/>
              <a:t>17.11.2021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303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C1E3A-D37C-4DEF-A6AB-94FDB95044C2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91859-CCFF-4852-8BCF-DCC2A1E602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019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C1E3A-D37C-4DEF-A6AB-94FDB95044C2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91859-CCFF-4852-8BCF-DCC2A1E602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799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C1E3A-D37C-4DEF-A6AB-94FDB95044C2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91859-CCFF-4852-8BCF-DCC2A1E602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7864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C1E3A-D37C-4DEF-A6AB-94FDB95044C2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91859-CCFF-4852-8BCF-DCC2A1E602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005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C1E3A-D37C-4DEF-A6AB-94FDB95044C2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91859-CCFF-4852-8BCF-DCC2A1E602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257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C1E3A-D37C-4DEF-A6AB-94FDB95044C2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91859-CCFF-4852-8BCF-DCC2A1E602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562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C1E3A-D37C-4DEF-A6AB-94FDB95044C2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91859-CCFF-4852-8BCF-DCC2A1E602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2059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C1E3A-D37C-4DEF-A6AB-94FDB95044C2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91859-CCFF-4852-8BCF-DCC2A1E602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9414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C1E3A-D37C-4DEF-A6AB-94FDB95044C2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91859-CCFF-4852-8BCF-DCC2A1E602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264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C1E3A-D37C-4DEF-A6AB-94FDB95044C2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91859-CCFF-4852-8BCF-DCC2A1E602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0005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C1E3A-D37C-4DEF-A6AB-94FDB95044C2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91859-CCFF-4852-8BCF-DCC2A1E602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845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C1E3A-D37C-4DEF-A6AB-94FDB95044C2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91859-CCFF-4852-8BCF-DCC2A1E602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906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115616" y="1059582"/>
            <a:ext cx="7152514" cy="210623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Результаты ЕГЭ по биологии </a:t>
            </a:r>
            <a:b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Ярославской области </a:t>
            </a:r>
            <a:b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2021 году</a:t>
            </a:r>
          </a:p>
        </p:txBody>
      </p:sp>
      <p:sp>
        <p:nvSpPr>
          <p:cNvPr id="4" name="Подзаголовок 2"/>
          <p:cNvSpPr txBox="1">
            <a:spLocks noGrp="1"/>
          </p:cNvSpPr>
          <p:nvPr>
            <p:ph type="subTitle" idx="1"/>
          </p:nvPr>
        </p:nvSpPr>
        <p:spPr>
          <a:xfrm>
            <a:off x="2915816" y="3651870"/>
            <a:ext cx="6072445" cy="1368152"/>
          </a:xfrm>
          <a:prstGeom prst="rect">
            <a:avLst/>
          </a:prstGeom>
        </p:spPr>
        <p:txBody>
          <a:bodyPr vert="horz" lIns="71076" tIns="35538" rIns="71076" bIns="35538" rtlCol="0">
            <a:noAutofit/>
          </a:bodyPr>
          <a:lstStyle/>
          <a:p>
            <a:pPr marL="971130" algn="r" defTabSz="710763">
              <a:spcBef>
                <a:spcPts val="0"/>
              </a:spcBef>
              <a:defRPr/>
            </a:pPr>
            <a:r>
              <a:rPr lang="ru-RU" alt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Безух Ксения Евгеньевна – канд. биол. наук,  </a:t>
            </a:r>
          </a:p>
          <a:p>
            <a:pPr marL="971130" algn="r" defTabSz="710763">
              <a:spcBef>
                <a:spcPts val="0"/>
              </a:spcBef>
              <a:defRPr/>
            </a:pPr>
            <a:r>
              <a:rPr lang="ru-RU" alt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доцент кафедры биологии и методики обучения биологии </a:t>
            </a:r>
          </a:p>
          <a:p>
            <a:pPr marL="971130" algn="r" defTabSz="710763">
              <a:spcBef>
                <a:spcPts val="0"/>
              </a:spcBef>
              <a:defRPr/>
            </a:pPr>
            <a:r>
              <a:rPr lang="ru-RU" alt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ФГБОУ ВО «Ярославский государственный педагогический университет им. К.Д. Ушинского», </a:t>
            </a:r>
          </a:p>
          <a:p>
            <a:pPr marL="971130" algn="r" defTabSz="710763">
              <a:spcBef>
                <a:spcPts val="0"/>
              </a:spcBef>
              <a:defRPr/>
            </a:pPr>
            <a:r>
              <a:rPr lang="ru-RU" alt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председатель </a:t>
            </a:r>
            <a:r>
              <a:rPr lang="ru-RU" alt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региональной предметной </a:t>
            </a:r>
            <a:r>
              <a:rPr lang="ru-RU" alt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комиссии </a:t>
            </a:r>
            <a:endParaRPr lang="ru-RU" altLang="ru-RU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71130" algn="r" defTabSz="710763">
              <a:spcBef>
                <a:spcPts val="0"/>
              </a:spcBef>
              <a:defRPr/>
            </a:pPr>
            <a:r>
              <a:rPr lang="ru-RU" alt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ЕГЭ по </a:t>
            </a:r>
            <a:r>
              <a:rPr lang="ru-RU" alt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биологии по Ярославской области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accent2">
              <a:lumMod val="50000"/>
              <a:alpha val="61000"/>
            </a:schemeClr>
          </a:solidFill>
          <a:ln w="9525" cap="flat" cmpd="sng" algn="ctr">
            <a:noFill/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12"/>
          <p:cNvGrpSpPr/>
          <p:nvPr/>
        </p:nvGrpSpPr>
        <p:grpSpPr>
          <a:xfrm>
            <a:off x="971798" y="987573"/>
            <a:ext cx="7886156" cy="4076581"/>
            <a:chOff x="1413229" y="1272820"/>
            <a:chExt cx="15381028" cy="9326219"/>
          </a:xfrm>
        </p:grpSpPr>
        <p:sp>
          <p:nvSpPr>
            <p:cNvPr id="5" name="Freeform 23"/>
            <p:cNvSpPr/>
            <p:nvPr/>
          </p:nvSpPr>
          <p:spPr>
            <a:xfrm rot="10800000">
              <a:off x="11221211" y="5147162"/>
              <a:ext cx="5573046" cy="5370815"/>
            </a:xfrm>
            <a:custGeom>
              <a:avLst/>
              <a:gdLst>
                <a:gd name="connsiteX0" fmla="*/ 1295612 w 2311824"/>
                <a:gd name="connsiteY0" fmla="*/ 2269068 h 2269068"/>
                <a:gd name="connsiteX1" fmla="*/ 279401 w 2311824"/>
                <a:gd name="connsiteY1" fmla="*/ 1701801 h 2269068"/>
                <a:gd name="connsiteX2" fmla="*/ 279401 w 2311824"/>
                <a:gd name="connsiteY2" fmla="*/ 1413937 h 2269068"/>
                <a:gd name="connsiteX3" fmla="*/ 223093 w 2311824"/>
                <a:gd name="connsiteY3" fmla="*/ 1408261 h 2269068"/>
                <a:gd name="connsiteX4" fmla="*/ 0 w 2311824"/>
                <a:gd name="connsiteY4" fmla="*/ 1134535 h 2269068"/>
                <a:gd name="connsiteX5" fmla="*/ 223093 w 2311824"/>
                <a:gd name="connsiteY5" fmla="*/ 860810 h 2269068"/>
                <a:gd name="connsiteX6" fmla="*/ 279401 w 2311824"/>
                <a:gd name="connsiteY6" fmla="*/ 855133 h 2269068"/>
                <a:gd name="connsiteX7" fmla="*/ 279401 w 2311824"/>
                <a:gd name="connsiteY7" fmla="*/ 567267 h 2269068"/>
                <a:gd name="connsiteX8" fmla="*/ 1295613 w 2311824"/>
                <a:gd name="connsiteY8" fmla="*/ 0 h 2269068"/>
                <a:gd name="connsiteX9" fmla="*/ 2311824 w 2311824"/>
                <a:gd name="connsiteY9" fmla="*/ 567267 h 2269068"/>
                <a:gd name="connsiteX10" fmla="*/ 2311824 w 2311824"/>
                <a:gd name="connsiteY10" fmla="*/ 1701801 h 2269068"/>
                <a:gd name="connsiteX11" fmla="*/ 2051890 w 2311824"/>
                <a:gd name="connsiteY11" fmla="*/ 1846901 h 2269068"/>
                <a:gd name="connsiteX12" fmla="*/ 2035401 w 2311824"/>
                <a:gd name="connsiteY12" fmla="*/ 1816522 h 2269068"/>
                <a:gd name="connsiteX13" fmla="*/ 1803716 w 2311824"/>
                <a:gd name="connsiteY13" fmla="*/ 1693336 h 2269068"/>
                <a:gd name="connsiteX14" fmla="*/ 1524314 w 2311824"/>
                <a:gd name="connsiteY14" fmla="*/ 1972738 h 2269068"/>
                <a:gd name="connsiteX15" fmla="*/ 1546271 w 2311824"/>
                <a:gd name="connsiteY15" fmla="*/ 2081494 h 2269068"/>
                <a:gd name="connsiteX16" fmla="*/ 1566121 w 2311824"/>
                <a:gd name="connsiteY16" fmla="*/ 2118065 h 2269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311824" h="2269068">
                  <a:moveTo>
                    <a:pt x="1295612" y="2269068"/>
                  </a:moveTo>
                  <a:lnTo>
                    <a:pt x="279401" y="1701801"/>
                  </a:lnTo>
                  <a:lnTo>
                    <a:pt x="279401" y="1413937"/>
                  </a:lnTo>
                  <a:lnTo>
                    <a:pt x="223093" y="1408261"/>
                  </a:lnTo>
                  <a:cubicBezTo>
                    <a:pt x="95774" y="1382207"/>
                    <a:pt x="0" y="1269555"/>
                    <a:pt x="0" y="1134535"/>
                  </a:cubicBezTo>
                  <a:cubicBezTo>
                    <a:pt x="0" y="999515"/>
                    <a:pt x="95774" y="886863"/>
                    <a:pt x="223093" y="860810"/>
                  </a:cubicBezTo>
                  <a:lnTo>
                    <a:pt x="279401" y="855133"/>
                  </a:lnTo>
                  <a:lnTo>
                    <a:pt x="279401" y="567267"/>
                  </a:lnTo>
                  <a:lnTo>
                    <a:pt x="1295613" y="0"/>
                  </a:lnTo>
                  <a:lnTo>
                    <a:pt x="2311824" y="567267"/>
                  </a:lnTo>
                  <a:lnTo>
                    <a:pt x="2311824" y="1701801"/>
                  </a:lnTo>
                  <a:lnTo>
                    <a:pt x="2051890" y="1846901"/>
                  </a:lnTo>
                  <a:lnTo>
                    <a:pt x="2035401" y="1816522"/>
                  </a:lnTo>
                  <a:cubicBezTo>
                    <a:pt x="1985190" y="1742201"/>
                    <a:pt x="1900159" y="1693336"/>
                    <a:pt x="1803716" y="1693336"/>
                  </a:cubicBezTo>
                  <a:cubicBezTo>
                    <a:pt x="1649407" y="1693336"/>
                    <a:pt x="1524314" y="1818429"/>
                    <a:pt x="1524314" y="1972738"/>
                  </a:cubicBezTo>
                  <a:cubicBezTo>
                    <a:pt x="1524314" y="2011315"/>
                    <a:pt x="1532133" y="2048067"/>
                    <a:pt x="1546271" y="2081494"/>
                  </a:cubicBezTo>
                  <a:lnTo>
                    <a:pt x="1566121" y="2118065"/>
                  </a:lnTo>
                  <a:close/>
                </a:path>
              </a:pathLst>
            </a:custGeom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00" dirty="0">
                <a:solidFill>
                  <a:schemeClr val="bg1"/>
                </a:solidFill>
              </a:endParaRPr>
            </a:p>
          </p:txBody>
        </p:sp>
        <p:sp>
          <p:nvSpPr>
            <p:cNvPr id="6" name="Freeform 21"/>
            <p:cNvSpPr/>
            <p:nvPr/>
          </p:nvSpPr>
          <p:spPr>
            <a:xfrm rot="10800000">
              <a:off x="3220290" y="1367700"/>
              <a:ext cx="5542196" cy="5370814"/>
            </a:xfrm>
            <a:custGeom>
              <a:avLst/>
              <a:gdLst>
                <a:gd name="connsiteX0" fmla="*/ 1016211 w 2299026"/>
                <a:gd name="connsiteY0" fmla="*/ 2269068 h 2269068"/>
                <a:gd name="connsiteX1" fmla="*/ 0 w 2299026"/>
                <a:gd name="connsiteY1" fmla="*/ 1701801 h 2269068"/>
                <a:gd name="connsiteX2" fmla="*/ 0 w 2299026"/>
                <a:gd name="connsiteY2" fmla="*/ 567267 h 2269068"/>
                <a:gd name="connsiteX3" fmla="*/ 266985 w 2299026"/>
                <a:gd name="connsiteY3" fmla="*/ 418232 h 2269068"/>
                <a:gd name="connsiteX4" fmla="*/ 276421 w 2299026"/>
                <a:gd name="connsiteY4" fmla="*/ 435616 h 2269068"/>
                <a:gd name="connsiteX5" fmla="*/ 508105 w 2299026"/>
                <a:gd name="connsiteY5" fmla="*/ 558802 h 2269068"/>
                <a:gd name="connsiteX6" fmla="*/ 787507 w 2299026"/>
                <a:gd name="connsiteY6" fmla="*/ 279400 h 2269068"/>
                <a:gd name="connsiteX7" fmla="*/ 765550 w 2299026"/>
                <a:gd name="connsiteY7" fmla="*/ 170644 h 2269068"/>
                <a:gd name="connsiteX8" fmla="*/ 752753 w 2299026"/>
                <a:gd name="connsiteY8" fmla="*/ 147067 h 2269068"/>
                <a:gd name="connsiteX9" fmla="*/ 1016212 w 2299026"/>
                <a:gd name="connsiteY9" fmla="*/ 0 h 2269068"/>
                <a:gd name="connsiteX10" fmla="*/ 2032423 w 2299026"/>
                <a:gd name="connsiteY10" fmla="*/ 567267 h 2269068"/>
                <a:gd name="connsiteX11" fmla="*/ 2032423 w 2299026"/>
                <a:gd name="connsiteY11" fmla="*/ 856422 h 2269068"/>
                <a:gd name="connsiteX12" fmla="*/ 2075933 w 2299026"/>
                <a:gd name="connsiteY12" fmla="*/ 860809 h 2269068"/>
                <a:gd name="connsiteX13" fmla="*/ 2299026 w 2299026"/>
                <a:gd name="connsiteY13" fmla="*/ 1134534 h 2269068"/>
                <a:gd name="connsiteX14" fmla="*/ 2075933 w 2299026"/>
                <a:gd name="connsiteY14" fmla="*/ 1408260 h 2269068"/>
                <a:gd name="connsiteX15" fmla="*/ 2032423 w 2299026"/>
                <a:gd name="connsiteY15" fmla="*/ 1412646 h 2269068"/>
                <a:gd name="connsiteX16" fmla="*/ 2032423 w 2299026"/>
                <a:gd name="connsiteY16" fmla="*/ 1701801 h 2269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99026" h="2269068">
                  <a:moveTo>
                    <a:pt x="1016211" y="2269068"/>
                  </a:moveTo>
                  <a:lnTo>
                    <a:pt x="0" y="1701801"/>
                  </a:lnTo>
                  <a:lnTo>
                    <a:pt x="0" y="567267"/>
                  </a:lnTo>
                  <a:lnTo>
                    <a:pt x="266985" y="418232"/>
                  </a:lnTo>
                  <a:lnTo>
                    <a:pt x="276421" y="435616"/>
                  </a:lnTo>
                  <a:cubicBezTo>
                    <a:pt x="326631" y="509938"/>
                    <a:pt x="411662" y="558802"/>
                    <a:pt x="508105" y="558802"/>
                  </a:cubicBezTo>
                  <a:cubicBezTo>
                    <a:pt x="662414" y="558802"/>
                    <a:pt x="787507" y="433709"/>
                    <a:pt x="787507" y="279400"/>
                  </a:cubicBezTo>
                  <a:cubicBezTo>
                    <a:pt x="787507" y="240823"/>
                    <a:pt x="779689" y="204072"/>
                    <a:pt x="765550" y="170644"/>
                  </a:cubicBezTo>
                  <a:lnTo>
                    <a:pt x="752753" y="147067"/>
                  </a:lnTo>
                  <a:lnTo>
                    <a:pt x="1016212" y="0"/>
                  </a:lnTo>
                  <a:lnTo>
                    <a:pt x="2032423" y="567267"/>
                  </a:lnTo>
                  <a:lnTo>
                    <a:pt x="2032423" y="856422"/>
                  </a:lnTo>
                  <a:lnTo>
                    <a:pt x="2075933" y="860809"/>
                  </a:lnTo>
                  <a:cubicBezTo>
                    <a:pt x="2203252" y="886862"/>
                    <a:pt x="2299026" y="999514"/>
                    <a:pt x="2299026" y="1134534"/>
                  </a:cubicBezTo>
                  <a:cubicBezTo>
                    <a:pt x="2299026" y="1269554"/>
                    <a:pt x="2203252" y="1382206"/>
                    <a:pt x="2075933" y="1408260"/>
                  </a:cubicBezTo>
                  <a:lnTo>
                    <a:pt x="2032423" y="1412646"/>
                  </a:lnTo>
                  <a:lnTo>
                    <a:pt x="2032423" y="1701801"/>
                  </a:lnTo>
                  <a:close/>
                </a:path>
              </a:pathLst>
            </a:cu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" dirty="0">
                <a:solidFill>
                  <a:schemeClr val="bg1"/>
                </a:solidFill>
              </a:endParaRPr>
            </a:p>
          </p:txBody>
        </p:sp>
        <p:sp>
          <p:nvSpPr>
            <p:cNvPr id="7" name="Freeform 22"/>
            <p:cNvSpPr/>
            <p:nvPr/>
          </p:nvSpPr>
          <p:spPr>
            <a:xfrm rot="10800000">
              <a:off x="6368542" y="5228224"/>
              <a:ext cx="4899503" cy="5370815"/>
            </a:xfrm>
            <a:custGeom>
              <a:avLst/>
              <a:gdLst>
                <a:gd name="connsiteX0" fmla="*/ 1016211 w 2032423"/>
                <a:gd name="connsiteY0" fmla="*/ 2269068 h 2269068"/>
                <a:gd name="connsiteX1" fmla="*/ 0 w 2032423"/>
                <a:gd name="connsiteY1" fmla="*/ 1701801 h 2269068"/>
                <a:gd name="connsiteX2" fmla="*/ 0 w 2032423"/>
                <a:gd name="connsiteY2" fmla="*/ 567267 h 2269068"/>
                <a:gd name="connsiteX3" fmla="*/ 1016212 w 2032423"/>
                <a:gd name="connsiteY3" fmla="*/ 0 h 2269068"/>
                <a:gd name="connsiteX4" fmla="*/ 2032423 w 2032423"/>
                <a:gd name="connsiteY4" fmla="*/ 567267 h 2269068"/>
                <a:gd name="connsiteX5" fmla="*/ 2032423 w 2032423"/>
                <a:gd name="connsiteY5" fmla="*/ 855133 h 2269068"/>
                <a:gd name="connsiteX6" fmla="*/ 1976116 w 2032423"/>
                <a:gd name="connsiteY6" fmla="*/ 860810 h 2269068"/>
                <a:gd name="connsiteX7" fmla="*/ 1753023 w 2032423"/>
                <a:gd name="connsiteY7" fmla="*/ 1134535 h 2269068"/>
                <a:gd name="connsiteX8" fmla="*/ 1976116 w 2032423"/>
                <a:gd name="connsiteY8" fmla="*/ 1408261 h 2269068"/>
                <a:gd name="connsiteX9" fmla="*/ 2032423 w 2032423"/>
                <a:gd name="connsiteY9" fmla="*/ 1413937 h 2269068"/>
                <a:gd name="connsiteX10" fmla="*/ 2032423 w 2032423"/>
                <a:gd name="connsiteY10" fmla="*/ 1701801 h 2269068"/>
                <a:gd name="connsiteX11" fmla="*/ 1772490 w 2032423"/>
                <a:gd name="connsiteY11" fmla="*/ 1846901 h 2269068"/>
                <a:gd name="connsiteX12" fmla="*/ 1781761 w 2032423"/>
                <a:gd name="connsiteY12" fmla="*/ 1863982 h 2269068"/>
                <a:gd name="connsiteX13" fmla="*/ 1803718 w 2032423"/>
                <a:gd name="connsiteY13" fmla="*/ 1972738 h 2269068"/>
                <a:gd name="connsiteX14" fmla="*/ 1524316 w 2032423"/>
                <a:gd name="connsiteY14" fmla="*/ 2252140 h 2269068"/>
                <a:gd name="connsiteX15" fmla="*/ 1292632 w 2032423"/>
                <a:gd name="connsiteY15" fmla="*/ 2128954 h 2269068"/>
                <a:gd name="connsiteX16" fmla="*/ 1286721 w 2032423"/>
                <a:gd name="connsiteY16" fmla="*/ 2118065 h 2269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32423" h="2269068">
                  <a:moveTo>
                    <a:pt x="1016211" y="2269068"/>
                  </a:moveTo>
                  <a:lnTo>
                    <a:pt x="0" y="1701801"/>
                  </a:lnTo>
                  <a:lnTo>
                    <a:pt x="0" y="567267"/>
                  </a:lnTo>
                  <a:lnTo>
                    <a:pt x="1016212" y="0"/>
                  </a:lnTo>
                  <a:lnTo>
                    <a:pt x="2032423" y="567267"/>
                  </a:lnTo>
                  <a:lnTo>
                    <a:pt x="2032423" y="855133"/>
                  </a:lnTo>
                  <a:lnTo>
                    <a:pt x="1976116" y="860810"/>
                  </a:lnTo>
                  <a:cubicBezTo>
                    <a:pt x="1848798" y="886863"/>
                    <a:pt x="1753023" y="999515"/>
                    <a:pt x="1753023" y="1134535"/>
                  </a:cubicBezTo>
                  <a:cubicBezTo>
                    <a:pt x="1753023" y="1269555"/>
                    <a:pt x="1848798" y="1382207"/>
                    <a:pt x="1976116" y="1408261"/>
                  </a:cubicBezTo>
                  <a:lnTo>
                    <a:pt x="2032423" y="1413937"/>
                  </a:lnTo>
                  <a:lnTo>
                    <a:pt x="2032423" y="1701801"/>
                  </a:lnTo>
                  <a:lnTo>
                    <a:pt x="1772490" y="1846901"/>
                  </a:lnTo>
                  <a:lnTo>
                    <a:pt x="1781761" y="1863982"/>
                  </a:lnTo>
                  <a:cubicBezTo>
                    <a:pt x="1795900" y="1897410"/>
                    <a:pt x="1803718" y="1934161"/>
                    <a:pt x="1803718" y="1972738"/>
                  </a:cubicBezTo>
                  <a:cubicBezTo>
                    <a:pt x="1803718" y="2127047"/>
                    <a:pt x="1678625" y="2252140"/>
                    <a:pt x="1524316" y="2252140"/>
                  </a:cubicBezTo>
                  <a:cubicBezTo>
                    <a:pt x="1427873" y="2252140"/>
                    <a:pt x="1342842" y="2203276"/>
                    <a:pt x="1292632" y="2128954"/>
                  </a:cubicBezTo>
                  <a:lnTo>
                    <a:pt x="1286721" y="2118065"/>
                  </a:lnTo>
                  <a:close/>
                </a:path>
              </a:pathLst>
            </a:custGeom>
            <a:solidFill>
              <a:srgbClr val="2DBAA7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dirty="0">
                <a:solidFill>
                  <a:schemeClr val="bg1"/>
                </a:solidFill>
              </a:endParaRPr>
            </a:p>
          </p:txBody>
        </p:sp>
        <p:sp>
          <p:nvSpPr>
            <p:cNvPr id="8" name="Freeform 23"/>
            <p:cNvSpPr/>
            <p:nvPr/>
          </p:nvSpPr>
          <p:spPr>
            <a:xfrm rot="10800000">
              <a:off x="1413229" y="5208114"/>
              <a:ext cx="5573046" cy="5370815"/>
            </a:xfrm>
            <a:custGeom>
              <a:avLst/>
              <a:gdLst>
                <a:gd name="connsiteX0" fmla="*/ 1295612 w 2311824"/>
                <a:gd name="connsiteY0" fmla="*/ 2269068 h 2269068"/>
                <a:gd name="connsiteX1" fmla="*/ 279401 w 2311824"/>
                <a:gd name="connsiteY1" fmla="*/ 1701801 h 2269068"/>
                <a:gd name="connsiteX2" fmla="*/ 279401 w 2311824"/>
                <a:gd name="connsiteY2" fmla="*/ 1413937 h 2269068"/>
                <a:gd name="connsiteX3" fmla="*/ 223093 w 2311824"/>
                <a:gd name="connsiteY3" fmla="*/ 1408261 h 2269068"/>
                <a:gd name="connsiteX4" fmla="*/ 0 w 2311824"/>
                <a:gd name="connsiteY4" fmla="*/ 1134535 h 2269068"/>
                <a:gd name="connsiteX5" fmla="*/ 223093 w 2311824"/>
                <a:gd name="connsiteY5" fmla="*/ 860810 h 2269068"/>
                <a:gd name="connsiteX6" fmla="*/ 279401 w 2311824"/>
                <a:gd name="connsiteY6" fmla="*/ 855133 h 2269068"/>
                <a:gd name="connsiteX7" fmla="*/ 279401 w 2311824"/>
                <a:gd name="connsiteY7" fmla="*/ 567267 h 2269068"/>
                <a:gd name="connsiteX8" fmla="*/ 1295613 w 2311824"/>
                <a:gd name="connsiteY8" fmla="*/ 0 h 2269068"/>
                <a:gd name="connsiteX9" fmla="*/ 2311824 w 2311824"/>
                <a:gd name="connsiteY9" fmla="*/ 567267 h 2269068"/>
                <a:gd name="connsiteX10" fmla="*/ 2311824 w 2311824"/>
                <a:gd name="connsiteY10" fmla="*/ 1701801 h 2269068"/>
                <a:gd name="connsiteX11" fmla="*/ 2051890 w 2311824"/>
                <a:gd name="connsiteY11" fmla="*/ 1846901 h 2269068"/>
                <a:gd name="connsiteX12" fmla="*/ 2035401 w 2311824"/>
                <a:gd name="connsiteY12" fmla="*/ 1816522 h 2269068"/>
                <a:gd name="connsiteX13" fmla="*/ 1803716 w 2311824"/>
                <a:gd name="connsiteY13" fmla="*/ 1693336 h 2269068"/>
                <a:gd name="connsiteX14" fmla="*/ 1524314 w 2311824"/>
                <a:gd name="connsiteY14" fmla="*/ 1972738 h 2269068"/>
                <a:gd name="connsiteX15" fmla="*/ 1546271 w 2311824"/>
                <a:gd name="connsiteY15" fmla="*/ 2081494 h 2269068"/>
                <a:gd name="connsiteX16" fmla="*/ 1566121 w 2311824"/>
                <a:gd name="connsiteY16" fmla="*/ 2118065 h 2269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311824" h="2269068">
                  <a:moveTo>
                    <a:pt x="1295612" y="2269068"/>
                  </a:moveTo>
                  <a:lnTo>
                    <a:pt x="279401" y="1701801"/>
                  </a:lnTo>
                  <a:lnTo>
                    <a:pt x="279401" y="1413937"/>
                  </a:lnTo>
                  <a:lnTo>
                    <a:pt x="223093" y="1408261"/>
                  </a:lnTo>
                  <a:cubicBezTo>
                    <a:pt x="95774" y="1382207"/>
                    <a:pt x="0" y="1269555"/>
                    <a:pt x="0" y="1134535"/>
                  </a:cubicBezTo>
                  <a:cubicBezTo>
                    <a:pt x="0" y="999515"/>
                    <a:pt x="95774" y="886863"/>
                    <a:pt x="223093" y="860810"/>
                  </a:cubicBezTo>
                  <a:lnTo>
                    <a:pt x="279401" y="855133"/>
                  </a:lnTo>
                  <a:lnTo>
                    <a:pt x="279401" y="567267"/>
                  </a:lnTo>
                  <a:lnTo>
                    <a:pt x="1295613" y="0"/>
                  </a:lnTo>
                  <a:lnTo>
                    <a:pt x="2311824" y="567267"/>
                  </a:lnTo>
                  <a:lnTo>
                    <a:pt x="2311824" y="1701801"/>
                  </a:lnTo>
                  <a:lnTo>
                    <a:pt x="2051890" y="1846901"/>
                  </a:lnTo>
                  <a:lnTo>
                    <a:pt x="2035401" y="1816522"/>
                  </a:lnTo>
                  <a:cubicBezTo>
                    <a:pt x="1985190" y="1742201"/>
                    <a:pt x="1900159" y="1693336"/>
                    <a:pt x="1803716" y="1693336"/>
                  </a:cubicBezTo>
                  <a:cubicBezTo>
                    <a:pt x="1649407" y="1693336"/>
                    <a:pt x="1524314" y="1818429"/>
                    <a:pt x="1524314" y="1972738"/>
                  </a:cubicBezTo>
                  <a:cubicBezTo>
                    <a:pt x="1524314" y="2011315"/>
                    <a:pt x="1532133" y="2048067"/>
                    <a:pt x="1546271" y="2081494"/>
                  </a:cubicBezTo>
                  <a:lnTo>
                    <a:pt x="1566121" y="2118065"/>
                  </a:lnTo>
                  <a:close/>
                </a:path>
              </a:pathLst>
            </a:custGeom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00" dirty="0">
                <a:solidFill>
                  <a:schemeClr val="bg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546278" y="5866630"/>
              <a:ext cx="4558058" cy="413227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71434" tIns="71434" rIns="71434" bIns="71434" numCol="1" spcCol="38100" rtlCol="0" anchor="ctr">
              <a:spAutoFit/>
            </a:bodyPr>
            <a:lstStyle/>
            <a:p>
              <a:pPr algn="ctr"/>
              <a:endParaRPr lang="ru-RU" sz="12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ru-RU" sz="1200" dirty="0" smtClean="0">
                  <a:solidFill>
                    <a:schemeClr val="bg1"/>
                  </a:solidFill>
                </a:rPr>
                <a:t>по </a:t>
              </a:r>
              <a:r>
                <a:rPr lang="ru-RU" sz="1200" dirty="0">
                  <a:solidFill>
                    <a:schemeClr val="bg1"/>
                  </a:solidFill>
                </a:rPr>
                <a:t>умениям и навыкам </a:t>
              </a:r>
              <a:r>
                <a:rPr lang="ru-RU" sz="1200" dirty="0" smtClean="0">
                  <a:solidFill>
                    <a:schemeClr val="bg1"/>
                  </a:solidFill>
                </a:rPr>
                <a:t>проблемными являются все </a:t>
              </a:r>
              <a:r>
                <a:rPr lang="ru-RU" sz="1200" dirty="0">
                  <a:solidFill>
                    <a:schemeClr val="bg1"/>
                  </a:solidFill>
                </a:rPr>
                <a:t>задания, основанные </a:t>
              </a:r>
            </a:p>
            <a:p>
              <a:pPr algn="ctr"/>
              <a:r>
                <a:rPr lang="ru-RU" sz="1200" dirty="0">
                  <a:solidFill>
                    <a:schemeClr val="bg1"/>
                  </a:solidFill>
                </a:rPr>
                <a:t>на установлении причинно-следственных связей, последовательности </a:t>
              </a:r>
            </a:p>
            <a:p>
              <a:pPr algn="ctr"/>
              <a:r>
                <a:rPr lang="ru-RU" sz="1200" dirty="0" smtClean="0">
                  <a:solidFill>
                    <a:schemeClr val="bg1"/>
                  </a:solidFill>
                </a:rPr>
                <a:t>и </a:t>
              </a:r>
              <a:r>
                <a:rPr lang="ru-RU" sz="1200" dirty="0">
                  <a:solidFill>
                    <a:schemeClr val="bg1"/>
                  </a:solidFill>
                </a:rPr>
                <a:t>соответствия  (с рисунком или без него)</a:t>
              </a:r>
              <a:endParaRPr lang="ru-RU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621437" y="7728464"/>
              <a:ext cx="4545335" cy="73769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71434" tIns="71434" rIns="71434" bIns="71434" numCol="1" spcCol="38100" rtlCol="0" anchor="ctr">
              <a:spAutoFit/>
            </a:bodyPr>
            <a:lstStyle/>
            <a:p>
              <a:pPr lvl="0" algn="ctr"/>
              <a:endParaRPr lang="ru-RU" sz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199750" y="2563070"/>
              <a:ext cx="4072853" cy="2442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71434" tIns="71434" rIns="71434" bIns="71434" numCol="1" spcCol="38100" rtlCol="0" anchor="ctr">
              <a:spAutoFit/>
            </a:bodyPr>
            <a:lstStyle/>
            <a:p>
              <a:pPr marL="128565" lvl="3" indent="-128565" algn="ctr"/>
              <a:r>
                <a:rPr lang="ru-RU" sz="12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200" dirty="0" smtClean="0">
                  <a:solidFill>
                    <a:schemeClr val="bg1"/>
                  </a:solidFill>
                </a:rPr>
                <a:t>средний </a:t>
              </a:r>
              <a:r>
                <a:rPr lang="ru-RU" sz="1200" dirty="0">
                  <a:solidFill>
                    <a:schemeClr val="bg1"/>
                  </a:solidFill>
                </a:rPr>
                <a:t>показатель </a:t>
              </a:r>
              <a:r>
                <a:rPr lang="ru-RU" sz="1200" dirty="0" err="1">
                  <a:solidFill>
                    <a:schemeClr val="bg1"/>
                  </a:solidFill>
                </a:rPr>
                <a:t>справляемости</a:t>
              </a:r>
              <a:r>
                <a:rPr lang="ru-RU" sz="1200" dirty="0">
                  <a:solidFill>
                    <a:schemeClr val="bg1"/>
                  </a:solidFill>
                </a:rPr>
                <a:t> </a:t>
              </a:r>
              <a:endParaRPr lang="ru-RU" sz="1200" dirty="0" smtClean="0">
                <a:solidFill>
                  <a:schemeClr val="bg1"/>
                </a:solidFill>
              </a:endParaRPr>
            </a:p>
            <a:p>
              <a:pPr marL="128565" lvl="3" indent="-128565" algn="ctr"/>
              <a:r>
                <a:rPr lang="ru-RU" sz="1200" dirty="0" smtClean="0">
                  <a:solidFill>
                    <a:schemeClr val="bg1"/>
                  </a:solidFill>
                </a:rPr>
                <a:t>с </a:t>
              </a:r>
              <a:r>
                <a:rPr lang="ru-RU" sz="1200" dirty="0">
                  <a:solidFill>
                    <a:schemeClr val="bg1"/>
                  </a:solidFill>
                </a:rPr>
                <a:t>заданиями 1-й части составляет </a:t>
              </a:r>
              <a:r>
                <a:rPr lang="ru-RU" sz="1200" dirty="0" smtClean="0">
                  <a:solidFill>
                    <a:schemeClr val="bg1"/>
                  </a:solidFill>
                </a:rPr>
                <a:t> в </a:t>
              </a:r>
              <a:r>
                <a:rPr lang="ru-RU" sz="1200" dirty="0">
                  <a:solidFill>
                    <a:schemeClr val="bg1"/>
                  </a:solidFill>
                </a:rPr>
                <a:t>регионе </a:t>
              </a:r>
              <a:r>
                <a:rPr lang="ru-RU" sz="1200" dirty="0" smtClean="0">
                  <a:solidFill>
                    <a:schemeClr val="bg1"/>
                  </a:solidFill>
                </a:rPr>
                <a:t>62,7%, 2-й части – </a:t>
              </a:r>
              <a:r>
                <a:rPr lang="ru-RU" sz="1200" dirty="0">
                  <a:solidFill>
                    <a:schemeClr val="bg1"/>
                  </a:solidFill>
                </a:rPr>
                <a:t>31, 5%  </a:t>
              </a:r>
              <a:endParaRPr lang="ru-RU" sz="1200" b="1" dirty="0">
                <a:solidFill>
                  <a:schemeClr val="bg1"/>
                </a:solidFill>
                <a:latin typeface="Avenir Book"/>
              </a:endParaRPr>
            </a:p>
          </p:txBody>
        </p:sp>
        <p:sp>
          <p:nvSpPr>
            <p:cNvPr id="12" name="Freeform 22"/>
            <p:cNvSpPr/>
            <p:nvPr/>
          </p:nvSpPr>
          <p:spPr>
            <a:xfrm>
              <a:off x="8761712" y="1272820"/>
              <a:ext cx="4900278" cy="5291258"/>
            </a:xfrm>
            <a:custGeom>
              <a:avLst/>
              <a:gdLst>
                <a:gd name="connsiteX0" fmla="*/ 1016211 w 2032423"/>
                <a:gd name="connsiteY0" fmla="*/ 2269068 h 2269068"/>
                <a:gd name="connsiteX1" fmla="*/ 0 w 2032423"/>
                <a:gd name="connsiteY1" fmla="*/ 1701801 h 2269068"/>
                <a:gd name="connsiteX2" fmla="*/ 0 w 2032423"/>
                <a:gd name="connsiteY2" fmla="*/ 567267 h 2269068"/>
                <a:gd name="connsiteX3" fmla="*/ 1016212 w 2032423"/>
                <a:gd name="connsiteY3" fmla="*/ 0 h 2269068"/>
                <a:gd name="connsiteX4" fmla="*/ 2032423 w 2032423"/>
                <a:gd name="connsiteY4" fmla="*/ 567267 h 2269068"/>
                <a:gd name="connsiteX5" fmla="*/ 2032423 w 2032423"/>
                <a:gd name="connsiteY5" fmla="*/ 855133 h 2269068"/>
                <a:gd name="connsiteX6" fmla="*/ 1976116 w 2032423"/>
                <a:gd name="connsiteY6" fmla="*/ 860810 h 2269068"/>
                <a:gd name="connsiteX7" fmla="*/ 1753023 w 2032423"/>
                <a:gd name="connsiteY7" fmla="*/ 1134535 h 2269068"/>
                <a:gd name="connsiteX8" fmla="*/ 1976116 w 2032423"/>
                <a:gd name="connsiteY8" fmla="*/ 1408261 h 2269068"/>
                <a:gd name="connsiteX9" fmla="*/ 2032423 w 2032423"/>
                <a:gd name="connsiteY9" fmla="*/ 1413937 h 2269068"/>
                <a:gd name="connsiteX10" fmla="*/ 2032423 w 2032423"/>
                <a:gd name="connsiteY10" fmla="*/ 1701801 h 2269068"/>
                <a:gd name="connsiteX11" fmla="*/ 1772490 w 2032423"/>
                <a:gd name="connsiteY11" fmla="*/ 1846901 h 2269068"/>
                <a:gd name="connsiteX12" fmla="*/ 1781761 w 2032423"/>
                <a:gd name="connsiteY12" fmla="*/ 1863982 h 2269068"/>
                <a:gd name="connsiteX13" fmla="*/ 1803718 w 2032423"/>
                <a:gd name="connsiteY13" fmla="*/ 1972738 h 2269068"/>
                <a:gd name="connsiteX14" fmla="*/ 1524316 w 2032423"/>
                <a:gd name="connsiteY14" fmla="*/ 2252140 h 2269068"/>
                <a:gd name="connsiteX15" fmla="*/ 1292632 w 2032423"/>
                <a:gd name="connsiteY15" fmla="*/ 2128954 h 2269068"/>
                <a:gd name="connsiteX16" fmla="*/ 1286721 w 2032423"/>
                <a:gd name="connsiteY16" fmla="*/ 2118065 h 2269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32423" h="2269068">
                  <a:moveTo>
                    <a:pt x="1016211" y="2269068"/>
                  </a:moveTo>
                  <a:lnTo>
                    <a:pt x="0" y="1701801"/>
                  </a:lnTo>
                  <a:lnTo>
                    <a:pt x="0" y="567267"/>
                  </a:lnTo>
                  <a:lnTo>
                    <a:pt x="1016212" y="0"/>
                  </a:lnTo>
                  <a:lnTo>
                    <a:pt x="2032423" y="567267"/>
                  </a:lnTo>
                  <a:lnTo>
                    <a:pt x="2032423" y="855133"/>
                  </a:lnTo>
                  <a:lnTo>
                    <a:pt x="1976116" y="860810"/>
                  </a:lnTo>
                  <a:cubicBezTo>
                    <a:pt x="1848798" y="886863"/>
                    <a:pt x="1753023" y="999515"/>
                    <a:pt x="1753023" y="1134535"/>
                  </a:cubicBezTo>
                  <a:cubicBezTo>
                    <a:pt x="1753023" y="1269555"/>
                    <a:pt x="1848798" y="1382207"/>
                    <a:pt x="1976116" y="1408261"/>
                  </a:cubicBezTo>
                  <a:lnTo>
                    <a:pt x="2032423" y="1413937"/>
                  </a:lnTo>
                  <a:lnTo>
                    <a:pt x="2032423" y="1701801"/>
                  </a:lnTo>
                  <a:lnTo>
                    <a:pt x="1772490" y="1846901"/>
                  </a:lnTo>
                  <a:lnTo>
                    <a:pt x="1781761" y="1863982"/>
                  </a:lnTo>
                  <a:cubicBezTo>
                    <a:pt x="1795900" y="1897410"/>
                    <a:pt x="1803718" y="1934161"/>
                    <a:pt x="1803718" y="1972738"/>
                  </a:cubicBezTo>
                  <a:cubicBezTo>
                    <a:pt x="1803718" y="2127047"/>
                    <a:pt x="1678625" y="2252140"/>
                    <a:pt x="1524316" y="2252140"/>
                  </a:cubicBezTo>
                  <a:cubicBezTo>
                    <a:pt x="1427873" y="2252140"/>
                    <a:pt x="1342842" y="2203276"/>
                    <a:pt x="1292632" y="2128954"/>
                  </a:cubicBezTo>
                  <a:lnTo>
                    <a:pt x="1286721" y="2118065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00" dirty="0">
                <a:solidFill>
                  <a:schemeClr val="bg1"/>
                </a:solidFill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8895893" y="2586372"/>
              <a:ext cx="4295602" cy="58671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US" sz="1100" b="1" dirty="0">
                <a:solidFill>
                  <a:schemeClr val="bg1"/>
                </a:solidFill>
                <a:latin typeface="Avenir Book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11618060" y="6985580"/>
              <a:ext cx="4087861" cy="6212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endParaRPr lang="ru-RU" sz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6" name="Прямоугольник 15"/>
          <p:cNvSpPr/>
          <p:nvPr/>
        </p:nvSpPr>
        <p:spPr>
          <a:xfrm>
            <a:off x="4938043" y="1587801"/>
            <a:ext cx="1942966" cy="995100"/>
          </a:xfrm>
          <a:prstGeom prst="rect">
            <a:avLst/>
          </a:prstGeom>
        </p:spPr>
        <p:txBody>
          <a:bodyPr wrap="square" lIns="71076" tIns="35538" rIns="71076" bIns="35538">
            <a:spAutoFit/>
          </a:bodyPr>
          <a:lstStyle/>
          <a:p>
            <a:pPr marL="4936" lvl="3" algn="ctr"/>
            <a:r>
              <a:rPr lang="ru-RU" sz="1200" dirty="0" smtClean="0">
                <a:solidFill>
                  <a:schemeClr val="bg1"/>
                </a:solidFill>
              </a:rPr>
              <a:t>Минимальные показатели зафиксированы </a:t>
            </a:r>
          </a:p>
          <a:p>
            <a:pPr marL="4936" lvl="3" algn="ctr"/>
            <a:r>
              <a:rPr lang="ru-RU" sz="1200" dirty="0" smtClean="0">
                <a:solidFill>
                  <a:schemeClr val="bg1"/>
                </a:solidFill>
              </a:rPr>
              <a:t>только по </a:t>
            </a:r>
            <a:r>
              <a:rPr lang="ru-RU" sz="1200" dirty="0">
                <a:solidFill>
                  <a:schemeClr val="bg1"/>
                </a:solidFill>
              </a:rPr>
              <a:t>2 вопросам </a:t>
            </a:r>
            <a:endParaRPr lang="ru-RU" sz="1200" dirty="0" smtClean="0">
              <a:solidFill>
                <a:schemeClr val="bg1"/>
              </a:solidFill>
            </a:endParaRPr>
          </a:p>
          <a:p>
            <a:pPr marL="4936" lvl="3" algn="ctr"/>
            <a:r>
              <a:rPr lang="ru-RU" sz="1200" dirty="0" smtClean="0">
                <a:solidFill>
                  <a:schemeClr val="bg1"/>
                </a:solidFill>
              </a:rPr>
              <a:t>из 28 </a:t>
            </a:r>
            <a:r>
              <a:rPr lang="ru-RU" sz="1200" dirty="0">
                <a:solidFill>
                  <a:schemeClr val="bg1"/>
                </a:solidFill>
              </a:rPr>
              <a:t>(9,5</a:t>
            </a:r>
            <a:r>
              <a:rPr lang="ru-RU" sz="1200" dirty="0" smtClean="0">
                <a:solidFill>
                  <a:schemeClr val="bg1"/>
                </a:solidFill>
              </a:rPr>
              <a:t>%)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0" y="0"/>
            <a:ext cx="9144000" cy="987574"/>
          </a:xfrm>
          <a:prstGeom prst="rect">
            <a:avLst/>
          </a:prstGeom>
          <a:solidFill>
            <a:schemeClr val="accent2">
              <a:lumMod val="50000"/>
              <a:alpha val="61000"/>
            </a:schemeClr>
          </a:solidFill>
          <a:ln w="9525" cap="flat" cmpd="sng" algn="ctr">
            <a:noFill/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Выводы по </a:t>
            </a:r>
            <a:r>
              <a:rPr lang="ru-RU" sz="3600" b="1" dirty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результатам </a:t>
            </a: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выполнения</a:t>
            </a:r>
          </a:p>
          <a:p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заданий ЕГЭ по биологии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829208" y="3373713"/>
            <a:ext cx="198559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solidFill>
                  <a:schemeClr val="bg1"/>
                </a:solidFill>
              </a:rPr>
              <a:t>результатов выполнения заданий базового уровня с процентом выполнения ниже 50 </a:t>
            </a:r>
            <a:r>
              <a:rPr lang="ru-RU" sz="1200" dirty="0" smtClean="0">
                <a:solidFill>
                  <a:schemeClr val="bg1"/>
                </a:solidFill>
              </a:rPr>
              <a:t> и повышенного </a:t>
            </a:r>
            <a:r>
              <a:rPr lang="ru-RU" sz="1200" dirty="0">
                <a:solidFill>
                  <a:schemeClr val="bg1"/>
                </a:solidFill>
              </a:rPr>
              <a:t>с % ниже </a:t>
            </a:r>
            <a:r>
              <a:rPr lang="ru-RU" sz="1200" dirty="0" smtClean="0">
                <a:solidFill>
                  <a:schemeClr val="bg1"/>
                </a:solidFill>
              </a:rPr>
              <a:t>30 не отмечено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204016" y="3426107"/>
            <a:ext cx="21844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solidFill>
                  <a:schemeClr val="bg1"/>
                </a:solidFill>
              </a:rPr>
              <a:t>результатов выполнения заданий повышенного уровня с процентом выполнения ниже 15 </a:t>
            </a:r>
            <a:endParaRPr lang="ru-RU" sz="1200" dirty="0" smtClean="0">
              <a:solidFill>
                <a:schemeClr val="bg1"/>
              </a:solidFill>
            </a:endParaRPr>
          </a:p>
          <a:p>
            <a:pPr algn="ctr"/>
            <a:r>
              <a:rPr lang="ru-RU" sz="1200" dirty="0" smtClean="0">
                <a:solidFill>
                  <a:schemeClr val="bg1"/>
                </a:solidFill>
              </a:rPr>
              <a:t>не </a:t>
            </a:r>
            <a:r>
              <a:rPr lang="ru-RU" sz="1200" dirty="0">
                <a:solidFill>
                  <a:schemeClr val="bg1"/>
                </a:solidFill>
              </a:rPr>
              <a:t>отмечено</a:t>
            </a:r>
          </a:p>
        </p:txBody>
      </p:sp>
    </p:spTree>
    <p:extLst>
      <p:ext uri="{BB962C8B-B14F-4D97-AF65-F5344CB8AC3E}">
        <p14:creationId xmlns:p14="http://schemas.microsoft.com/office/powerpoint/2010/main" val="228883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9973" y="0"/>
            <a:ext cx="9144000" cy="1390451"/>
          </a:xfrm>
          <a:prstGeom prst="rect">
            <a:avLst/>
          </a:prstGeom>
          <a:solidFill>
            <a:schemeClr val="accent2">
              <a:lumMod val="50000"/>
              <a:alpha val="61000"/>
            </a:schemeClr>
          </a:solidFill>
          <a:ln w="9525" cap="flat" cmpd="sng" algn="ctr">
            <a:noFill/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400" dirty="0" smtClean="0">
              <a:solidFill>
                <a:schemeClr val="bg1"/>
              </a:solidFill>
            </a:endParaRPr>
          </a:p>
          <a:p>
            <a:r>
              <a:rPr lang="ru-RU" sz="2400" b="1" dirty="0" smtClean="0">
                <a:solidFill>
                  <a:schemeClr val="bg1"/>
                </a:solidFill>
              </a:rPr>
              <a:t>Перечень умений </a:t>
            </a:r>
            <a:r>
              <a:rPr lang="ru-RU" sz="2400" b="1" dirty="0">
                <a:solidFill>
                  <a:schemeClr val="bg1"/>
                </a:solidFill>
              </a:rPr>
              <a:t>и видов деятельности, </a:t>
            </a:r>
            <a:endParaRPr lang="ru-RU" sz="2400" b="1" dirty="0" smtClean="0">
              <a:solidFill>
                <a:schemeClr val="bg1"/>
              </a:solidFill>
            </a:endParaRPr>
          </a:p>
          <a:p>
            <a:r>
              <a:rPr lang="ru-RU" sz="2400" b="1" dirty="0" smtClean="0">
                <a:solidFill>
                  <a:schemeClr val="bg1"/>
                </a:solidFill>
              </a:rPr>
              <a:t>усвоение </a:t>
            </a:r>
            <a:r>
              <a:rPr lang="ru-RU" sz="2400" b="1" dirty="0">
                <a:solidFill>
                  <a:schemeClr val="bg1"/>
                </a:solidFill>
              </a:rPr>
              <a:t>которых всеми школьниками региона </a:t>
            </a:r>
            <a:endParaRPr lang="ru-RU" sz="2400" b="1" dirty="0" smtClean="0">
              <a:solidFill>
                <a:schemeClr val="bg1"/>
              </a:solidFill>
            </a:endParaRPr>
          </a:p>
          <a:p>
            <a:r>
              <a:rPr lang="ru-RU" sz="2400" b="1" dirty="0" smtClean="0">
                <a:solidFill>
                  <a:schemeClr val="bg1"/>
                </a:solidFill>
              </a:rPr>
              <a:t>можно </a:t>
            </a:r>
            <a:r>
              <a:rPr lang="ru-RU" sz="2400" b="1" dirty="0">
                <a:solidFill>
                  <a:schemeClr val="bg1"/>
                </a:solidFill>
              </a:rPr>
              <a:t>считать достаточным</a:t>
            </a:r>
          </a:p>
          <a:p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9505" y="1563638"/>
            <a:ext cx="8424936" cy="317009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</a:rPr>
              <a:t>Работа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с </a:t>
            </a:r>
            <a:r>
              <a:rPr lang="ru-RU" sz="2000" dirty="0">
                <a:solidFill>
                  <a:srgbClr val="002060"/>
                </a:solidFill>
              </a:rPr>
              <a:t>таблицами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</a:rPr>
              <a:t>Поиск </a:t>
            </a:r>
            <a:r>
              <a:rPr lang="ru-RU" sz="2000" dirty="0">
                <a:solidFill>
                  <a:srgbClr val="002060"/>
                </a:solidFill>
              </a:rPr>
              <a:t>и исправление ошибок в тексте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2060"/>
                </a:solidFill>
              </a:rPr>
              <a:t>Анализ текстовой информации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2060"/>
                </a:solidFill>
              </a:rPr>
              <a:t>Владение основами биологической терминологии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2060"/>
                </a:solidFill>
              </a:rPr>
              <a:t>Использование примеров в ответах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2060"/>
                </a:solidFill>
              </a:rPr>
              <a:t>Способность устанавливать соподчиненность и иерархичность терминов ведущих биологических понятий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</a:rPr>
              <a:t>Алгоритм </a:t>
            </a:r>
            <a:r>
              <a:rPr lang="ru-RU" sz="2000" dirty="0">
                <a:solidFill>
                  <a:srgbClr val="002060"/>
                </a:solidFill>
              </a:rPr>
              <a:t>решения задач по молекулярной биологии, биологии развития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2060"/>
                </a:solidFill>
              </a:rPr>
              <a:t>Составление простейших схем скрещиваний </a:t>
            </a:r>
            <a:r>
              <a:rPr lang="ru-RU" sz="2000" dirty="0" smtClean="0">
                <a:solidFill>
                  <a:srgbClr val="002060"/>
                </a:solidFill>
              </a:rPr>
              <a:t>организмов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66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9973" y="0"/>
            <a:ext cx="9144000" cy="1390451"/>
          </a:xfrm>
          <a:prstGeom prst="rect">
            <a:avLst/>
          </a:prstGeom>
          <a:solidFill>
            <a:schemeClr val="accent2">
              <a:lumMod val="50000"/>
              <a:alpha val="61000"/>
            </a:schemeClr>
          </a:solidFill>
          <a:ln w="9525" cap="flat" cmpd="sng" algn="ctr">
            <a:noFill/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400" dirty="0" smtClean="0">
              <a:solidFill>
                <a:schemeClr val="bg1"/>
              </a:solidFill>
            </a:endParaRPr>
          </a:p>
          <a:p>
            <a:r>
              <a:rPr lang="ru-RU" sz="2400" b="1" dirty="0" smtClean="0">
                <a:solidFill>
                  <a:schemeClr val="bg1"/>
                </a:solidFill>
              </a:rPr>
              <a:t>Перечень умений </a:t>
            </a:r>
            <a:r>
              <a:rPr lang="ru-RU" sz="2400" b="1" dirty="0">
                <a:solidFill>
                  <a:schemeClr val="bg1"/>
                </a:solidFill>
              </a:rPr>
              <a:t>и видов деятельности, </a:t>
            </a:r>
            <a:endParaRPr lang="ru-RU" sz="2400" b="1" dirty="0" smtClean="0">
              <a:solidFill>
                <a:schemeClr val="bg1"/>
              </a:solidFill>
            </a:endParaRPr>
          </a:p>
          <a:p>
            <a:r>
              <a:rPr lang="ru-RU" sz="2400" b="1" dirty="0" smtClean="0">
                <a:solidFill>
                  <a:schemeClr val="bg1"/>
                </a:solidFill>
              </a:rPr>
              <a:t>усвоение </a:t>
            </a:r>
            <a:r>
              <a:rPr lang="ru-RU" sz="2400" b="1" dirty="0">
                <a:solidFill>
                  <a:schemeClr val="bg1"/>
                </a:solidFill>
              </a:rPr>
              <a:t>которых всеми школьниками региона </a:t>
            </a:r>
            <a:endParaRPr lang="ru-RU" sz="2400" b="1" dirty="0" smtClean="0">
              <a:solidFill>
                <a:schemeClr val="bg1"/>
              </a:solidFill>
            </a:endParaRPr>
          </a:p>
          <a:p>
            <a:r>
              <a:rPr lang="ru-RU" sz="2400" b="1" dirty="0" smtClean="0">
                <a:solidFill>
                  <a:schemeClr val="bg1"/>
                </a:solidFill>
              </a:rPr>
              <a:t>нельзя </a:t>
            </a:r>
            <a:r>
              <a:rPr lang="ru-RU" sz="2400" b="1" dirty="0">
                <a:solidFill>
                  <a:schemeClr val="bg1"/>
                </a:solidFill>
              </a:rPr>
              <a:t>считать достаточным</a:t>
            </a:r>
          </a:p>
          <a:p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5489" y="1491630"/>
            <a:ext cx="8712967" cy="341632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</a:rPr>
              <a:t>Сравнение / сопоставление объектов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</a:rPr>
              <a:t>Распознавание объекта по рисунку и объяснение конкретных функций его частей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</a:rPr>
              <a:t>Решение задач </a:t>
            </a:r>
            <a:r>
              <a:rPr lang="ru-RU" dirty="0" smtClean="0">
                <a:solidFill>
                  <a:srgbClr val="002060"/>
                </a:solidFill>
              </a:rPr>
              <a:t>по генетике и на </a:t>
            </a:r>
            <a:r>
              <a:rPr lang="ru-RU" dirty="0">
                <a:solidFill>
                  <a:srgbClr val="002060"/>
                </a:solidFill>
              </a:rPr>
              <a:t>выявление стоп-кодона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</a:rPr>
              <a:t>Установление причинно-следственных связей процессов и явлений, нелогичность рассуждений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</a:rPr>
              <a:t>Выделение из целого частного и выделение из общего главного, </a:t>
            </a:r>
            <a:r>
              <a:rPr lang="ru-RU" dirty="0" smtClean="0">
                <a:solidFill>
                  <a:srgbClr val="002060"/>
                </a:solidFill>
              </a:rPr>
              <a:t>существенного</a:t>
            </a:r>
            <a:endParaRPr lang="ru-RU" dirty="0">
              <a:solidFill>
                <a:srgbClr val="00206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</a:rPr>
              <a:t>Отсутствие обоснования ответа, аргументации, телеграфный стиль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</a:rPr>
              <a:t>Несоответствие ответа вопросу, нет четкости в ответе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</a:rPr>
              <a:t>Невнимательно работают с рисунками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</a:rPr>
              <a:t>Доведение доказательств до логического </a:t>
            </a:r>
            <a:r>
              <a:rPr lang="ru-RU" dirty="0" smtClean="0">
                <a:solidFill>
                  <a:srgbClr val="002060"/>
                </a:solidFill>
              </a:rPr>
              <a:t>завершения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36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accent2">
              <a:lumMod val="50000"/>
              <a:alpha val="61000"/>
            </a:schemeClr>
          </a:solidFill>
          <a:ln w="9525" cap="flat" cmpd="sng" algn="ctr">
            <a:noFill/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Самые проблемные задания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40207" y="1121718"/>
            <a:ext cx="8424936" cy="376508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71076" tIns="35538" rIns="71076" bIns="35538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710763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  <a:tab pos="360363" algn="l"/>
                <a:tab pos="419100" algn="l"/>
                <a:tab pos="488950" algn="l"/>
              </a:tabLst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1-й части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lang="ru-RU" sz="2000" dirty="0" smtClean="0">
                <a:solidFill>
                  <a:srgbClr val="002060"/>
                </a:solidFill>
              </a:rPr>
              <a:t>задания на проверку </a:t>
            </a:r>
            <a:r>
              <a:rPr lang="ru-RU" sz="2000" dirty="0">
                <a:solidFill>
                  <a:srgbClr val="002060"/>
                </a:solidFill>
              </a:rPr>
              <a:t>не только </a:t>
            </a:r>
            <a:r>
              <a:rPr lang="ru-RU" sz="2000" dirty="0" smtClean="0">
                <a:solidFill>
                  <a:srgbClr val="002060"/>
                </a:solidFill>
              </a:rPr>
              <a:t>знания </a:t>
            </a:r>
            <a:r>
              <a:rPr lang="ru-RU" sz="2000" dirty="0">
                <a:solidFill>
                  <a:srgbClr val="002060"/>
                </a:solidFill>
              </a:rPr>
              <a:t>конкретных фактов, но и </a:t>
            </a:r>
            <a:r>
              <a:rPr lang="ru-RU" sz="2000" dirty="0" err="1">
                <a:solidFill>
                  <a:srgbClr val="002060"/>
                </a:solidFill>
              </a:rPr>
              <a:t>общеучебные</a:t>
            </a:r>
            <a:r>
              <a:rPr lang="ru-RU" sz="2000" dirty="0">
                <a:solidFill>
                  <a:srgbClr val="002060"/>
                </a:solidFill>
              </a:rPr>
              <a:t> умения анализировать, сравнивать, сопоставлять биологические объекты, процессы и </a:t>
            </a:r>
            <a:r>
              <a:rPr lang="ru-RU" sz="2000" dirty="0" smtClean="0">
                <a:solidFill>
                  <a:srgbClr val="002060"/>
                </a:solidFill>
              </a:rPr>
              <a:t>явления:</a:t>
            </a:r>
            <a:endParaRPr lang="ru-RU" sz="2000" dirty="0" smtClean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 eaLnBrk="0" hangingPunct="0"/>
            <a:r>
              <a:rPr lang="ru-RU" sz="2000" dirty="0">
                <a:solidFill>
                  <a:srgbClr val="002060"/>
                </a:solidFill>
              </a:rPr>
              <a:t>в линии 5 – на установление соответствия по теме «Клетка как биологическая система</a:t>
            </a:r>
            <a:r>
              <a:rPr lang="ru-RU" sz="2000" dirty="0" smtClean="0">
                <a:solidFill>
                  <a:srgbClr val="002060"/>
                </a:solidFill>
              </a:rPr>
              <a:t>; в </a:t>
            </a:r>
            <a:r>
              <a:rPr lang="ru-RU" sz="2000" dirty="0">
                <a:solidFill>
                  <a:srgbClr val="002060"/>
                </a:solidFill>
              </a:rPr>
              <a:t>линии 10 – на установление соответствия по теме «Многообразие организмов</a:t>
            </a:r>
            <a:r>
              <a:rPr lang="ru-RU" sz="2000" dirty="0" smtClean="0">
                <a:solidFill>
                  <a:srgbClr val="002060"/>
                </a:solidFill>
              </a:rPr>
              <a:t>»; в </a:t>
            </a:r>
            <a:r>
              <a:rPr lang="ru-RU" sz="2000" dirty="0">
                <a:solidFill>
                  <a:srgbClr val="002060"/>
                </a:solidFill>
              </a:rPr>
              <a:t>линии 14 – на установление последовательности по теме «Организм человека</a:t>
            </a:r>
            <a:r>
              <a:rPr lang="ru-RU" sz="2000" dirty="0" smtClean="0">
                <a:solidFill>
                  <a:srgbClr val="002060"/>
                </a:solidFill>
              </a:rPr>
              <a:t>»</a:t>
            </a:r>
          </a:p>
          <a:p>
            <a:pPr algn="just" eaLnBrk="0" hangingPunct="0"/>
            <a:endParaRPr lang="ru-RU" sz="2000" dirty="0" smtClean="0">
              <a:solidFill>
                <a:srgbClr val="002060"/>
              </a:solidFill>
            </a:endParaRPr>
          </a:p>
          <a:p>
            <a:pPr algn="just" eaLnBrk="0" hangingPunct="0"/>
            <a:r>
              <a:rPr lang="ru-RU" sz="2000" b="1" dirty="0" smtClean="0">
                <a:solidFill>
                  <a:srgbClr val="002060"/>
                </a:solidFill>
              </a:rPr>
              <a:t>В части 2</a:t>
            </a:r>
            <a:r>
              <a:rPr lang="ru-RU" sz="2000" dirty="0" smtClean="0">
                <a:solidFill>
                  <a:srgbClr val="002060"/>
                </a:solidFill>
              </a:rPr>
              <a:t>: линия </a:t>
            </a:r>
            <a:r>
              <a:rPr lang="ru-RU" sz="2000" dirty="0">
                <a:solidFill>
                  <a:srgbClr val="002060"/>
                </a:solidFill>
              </a:rPr>
              <a:t>23 – задание с изображением биологического объекта</a:t>
            </a:r>
            <a:r>
              <a:rPr lang="ru-RU" sz="2000" dirty="0" smtClean="0">
                <a:solidFill>
                  <a:srgbClr val="002060"/>
                </a:solidFill>
              </a:rPr>
              <a:t>; линия </a:t>
            </a:r>
            <a:r>
              <a:rPr lang="ru-RU" sz="2000" dirty="0">
                <a:solidFill>
                  <a:srgbClr val="002060"/>
                </a:solidFill>
              </a:rPr>
              <a:t>25 – обобщение знаний о человеке и многообразии организмов</a:t>
            </a:r>
            <a:r>
              <a:rPr lang="ru-RU" sz="2000" dirty="0" smtClean="0">
                <a:solidFill>
                  <a:srgbClr val="002060"/>
                </a:solidFill>
              </a:rPr>
              <a:t>; линия </a:t>
            </a:r>
            <a:r>
              <a:rPr lang="ru-RU" sz="2000" dirty="0">
                <a:solidFill>
                  <a:srgbClr val="002060"/>
                </a:solidFill>
              </a:rPr>
              <a:t>26 – знания об эволюции органического мира и экологических </a:t>
            </a:r>
            <a:r>
              <a:rPr lang="ru-RU" sz="2000" dirty="0" smtClean="0">
                <a:solidFill>
                  <a:srgbClr val="002060"/>
                </a:solidFill>
              </a:rPr>
              <a:t>закономерностях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17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359532" y="1267332"/>
            <a:ext cx="8424936" cy="345731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71076" tIns="35538" rIns="71076" bIns="35538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 algn="just" eaLnBrk="0" hangingPunct="0">
              <a:buFont typeface="Arial" panose="020B0604020202020204" pitchFamily="34" charset="0"/>
              <a:buChar char="•"/>
              <a:tabLst>
                <a:tab pos="265113" algn="l"/>
                <a:tab pos="360363" algn="l"/>
                <a:tab pos="419100" algn="l"/>
                <a:tab pos="488950" algn="l"/>
              </a:tabLst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недостаточно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внимательное прочтение заданий и/или не до конца;</a:t>
            </a:r>
          </a:p>
          <a:p>
            <a:pPr marL="342900" indent="-342900" algn="just" defTabSz="71076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65113" algn="l"/>
                <a:tab pos="360363" algn="l"/>
                <a:tab pos="419100" algn="l"/>
                <a:tab pos="488950" algn="l"/>
              </a:tabLst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неумение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выделить элементы, требующие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ответов;</a:t>
            </a:r>
            <a:endParaRPr lang="ru-RU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 defTabSz="71076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65113" algn="l"/>
                <a:tab pos="360363" algn="l"/>
                <a:tab pos="419100" algn="l"/>
                <a:tab pos="488950" algn="l"/>
              </a:tabLst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ответ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соответствует заданию частично или даже полностью (не все элементы задания раскрыты), является очень расплывчатым, не конкретным, не полным, содержит лишь общие рассуждения;</a:t>
            </a:r>
            <a:endParaRPr lang="ru-RU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 defTabSz="71076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65113" algn="l"/>
                <a:tab pos="360363" algn="l"/>
                <a:tab pos="419100" algn="l"/>
                <a:tab pos="488950" algn="l"/>
              </a:tabLst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неумение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рассуждать и четко формулировать ответы на вопросы;</a:t>
            </a:r>
            <a:endParaRPr lang="ru-RU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 defTabSz="71076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65113" algn="l"/>
                <a:tab pos="360363" algn="l"/>
                <a:tab pos="419100" algn="l"/>
                <a:tab pos="488950" algn="l"/>
              </a:tabLst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игнорирование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указаний «Объясните полученные результаты», «Ответ поясните», «Какой закон наследственности проявляется в данном случае», «Почему эти факторы….», «Объясните последовательность Ваших действий при решении задачи», «Обоснуйте Ваш ответ» и т.д. </a:t>
            </a:r>
            <a:endParaRPr lang="ru-RU" sz="2000" dirty="0" smtClean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 defTabSz="710763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  <a:tab pos="360363" algn="l"/>
                <a:tab pos="419100" algn="l"/>
                <a:tab pos="488950" algn="l"/>
              </a:tabLst>
            </a:pPr>
            <a:endParaRPr lang="ru-RU" sz="2000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accent2">
              <a:lumMod val="50000"/>
              <a:alpha val="61000"/>
            </a:schemeClr>
          </a:solidFill>
          <a:ln w="9525" cap="flat" cmpd="sng" algn="ctr">
            <a:noFill/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b="1" dirty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Наиболее типичные ошибки экзаменующихся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16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accent2">
              <a:lumMod val="50000"/>
              <a:alpha val="61000"/>
            </a:schemeClr>
          </a:solidFill>
          <a:ln w="9525" cap="flat" cmpd="sng" algn="ctr">
            <a:noFill/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Мероприятия, повышающие успешность выполнения заданий ЕГЭ по биологии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3548" y="1491630"/>
            <a:ext cx="8136904" cy="283154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</a:rPr>
              <a:t>ежегодный </a:t>
            </a:r>
            <a:r>
              <a:rPr lang="ru-RU" sz="2000" dirty="0">
                <a:solidFill>
                  <a:srgbClr val="002060"/>
                </a:solidFill>
              </a:rPr>
              <a:t>мастер-класс по решению заданий ЕГЭ текущего года (ноябрь</a:t>
            </a:r>
            <a:r>
              <a:rPr lang="ru-RU" sz="2000" dirty="0" smtClean="0">
                <a:solidFill>
                  <a:srgbClr val="002060"/>
                </a:solidFill>
              </a:rPr>
              <a:t>)</a:t>
            </a:r>
            <a:endParaRPr lang="ru-RU" sz="2000" dirty="0">
              <a:solidFill>
                <a:srgbClr val="002060"/>
              </a:solidFill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</a:rPr>
              <a:t>ежегодные </a:t>
            </a:r>
            <a:r>
              <a:rPr lang="ru-RU" sz="2000" dirty="0" err="1">
                <a:solidFill>
                  <a:srgbClr val="002060"/>
                </a:solidFill>
              </a:rPr>
              <a:t>вебинары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(или очные семинары) по </a:t>
            </a:r>
            <a:r>
              <a:rPr lang="ru-RU" sz="2000" dirty="0">
                <a:solidFill>
                  <a:srgbClr val="002060"/>
                </a:solidFill>
              </a:rPr>
              <a:t>темам: «Готовимся к ЕГЭ по биологии» (ноябрь); «Проблемные темы ЕГЭ по биологии» (февраль</a:t>
            </a:r>
            <a:r>
              <a:rPr lang="ru-RU" sz="2000" dirty="0" smtClean="0">
                <a:solidFill>
                  <a:srgbClr val="002060"/>
                </a:solidFill>
              </a:rPr>
              <a:t>), </a:t>
            </a:r>
            <a:r>
              <a:rPr lang="ru-RU" sz="2000" dirty="0">
                <a:solidFill>
                  <a:srgbClr val="002060"/>
                </a:solidFill>
              </a:rPr>
              <a:t>«Новые подходы к оцениванию заданий ЕГЭ по биологии» (апрель</a:t>
            </a:r>
            <a:r>
              <a:rPr lang="ru-RU" sz="2000" dirty="0" smtClean="0">
                <a:solidFill>
                  <a:srgbClr val="002060"/>
                </a:solidFill>
              </a:rPr>
              <a:t>)</a:t>
            </a:r>
            <a:endParaRPr lang="ru-RU" sz="2000" dirty="0">
              <a:solidFill>
                <a:srgbClr val="002060"/>
              </a:solidFill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</a:rPr>
              <a:t>областные семинары </a:t>
            </a:r>
            <a:r>
              <a:rPr lang="ru-RU" sz="2000" dirty="0">
                <a:solidFill>
                  <a:srgbClr val="002060"/>
                </a:solidFill>
              </a:rPr>
              <a:t>по теме «Решение заданий высокого уровня сложности ЕГЭ по биологии» (октябрь-ноябрь</a:t>
            </a:r>
            <a:r>
              <a:rPr lang="ru-RU" sz="2000" dirty="0" smtClean="0">
                <a:solidFill>
                  <a:srgbClr val="002060"/>
                </a:solidFill>
              </a:rPr>
              <a:t>)</a:t>
            </a:r>
            <a:endParaRPr lang="ru-RU" sz="2000" dirty="0">
              <a:solidFill>
                <a:srgbClr val="002060"/>
              </a:solidFill>
            </a:endParaRPr>
          </a:p>
          <a:p>
            <a:r>
              <a:rPr lang="ru-RU" sz="1600" dirty="0">
                <a:solidFill>
                  <a:srgbClr val="002060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2462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8438" y="987574"/>
            <a:ext cx="8496944" cy="398570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300" dirty="0" smtClean="0">
                <a:solidFill>
                  <a:srgbClr val="002060"/>
                </a:solidFill>
              </a:rPr>
              <a:t>Проработка </a:t>
            </a:r>
            <a:r>
              <a:rPr lang="ru-RU" sz="2300" b="1" dirty="0">
                <a:solidFill>
                  <a:srgbClr val="002060"/>
                </a:solidFill>
              </a:rPr>
              <a:t>биологической </a:t>
            </a:r>
            <a:r>
              <a:rPr lang="ru-RU" sz="2300" b="1" dirty="0" smtClean="0">
                <a:solidFill>
                  <a:srgbClr val="002060"/>
                </a:solidFill>
              </a:rPr>
              <a:t>терминологии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300" dirty="0" smtClean="0">
                <a:solidFill>
                  <a:srgbClr val="002060"/>
                </a:solidFill>
              </a:rPr>
              <a:t>Тщательная </a:t>
            </a:r>
            <a:r>
              <a:rPr lang="ru-RU" sz="2300" dirty="0">
                <a:solidFill>
                  <a:srgbClr val="002060"/>
                </a:solidFill>
              </a:rPr>
              <a:t>отработка </a:t>
            </a:r>
            <a:r>
              <a:rPr lang="ru-RU" sz="2300" b="1" dirty="0">
                <a:solidFill>
                  <a:srgbClr val="002060"/>
                </a:solidFill>
              </a:rPr>
              <a:t>алгоритма</a:t>
            </a:r>
            <a:r>
              <a:rPr lang="ru-RU" sz="2300" dirty="0">
                <a:solidFill>
                  <a:srgbClr val="002060"/>
                </a:solidFill>
              </a:rPr>
              <a:t> записи генетических </a:t>
            </a:r>
            <a:r>
              <a:rPr lang="ru-RU" sz="2300" dirty="0" smtClean="0">
                <a:solidFill>
                  <a:srgbClr val="002060"/>
                </a:solidFill>
              </a:rPr>
              <a:t>задач (единообразие </a:t>
            </a:r>
            <a:r>
              <a:rPr lang="ru-RU" sz="2300" dirty="0">
                <a:solidFill>
                  <a:srgbClr val="002060"/>
                </a:solidFill>
              </a:rPr>
              <a:t>в оформлении генетических </a:t>
            </a:r>
            <a:r>
              <a:rPr lang="ru-RU" sz="2300" dirty="0" smtClean="0">
                <a:solidFill>
                  <a:srgbClr val="002060"/>
                </a:solidFill>
              </a:rPr>
              <a:t>задач)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300" dirty="0" smtClean="0">
                <a:solidFill>
                  <a:srgbClr val="002060"/>
                </a:solidFill>
              </a:rPr>
              <a:t>Обучение навыкам </a:t>
            </a:r>
            <a:r>
              <a:rPr lang="ru-RU" sz="2300" b="1" dirty="0">
                <a:solidFill>
                  <a:srgbClr val="002060"/>
                </a:solidFill>
              </a:rPr>
              <a:t>смыслового </a:t>
            </a:r>
            <a:r>
              <a:rPr lang="ru-RU" sz="2300" b="1" dirty="0" smtClean="0">
                <a:solidFill>
                  <a:srgbClr val="002060"/>
                </a:solidFill>
              </a:rPr>
              <a:t>чтения </a:t>
            </a:r>
            <a:r>
              <a:rPr lang="ru-RU" sz="2300" dirty="0" smtClean="0">
                <a:solidFill>
                  <a:srgbClr val="002060"/>
                </a:solidFill>
              </a:rPr>
              <a:t>при работе с текстами разной </a:t>
            </a:r>
            <a:r>
              <a:rPr lang="ru-RU" sz="2300" dirty="0">
                <a:solidFill>
                  <a:srgbClr val="002060"/>
                </a:solidFill>
              </a:rPr>
              <a:t>степени </a:t>
            </a:r>
            <a:r>
              <a:rPr lang="ru-RU" sz="2300" dirty="0" smtClean="0">
                <a:solidFill>
                  <a:srgbClr val="002060"/>
                </a:solidFill>
              </a:rPr>
              <a:t>сложности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300" dirty="0" smtClean="0">
                <a:solidFill>
                  <a:srgbClr val="002060"/>
                </a:solidFill>
              </a:rPr>
              <a:t>Использование заданий на </a:t>
            </a:r>
            <a:r>
              <a:rPr lang="ru-RU" sz="2300" b="1" dirty="0" smtClean="0">
                <a:solidFill>
                  <a:srgbClr val="002060"/>
                </a:solidFill>
              </a:rPr>
              <a:t>обоснование</a:t>
            </a:r>
            <a:r>
              <a:rPr lang="ru-RU" sz="2300" dirty="0" smtClean="0"/>
              <a:t> </a:t>
            </a:r>
            <a:r>
              <a:rPr lang="ru-RU" sz="2300" dirty="0" smtClean="0">
                <a:solidFill>
                  <a:srgbClr val="002060"/>
                </a:solidFill>
              </a:rPr>
              <a:t>названных фактов </a:t>
            </a:r>
            <a:r>
              <a:rPr lang="ru-RU" sz="2300" dirty="0">
                <a:solidFill>
                  <a:srgbClr val="002060"/>
                </a:solidFill>
              </a:rPr>
              <a:t>и </a:t>
            </a:r>
            <a:r>
              <a:rPr lang="ru-RU" sz="2300" dirty="0" smtClean="0">
                <a:solidFill>
                  <a:srgbClr val="002060"/>
                </a:solidFill>
              </a:rPr>
              <a:t>явлений</a:t>
            </a:r>
            <a:endParaRPr lang="ru-RU" sz="23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300" dirty="0" smtClean="0">
                <a:solidFill>
                  <a:srgbClr val="002060"/>
                </a:solidFill>
              </a:rPr>
              <a:t>Повышение </a:t>
            </a:r>
            <a:r>
              <a:rPr lang="ru-RU" sz="2300" b="1" dirty="0" smtClean="0">
                <a:solidFill>
                  <a:srgbClr val="002060"/>
                </a:solidFill>
              </a:rPr>
              <a:t>компетентности </a:t>
            </a:r>
            <a:r>
              <a:rPr lang="ru-RU" sz="2300" b="1" dirty="0">
                <a:solidFill>
                  <a:srgbClr val="002060"/>
                </a:solidFill>
              </a:rPr>
              <a:t>учителей</a:t>
            </a:r>
            <a:r>
              <a:rPr lang="ru-RU" sz="2300" dirty="0">
                <a:solidFill>
                  <a:srgbClr val="002060"/>
                </a:solidFill>
              </a:rPr>
              <a:t> </a:t>
            </a:r>
            <a:r>
              <a:rPr lang="ru-RU" sz="2300" dirty="0" smtClean="0">
                <a:solidFill>
                  <a:srgbClr val="002060"/>
                </a:solidFill>
              </a:rPr>
              <a:t>в вопросах ЕГЭ и уровня </a:t>
            </a:r>
            <a:r>
              <a:rPr lang="ru-RU" sz="2300" dirty="0">
                <a:solidFill>
                  <a:srgbClr val="002060"/>
                </a:solidFill>
              </a:rPr>
              <a:t>научных знаний по преподаваемому </a:t>
            </a:r>
            <a:r>
              <a:rPr lang="ru-RU" sz="2300" dirty="0" smtClean="0">
                <a:solidFill>
                  <a:srgbClr val="002060"/>
                </a:solidFill>
              </a:rPr>
              <a:t>предмету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300" dirty="0" smtClean="0">
                <a:solidFill>
                  <a:srgbClr val="002060"/>
                </a:solidFill>
              </a:rPr>
              <a:t>Подбор качественной дополнительной литературы </a:t>
            </a:r>
            <a:r>
              <a:rPr lang="ru-RU" sz="2300" dirty="0">
                <a:solidFill>
                  <a:srgbClr val="002060"/>
                </a:solidFill>
              </a:rPr>
              <a:t>для подготовки к </a:t>
            </a:r>
            <a:r>
              <a:rPr lang="ru-RU" sz="2300" dirty="0" smtClean="0">
                <a:solidFill>
                  <a:srgbClr val="002060"/>
                </a:solidFill>
              </a:rPr>
              <a:t>экзамену</a:t>
            </a:r>
            <a:endParaRPr lang="ru-RU" sz="2300" dirty="0">
              <a:solidFill>
                <a:srgbClr val="00206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-35090" y="-11634"/>
            <a:ext cx="9144000" cy="908720"/>
          </a:xfrm>
          <a:prstGeom prst="rect">
            <a:avLst/>
          </a:prstGeom>
          <a:solidFill>
            <a:schemeClr val="accent2">
              <a:lumMod val="50000"/>
              <a:alpha val="61000"/>
            </a:schemeClr>
          </a:solidFill>
          <a:ln w="9525" cap="flat" cmpd="sng" algn="ctr">
            <a:noFill/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Рекомендации 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14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827632"/>
              </p:ext>
            </p:extLst>
          </p:nvPr>
        </p:nvGraphicFramePr>
        <p:xfrm>
          <a:off x="287523" y="1266159"/>
          <a:ext cx="8568955" cy="3526733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916325"/>
                <a:gridCol w="936104"/>
                <a:gridCol w="936104"/>
                <a:gridCol w="1008112"/>
                <a:gridCol w="936104"/>
                <a:gridCol w="941644"/>
                <a:gridCol w="894562"/>
              </a:tblGrid>
              <a:tr h="8140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Показатели  </a:t>
                      </a:r>
                    </a:p>
                  </a:txBody>
                  <a:tcPr marL="59038" marR="5903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2016 г</a:t>
                      </a:r>
                      <a:r>
                        <a:rPr lang="ru-RU" sz="2000" b="1" i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(1077)</a:t>
                      </a:r>
                      <a:endParaRPr lang="ru-RU" sz="2000" b="1" i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392" marR="7439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2017 г</a:t>
                      </a:r>
                      <a:r>
                        <a:rPr lang="ru-RU" sz="2000" b="1" i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(1034)</a:t>
                      </a:r>
                      <a:endParaRPr lang="ru-RU" sz="2000" b="1" i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392" marR="7439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2018 г. (1087)</a:t>
                      </a:r>
                      <a:endParaRPr lang="ru-RU" sz="2000" b="1" i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392" marR="7439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 </a:t>
                      </a:r>
                      <a:r>
                        <a:rPr lang="ru-RU" sz="2000" b="1" i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r>
                        <a:rPr lang="ru-RU" sz="2000" b="1" i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(1051)</a:t>
                      </a:r>
                      <a:endParaRPr lang="ru-RU" sz="2000" b="1" i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038" marR="5903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1" i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г. (1041)</a:t>
                      </a:r>
                      <a:endParaRPr lang="ru-RU" sz="2000" b="1" i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038" marR="5903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г. </a:t>
                      </a:r>
                    </a:p>
                    <a:p>
                      <a:pPr algn="ctr"/>
                      <a:r>
                        <a:rPr lang="ru-RU" sz="2000" b="1" i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(1103)</a:t>
                      </a:r>
                      <a:endParaRPr lang="ru-RU" sz="2000" b="1" i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038" marR="5903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599035">
                <a:tc>
                  <a:txBody>
                    <a:bodyPr/>
                    <a:lstStyle/>
                    <a:p>
                      <a:pPr marL="274638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преодолели минимального балла</a:t>
                      </a:r>
                    </a:p>
                  </a:txBody>
                  <a:tcPr marL="59038" marR="5903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114</a:t>
                      </a:r>
                    </a:p>
                  </a:txBody>
                  <a:tcPr marL="74392" marR="7439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88</a:t>
                      </a:r>
                    </a:p>
                  </a:txBody>
                  <a:tcPr marL="74392" marR="7439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121</a:t>
                      </a:r>
                      <a:endParaRPr lang="ru-RU" sz="2000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79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038" marR="5903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  <a:endParaRPr lang="ru-RU" sz="2000" i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038" marR="5903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</a:rPr>
                        <a:t>131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99035">
                <a:tc>
                  <a:txBody>
                    <a:bodyPr/>
                    <a:lstStyle/>
                    <a:p>
                      <a:pPr marL="274638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Получили от 81 до 100 баллов</a:t>
                      </a:r>
                    </a:p>
                  </a:txBody>
                  <a:tcPr marL="59038" marR="5903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</a:p>
                  </a:txBody>
                  <a:tcPr marL="74392" marR="7439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</a:p>
                  </a:txBody>
                  <a:tcPr marL="74392" marR="7439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  <a:endParaRPr lang="ru-RU" sz="1800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66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038" marR="5903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ru-RU" sz="2000" i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038" marR="5903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</a:rPr>
                        <a:t>41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42675">
                <a:tc>
                  <a:txBody>
                    <a:bodyPr/>
                    <a:lstStyle/>
                    <a:p>
                      <a:pPr marL="274638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Получили 100 баллов</a:t>
                      </a:r>
                    </a:p>
                  </a:txBody>
                  <a:tcPr marL="59038" marR="5903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74392" marR="7439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74392" marR="7439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9038" marR="5903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i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038" marR="5903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</a:rPr>
                        <a:t>1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42675">
                <a:tc>
                  <a:txBody>
                    <a:bodyPr/>
                    <a:lstStyle/>
                    <a:p>
                      <a:pPr marL="274638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74638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Средний балл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038" marR="5903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dirty="0" smtClean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55,6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392" marR="7439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dirty="0" smtClean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53,9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392" marR="7439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 smtClean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53,9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 marL="74392" marR="7439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56,9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038" marR="5903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i="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i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</a:t>
                      </a:r>
                      <a:endParaRPr lang="ru-RU" sz="2000" i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038" marR="5903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Calibri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</a:rPr>
                        <a:t>54,3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0" y="0"/>
            <a:ext cx="9144000" cy="1131590"/>
          </a:xfrm>
          <a:prstGeom prst="rect">
            <a:avLst/>
          </a:prstGeom>
          <a:solidFill>
            <a:schemeClr val="accent2">
              <a:lumMod val="50000"/>
              <a:alpha val="61000"/>
            </a:schemeClr>
          </a:solidFill>
          <a:ln w="9525" cap="flat" cmpd="sng" algn="ctr">
            <a:noFill/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444500" eaLnBrk="0" hangingPunct="0"/>
            <a:r>
              <a:rPr lang="ru-RU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Результаты ГИА-11 </a:t>
            </a:r>
            <a:endParaRPr lang="ru-RU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44500" eaLnBrk="0" hangingPunct="0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Ярославской области</a:t>
            </a:r>
            <a:endParaRPr lang="ru-RU" alt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00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0" y="21981"/>
            <a:ext cx="9144000" cy="1131590"/>
          </a:xfrm>
          <a:prstGeom prst="rect">
            <a:avLst/>
          </a:prstGeom>
          <a:solidFill>
            <a:schemeClr val="accent2">
              <a:lumMod val="50000"/>
              <a:alpha val="61000"/>
            </a:schemeClr>
          </a:solidFill>
          <a:ln w="9525" cap="flat" cmpd="sng" algn="ctr">
            <a:noFill/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444500" eaLnBrk="0" hangingPunct="0"/>
            <a:endParaRPr lang="ru-RU" alt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23478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</a:rPr>
              <a:t>Распределение участников ЕГЭ по количеству получивших балл (%) </a:t>
            </a:r>
            <a:r>
              <a:rPr lang="ru-RU" sz="2400" b="1" dirty="0" smtClean="0">
                <a:solidFill>
                  <a:schemeClr val="bg1"/>
                </a:solidFill>
              </a:rPr>
              <a:t>по </a:t>
            </a:r>
            <a:r>
              <a:rPr lang="ru-RU" sz="2400" b="1" dirty="0">
                <a:solidFill>
                  <a:schemeClr val="bg1"/>
                </a:solidFill>
              </a:rPr>
              <a:t>учебному предмету «Биология</a:t>
            </a:r>
            <a:r>
              <a:rPr lang="ru-RU" sz="2400" b="1" dirty="0" smtClean="0">
                <a:solidFill>
                  <a:schemeClr val="bg1"/>
                </a:solidFill>
              </a:rPr>
              <a:t>» в 2021 г.</a:t>
            </a:r>
            <a:endParaRPr lang="ru-RU" sz="2400" dirty="0">
              <a:solidFill>
                <a:schemeClr val="bg1"/>
              </a:solidFill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466273662"/>
              </p:ext>
            </p:extLst>
          </p:nvPr>
        </p:nvGraphicFramePr>
        <p:xfrm>
          <a:off x="683568" y="1189027"/>
          <a:ext cx="7272808" cy="37255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043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0"/>
            <a:ext cx="9144000" cy="1059582"/>
          </a:xfrm>
          <a:prstGeom prst="rect">
            <a:avLst/>
          </a:prstGeom>
          <a:solidFill>
            <a:schemeClr val="accent2">
              <a:lumMod val="50000"/>
              <a:alpha val="61000"/>
            </a:schemeClr>
          </a:solidFill>
          <a:ln w="9525" cap="flat" cmpd="sng" algn="ctr">
            <a:noFill/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444500" eaLnBrk="0" hangingPunct="0"/>
            <a:r>
              <a:rPr lang="ru-RU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Распределение участников ЕГЭ по биологии </a:t>
            </a: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тестовым баллам в </a:t>
            </a: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917856312"/>
              </p:ext>
            </p:extLst>
          </p:nvPr>
        </p:nvGraphicFramePr>
        <p:xfrm>
          <a:off x="0" y="1059582"/>
          <a:ext cx="9144000" cy="4083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7062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063228"/>
          </a:xfrm>
          <a:prstGeom prst="rect">
            <a:avLst/>
          </a:prstGeom>
          <a:solidFill>
            <a:schemeClr val="accent2">
              <a:lumMod val="50000"/>
              <a:alpha val="61000"/>
            </a:schemeClr>
          </a:solidFill>
          <a:ln w="9525" cap="flat" cmpd="sng" algn="ctr">
            <a:noFill/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/>
            <a:r>
              <a:rPr lang="x-none" sz="2800" b="1">
                <a:solidFill>
                  <a:schemeClr val="bg1"/>
                </a:solidFill>
              </a:rPr>
              <a:t>ВЫВОДЫ о характере изменения результатов </a:t>
            </a:r>
            <a:r>
              <a:rPr lang="ru-RU" sz="2800" b="1" dirty="0" smtClean="0">
                <a:solidFill>
                  <a:schemeClr val="bg1"/>
                </a:solidFill>
              </a:rPr>
              <a:t/>
            </a:r>
            <a:br>
              <a:rPr lang="ru-RU" sz="2800" b="1" dirty="0" smtClean="0">
                <a:solidFill>
                  <a:schemeClr val="bg1"/>
                </a:solidFill>
              </a:rPr>
            </a:br>
            <a:r>
              <a:rPr lang="x-none" sz="2800" b="1" smtClean="0">
                <a:solidFill>
                  <a:schemeClr val="bg1"/>
                </a:solidFill>
              </a:rPr>
              <a:t>ЕГЭ </a:t>
            </a:r>
            <a:r>
              <a:rPr lang="x-none" sz="2800" b="1">
                <a:solidFill>
                  <a:schemeClr val="bg1"/>
                </a:solidFill>
              </a:rPr>
              <a:t>по </a:t>
            </a:r>
            <a:r>
              <a:rPr lang="ru-RU" sz="2800" b="1" dirty="0" smtClean="0">
                <a:solidFill>
                  <a:schemeClr val="bg1"/>
                </a:solidFill>
              </a:rPr>
              <a:t>биологии в 2021 г.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275606"/>
            <a:ext cx="8496944" cy="347787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285750" lvl="1" indent="-285750" algn="just">
              <a:buFont typeface="Arial" panose="020B0604020202020204" pitchFamily="34" charset="0"/>
              <a:buChar char="•"/>
              <a:tabLst>
                <a:tab pos="266700" algn="l"/>
              </a:tabLst>
            </a:pPr>
            <a:r>
              <a:rPr lang="x-none" sz="2000">
                <a:solidFill>
                  <a:srgbClr val="002060"/>
                </a:solidFill>
              </a:rPr>
              <a:t>выпускник</a:t>
            </a:r>
            <a:r>
              <a:rPr lang="ru-RU" sz="2000" dirty="0">
                <a:solidFill>
                  <a:srgbClr val="002060"/>
                </a:solidFill>
              </a:rPr>
              <a:t>и</a:t>
            </a:r>
            <a:r>
              <a:rPr lang="x-none" sz="2000">
                <a:solidFill>
                  <a:srgbClr val="002060"/>
                </a:solidFill>
              </a:rPr>
              <a:t>, </a:t>
            </a:r>
            <a:r>
              <a:rPr lang="ru-RU" sz="2000" dirty="0">
                <a:solidFill>
                  <a:srgbClr val="002060"/>
                </a:solidFill>
              </a:rPr>
              <a:t>обучающиеся</a:t>
            </a:r>
            <a:r>
              <a:rPr lang="x-none" sz="2000">
                <a:solidFill>
                  <a:srgbClr val="002060"/>
                </a:solidFill>
              </a:rPr>
              <a:t> по программам СОО и СПО, и выпускник</a:t>
            </a:r>
            <a:r>
              <a:rPr lang="ru-RU" sz="2000" dirty="0">
                <a:solidFill>
                  <a:srgbClr val="002060"/>
                </a:solidFill>
              </a:rPr>
              <a:t>и</a:t>
            </a:r>
            <a:r>
              <a:rPr lang="x-none" sz="2000">
                <a:solidFill>
                  <a:srgbClr val="002060"/>
                </a:solidFill>
              </a:rPr>
              <a:t> прошлых лет </a:t>
            </a:r>
            <a:r>
              <a:rPr lang="ru-RU" sz="2000" dirty="0">
                <a:solidFill>
                  <a:srgbClr val="002060"/>
                </a:solidFill>
              </a:rPr>
              <a:t>показывают закономерно более низкие результаты, чем выпускники текущего года;</a:t>
            </a:r>
            <a:endParaRPr lang="ru-RU" sz="2400" dirty="0">
              <a:solidFill>
                <a:srgbClr val="002060"/>
              </a:solidFill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  <a:tabLst>
                <a:tab pos="266700" algn="l"/>
              </a:tabLst>
            </a:pPr>
            <a:r>
              <a:rPr lang="ru-RU" sz="2000" dirty="0">
                <a:solidFill>
                  <a:srgbClr val="002060"/>
                </a:solidFill>
              </a:rPr>
              <a:t>доля </a:t>
            </a:r>
            <a:r>
              <a:rPr lang="ru-RU" sz="2000" dirty="0" err="1">
                <a:solidFill>
                  <a:srgbClr val="002060"/>
                </a:solidFill>
              </a:rPr>
              <a:t>высокобалльников</a:t>
            </a:r>
            <a:r>
              <a:rPr lang="ru-RU" sz="2000" dirty="0">
                <a:solidFill>
                  <a:srgbClr val="002060"/>
                </a:solidFill>
              </a:rPr>
              <a:t> из средних общеобразовательных школ с углубленным изучением отдельных предметов и лицеев / гимназий из года в год выше, чем из школ общеобразовательной направленности;</a:t>
            </a:r>
            <a:endParaRPr lang="ru-RU" dirty="0">
              <a:solidFill>
                <a:srgbClr val="002060"/>
              </a:solidFill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  <a:tabLst>
                <a:tab pos="266700" algn="l"/>
              </a:tabLst>
            </a:pPr>
            <a:r>
              <a:rPr lang="ru-RU" sz="2000" dirty="0">
                <a:solidFill>
                  <a:srgbClr val="002060"/>
                </a:solidFill>
              </a:rPr>
              <a:t>в центральных городских школах уровень квалификации учителей, готовящих к ЕГЭ, выше, чем в школах области; </a:t>
            </a:r>
            <a:endParaRPr lang="ru-RU" dirty="0">
              <a:solidFill>
                <a:srgbClr val="002060"/>
              </a:solidFill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  <a:tabLst>
                <a:tab pos="266700" algn="l"/>
              </a:tabLst>
            </a:pPr>
            <a:r>
              <a:rPr lang="ru-RU" sz="2000" dirty="0">
                <a:solidFill>
                  <a:srgbClr val="002060"/>
                </a:solidFill>
              </a:rPr>
              <a:t>заинтересованность учителей сельских школ в мероприятиях, посвященных ЕГЭ, выше, чем </a:t>
            </a:r>
            <a:r>
              <a:rPr lang="ru-RU" sz="2000" dirty="0" smtClean="0">
                <a:solidFill>
                  <a:srgbClr val="002060"/>
                </a:solidFill>
              </a:rPr>
              <a:t>городских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89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 noGrp="1"/>
          </p:cNvSpPr>
          <p:nvPr>
            <p:ph type="title"/>
          </p:nvPr>
        </p:nvSpPr>
        <p:spPr>
          <a:xfrm>
            <a:off x="0" y="-1"/>
            <a:ext cx="9144000" cy="1059583"/>
          </a:xfrm>
          <a:prstGeom prst="rect">
            <a:avLst/>
          </a:prstGeom>
          <a:solidFill>
            <a:schemeClr val="accent2">
              <a:lumMod val="50000"/>
              <a:alpha val="61000"/>
            </a:schemeClr>
          </a:solidFill>
          <a:ln w="9525" cap="flat" cmpd="sng" algn="ctr">
            <a:noFill/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Число поданных апелляций в динамике</a:t>
            </a:r>
            <a:endParaRPr lang="ru-RU" alt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4" descr="C:\Users\801770\Desktop\Экспертиза ЕГЭ\к отчету по ЕГЭ\отчет ЕГЭ-2020\2021-02-11_12-54-5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02373"/>
            <a:ext cx="8373092" cy="1543050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1922320" y="3363838"/>
            <a:ext cx="5602008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В 2021 г. – 10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(У – 2, из </a:t>
            </a:r>
            <a:r>
              <a:rPr lang="ru-RU" dirty="0">
                <a:solidFill>
                  <a:srgbClr val="002060"/>
                </a:solidFill>
              </a:rPr>
              <a:t>них 1 </a:t>
            </a:r>
            <a:r>
              <a:rPr lang="ru-RU" dirty="0" smtClean="0">
                <a:solidFill>
                  <a:srgbClr val="002060"/>
                </a:solidFill>
              </a:rPr>
              <a:t>– техническая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smtClean="0">
                <a:solidFill>
                  <a:srgbClr val="002060"/>
                </a:solidFill>
              </a:rPr>
              <a:t>по </a:t>
            </a:r>
            <a:r>
              <a:rPr lang="ru-RU" dirty="0">
                <a:solidFill>
                  <a:srgbClr val="002060"/>
                </a:solidFill>
              </a:rPr>
              <a:t>первой части)</a:t>
            </a:r>
          </a:p>
        </p:txBody>
      </p:sp>
    </p:spTree>
    <p:extLst>
      <p:ext uri="{BB962C8B-B14F-4D97-AF65-F5344CB8AC3E}">
        <p14:creationId xmlns:p14="http://schemas.microsoft.com/office/powerpoint/2010/main" val="48103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accent2">
              <a:lumMod val="50000"/>
              <a:alpha val="61000"/>
            </a:schemeClr>
          </a:solidFill>
          <a:ln w="952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Проценты выполнения заданий ЕГЭ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19" name="Текст 2"/>
          <p:cNvSpPr txBox="1">
            <a:spLocks/>
          </p:cNvSpPr>
          <p:nvPr/>
        </p:nvSpPr>
        <p:spPr>
          <a:xfrm>
            <a:off x="457200" y="1240160"/>
            <a:ext cx="8229600" cy="32037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C00000"/>
              </a:buClr>
              <a:buNone/>
            </a:pPr>
            <a:endParaRPr lang="ru-RU" altLang="ru-RU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23" y="937978"/>
            <a:ext cx="6192688" cy="4179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314111" y="1923678"/>
            <a:ext cx="2699792" cy="2016224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Базовый уровень –</a:t>
            </a:r>
          </a:p>
          <a:p>
            <a:pPr algn="ctr"/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выполнения  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ниже 50</a:t>
            </a:r>
          </a:p>
          <a:p>
            <a:pPr algn="ctr"/>
            <a:endParaRPr lang="ru-RU" sz="1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Повышенный – не ниже 30%</a:t>
            </a:r>
          </a:p>
          <a:p>
            <a:pPr algn="ctr"/>
            <a:endParaRPr lang="ru-RU" sz="1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Высокий – не ниже 15%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1423" y="4295545"/>
            <a:ext cx="6192688" cy="432048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284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accent2">
              <a:lumMod val="50000"/>
              <a:alpha val="61000"/>
            </a:schemeClr>
          </a:solidFill>
          <a:ln w="952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Проценты выполнения заданий ЕГЭ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19" name="Текст 2"/>
          <p:cNvSpPr txBox="1">
            <a:spLocks/>
          </p:cNvSpPr>
          <p:nvPr/>
        </p:nvSpPr>
        <p:spPr>
          <a:xfrm>
            <a:off x="457200" y="1240160"/>
            <a:ext cx="8229600" cy="32037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C00000"/>
              </a:buClr>
              <a:buNone/>
            </a:pPr>
            <a:endParaRPr lang="ru-RU" altLang="ru-RU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6300192" y="1923678"/>
            <a:ext cx="2699792" cy="2016224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Базовый уровень –</a:t>
            </a:r>
          </a:p>
          <a:p>
            <a:pPr algn="ctr"/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выполнения  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ниже 50</a:t>
            </a:r>
          </a:p>
          <a:p>
            <a:pPr algn="ctr"/>
            <a:endParaRPr lang="ru-RU" sz="1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Повышенный – не ниже 30%</a:t>
            </a:r>
          </a:p>
          <a:p>
            <a:pPr algn="ctr"/>
            <a:endParaRPr lang="ru-RU" sz="1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Высокий – не ниже 15%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66" y="915566"/>
            <a:ext cx="6127309" cy="4227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-36513" y="2283718"/>
            <a:ext cx="6192688" cy="216024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8866" y="3966830"/>
            <a:ext cx="6127309" cy="432048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0821" y="1923678"/>
            <a:ext cx="6125354" cy="36004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56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accent2">
              <a:lumMod val="50000"/>
              <a:alpha val="61000"/>
            </a:schemeClr>
          </a:solidFill>
          <a:ln w="952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Проценты выполнения заданий ЕГЭ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19" name="Текст 2"/>
          <p:cNvSpPr txBox="1">
            <a:spLocks/>
          </p:cNvSpPr>
          <p:nvPr/>
        </p:nvSpPr>
        <p:spPr>
          <a:xfrm>
            <a:off x="457200" y="1240160"/>
            <a:ext cx="8229600" cy="32037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C00000"/>
              </a:buClr>
              <a:buNone/>
            </a:pPr>
            <a:endParaRPr lang="ru-RU" altLang="ru-RU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6300192" y="1923678"/>
            <a:ext cx="2699792" cy="2016224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Базовый уровень –</a:t>
            </a:r>
          </a:p>
          <a:p>
            <a:pPr algn="ctr"/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выполнения  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ниже 50</a:t>
            </a:r>
          </a:p>
          <a:p>
            <a:pPr algn="ctr"/>
            <a:endParaRPr lang="ru-RU" sz="1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Повышенный – не ниже 30%</a:t>
            </a:r>
          </a:p>
          <a:p>
            <a:pPr algn="ctr"/>
            <a:endParaRPr lang="ru-RU" sz="1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Высокий – не ниже 15%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134" y="915566"/>
            <a:ext cx="6012160" cy="4227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49134" y="2715766"/>
            <a:ext cx="6012160" cy="6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68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88225&quot;&gt;&lt;property id=&quot;20148&quot; value=&quot;5&quot;/&gt;&lt;property id=&quot;20300&quot; value=&quot;Слайд 1&quot;/&gt;&lt;property id=&quot;20307&quot; value=&quot;285&quot;/&gt;&lt;/object&gt;&lt;object type=&quot;3&quot; unique_id=&quot;188600&quot;&gt;&lt;property id=&quot;20148&quot; value=&quot;5&quot;/&gt;&lt;property id=&quot;20300&quot; value=&quot;Слайд 2 - &amp;quot;Инвестиции&amp;quot;&quot;/&gt;&lt;property id=&quot;20307&quot; value=&quot;286&quot;/&gt;&lt;/object&gt;&lt;object type=&quot;3&quot; unique_id=&quot;188601&quot;&gt;&lt;property id=&quot;20148&quot; value=&quot;5&quot;/&gt;&lt;property id=&quot;20300&quot; value=&quot;Слайд 3 - &amp;quot;Лекция 1&amp;#x0D;&amp;#x0A;Инвестиции.&amp;#x0D;&amp;#x0A;Инвестиционная деятельность. &amp;quot;&quot;/&gt;&lt;property id=&quot;20307&quot; value=&quot;287&quot;/&gt;&lt;/object&gt;&lt;object type=&quot;3&quot; unique_id=&quot;188607&quot;&gt;&lt;property id=&quot;20148&quot; value=&quot;5&quot;/&gt;&lt;property id=&quot;20300&quot; value=&quot;Слайд 9&quot;/&gt;&lt;property id=&quot;20307&quot; value=&quot;294&quot;/&gt;&lt;/object&gt;&lt;object type=&quot;3&quot; unique_id=&quot;188887&quot;&gt;&lt;property id=&quot;20148&quot; value=&quot;5&quot;/&gt;&lt;property id=&quot;20300&quot; value=&quot;Слайд 4 - &amp;quot;Понятие инвестиций.&amp;#x0D;&amp;#x0A;Инвестиционная деятельность.&amp;quot;&quot;/&gt;&lt;property id=&quot;20307&quot; value=&quot;295&quot;/&gt;&lt;/object&gt;&lt;object type=&quot;3&quot; unique_id=&quot;188966&quot;&gt;&lt;property id=&quot;20148&quot; value=&quot;5&quot;/&gt;&lt;property id=&quot;20300&quot; value=&quot;Слайд 5 - &amp;quot;Нормативно-правовое обеспечение инвестиционной деятельности&amp;quot;&quot;/&gt;&lt;property id=&quot;20307&quot; value=&quot;296&quot;/&gt;&lt;/object&gt;&lt;object type=&quot;3&quot; unique_id=&quot;189015&quot;&gt;&lt;property id=&quot;20148&quot; value=&quot;5&quot;/&gt;&lt;property id=&quot;20300&quot; value=&quot;Слайд 6 - &amp;quot;Классификация инвестиций&amp;quot;&quot;/&gt;&lt;property id=&quot;20307&quot; value=&quot;297&quot;/&gt;&lt;/object&gt;&lt;object type=&quot;3&quot; unique_id=&quot;189016&quot;&gt;&lt;property id=&quot;20148&quot; value=&quot;5&quot;/&gt;&lt;property id=&quot;20300&quot; value=&quot;Слайд 7 - &amp;quot;Инвестиционная сфера&amp;quot;&quot;/&gt;&lt;property id=&quot;20307&quot; value=&quot;298&quot;/&gt;&lt;/object&gt;&lt;object type=&quot;3&quot; unique_id=&quot;189112&quot;&gt;&lt;property id=&quot;20148&quot; value=&quot;5&quot;/&gt;&lt;property id=&quot;20300&quot; value=&quot;Слайд 8 - &amp;quot;Методы государственного регулирования инвестиционной деятельности&amp;quot;&quot;/&gt;&lt;property id=&quot;20307&quot; value=&quot;299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3690</TotalTime>
  <Words>1527</Words>
  <Application>Microsoft Office PowerPoint</Application>
  <PresentationFormat>Экран (16:9)</PresentationFormat>
  <Paragraphs>185</Paragraphs>
  <Slides>16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Результаты ЕГЭ по биологии  в Ярославской области  в 2021 году</vt:lpstr>
      <vt:lpstr>Презентация PowerPoint</vt:lpstr>
      <vt:lpstr>Презентация PowerPoint</vt:lpstr>
      <vt:lpstr>Презентация PowerPoint</vt:lpstr>
      <vt:lpstr>ВЫВОДЫ о характере изменения результатов  ЕГЭ по биологии в 2021 г.</vt:lpstr>
      <vt:lpstr>Число поданных апелляций в динамике</vt:lpstr>
      <vt:lpstr>Проценты выполнения заданий ЕГЭ</vt:lpstr>
      <vt:lpstr>Проценты выполнения заданий ЕГЭ</vt:lpstr>
      <vt:lpstr>Проценты выполнения заданий ЕГЭ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Tatyana Ritskova</dc:creator>
  <cp:lastModifiedBy>Галина Валентиновна Куприянова</cp:lastModifiedBy>
  <cp:revision>271</cp:revision>
  <cp:lastPrinted>2021-11-19T07:09:32Z</cp:lastPrinted>
  <dcterms:created xsi:type="dcterms:W3CDTF">2015-10-20T12:24:43Z</dcterms:created>
  <dcterms:modified xsi:type="dcterms:W3CDTF">2021-11-19T07:10:01Z</dcterms:modified>
</cp:coreProperties>
</file>