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260" r:id="rId4"/>
    <p:sldId id="261" r:id="rId5"/>
    <p:sldId id="262" r:id="rId6"/>
    <p:sldId id="259" r:id="rId7"/>
    <p:sldId id="263" r:id="rId8"/>
    <p:sldId id="264" r:id="rId9"/>
    <p:sldId id="257" r:id="rId10"/>
  </p:sldIdLst>
  <p:sldSz cx="12192000" cy="6858000"/>
  <p:notesSz cx="7010400" cy="9296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7" autoAdjust="0"/>
    <p:restoredTop sz="94660"/>
  </p:normalViewPr>
  <p:slideViewPr>
    <p:cSldViewPr snapToGrid="0">
      <p:cViewPr>
        <p:scale>
          <a:sx n="91" d="100"/>
          <a:sy n="91" d="100"/>
        </p:scale>
        <p:origin x="-110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r>
              <a:rPr lang="ru-RU" smtClean="0"/>
              <a:t>17.11.2021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5F26894-915D-497E-A9E3-E5E676AB9F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211535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r>
              <a:rPr lang="ru-RU" smtClean="0"/>
              <a:t>17.11.2021</a:t>
            </a:r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0E6B7DF-3AD2-4662-B482-6376D6EF78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618355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E6B7DF-3AD2-4662-B482-6376D6EF78B0}" type="slidenum">
              <a:rPr lang="ru-RU" smtClean="0"/>
              <a:t>1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ru-RU" smtClean="0"/>
              <a:t>17.11.2021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4364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0480C6C-FEE1-44D2-8E2F-88B27C0B0F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CC60C19C-0B5B-40CE-A185-46A367542E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71FCF76-0654-46B8-987E-F59964FED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8D7AE-496E-4A69-8BA4-4E8398F2FACB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30FD89F-5519-4327-B98D-27FE5619E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65E3235-FA53-4F92-94E2-755AB25E5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FDE7A-5A3B-4BBC-8737-1E4DA2DF8A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5269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B005249-723D-4F35-B444-A7DBA3A50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4478BA72-CC4B-41A4-B201-2AB9BA0AA3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B6C5B74-6F5A-4797-A116-CD932D90D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8D7AE-496E-4A69-8BA4-4E8398F2FACB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6F87CF0-85D2-4ACE-8D11-9D4CDE5A0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F8970F0-DFD6-4F63-9C75-35D11E037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FDE7A-5A3B-4BBC-8737-1E4DA2DF8A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558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A2AEFBCE-E2BD-4EC8-BA71-5DF1A56634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CCCCDB49-FCCD-483A-99C5-6F2E643690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49BB962-3E7C-4FBA-9059-07101B77E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8D7AE-496E-4A69-8BA4-4E8398F2FACB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4B6FF34-B0E1-443B-A106-EBCED9729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5497C95-6B49-4474-A825-4D3E5EF94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FDE7A-5A3B-4BBC-8737-1E4DA2DF8A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7637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D4B5BAB-D9CC-4339-965C-9FBD9F3F5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5BA9435-EAD7-4E73-8101-694173AFA6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9FC4DA9-0A89-41EB-A736-2A071CB6D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8D7AE-496E-4A69-8BA4-4E8398F2FACB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0FA7758-E606-46DF-8E37-882832BC0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29A3A5A-5A42-48CD-B016-4F876AC9B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FDE7A-5A3B-4BBC-8737-1E4DA2DF8A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9553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02FAE36-A030-4E97-A335-BBB690E0C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60AB79B9-695F-41F2-9483-762F0BFEF0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8D27028-4D72-415F-A4CF-5A58551FE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8D7AE-496E-4A69-8BA4-4E8398F2FACB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409E222-A136-4BC2-91EE-9A9F6097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387C937-1060-4907-8195-36A68F91C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FDE7A-5A3B-4BBC-8737-1E4DA2DF8A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6339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2A5A363-9438-4C7C-B33E-9167B4622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D3621D2-691A-47E8-9D5A-8BD4BC012E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84A07EDC-4ACC-489E-9784-463C88111D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D204FC3-ED47-4AFC-B80A-E8399BA95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8D7AE-496E-4A69-8BA4-4E8398F2FACB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E589AE0D-E29C-475A-A706-1ADC05496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A2BFFBA1-B811-4AAA-9803-1509E6BF9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FDE7A-5A3B-4BBC-8737-1E4DA2DF8A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512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DD6B285-C351-468B-83E5-C68E6ED02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9A48CEC-C64F-4F77-A20F-E92A4F0863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C036544A-0770-453E-B565-8F2E0AE270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0C1665FA-5960-4989-93DB-06C8638C31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393D2B63-8989-4082-A5AE-DCFB964A40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2EDD1A6F-706E-4612-B513-C959342D8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8D7AE-496E-4A69-8BA4-4E8398F2FACB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F29060BA-AA7F-4F01-A2DB-36E35D5D1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797FB957-2362-4BD9-9C0E-9FD220EC3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FDE7A-5A3B-4BBC-8737-1E4DA2DF8A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40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E76B5F6-56B5-4BA2-A0A7-394665F0F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501AAB87-8F8D-4E27-BBA8-B9B7D9FE2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8D7AE-496E-4A69-8BA4-4E8398F2FACB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D1C1CCAF-83E2-46E7-A94A-6A2ED09EE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F1E7A005-C19E-4EEC-AA52-CB219642F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FDE7A-5A3B-4BBC-8737-1E4DA2DF8A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3821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D51B9094-C112-416B-95D2-C01EB3BFE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8D7AE-496E-4A69-8BA4-4E8398F2FACB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F7288F9C-7BB3-4AA1-9026-7A473E8EF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7FCE8DE0-48DF-4698-BE21-CE70D5E6C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FDE7A-5A3B-4BBC-8737-1E4DA2DF8A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2538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1345A9E-CD8F-4CB5-9F7F-F74A839B1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46E567B-3A16-45BF-B31C-DC2CE106C0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D8592465-CC6D-4A10-B45B-06EE1A903E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D8503F34-B48C-4E94-B8EB-F43089ACA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8D7AE-496E-4A69-8BA4-4E8398F2FACB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2E02F6F-31D9-4632-A253-707B40401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360B4842-6F5A-4958-8D95-EFDCBCAE7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FDE7A-5A3B-4BBC-8737-1E4DA2DF8A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6593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3AFF56C-0DFF-4C72-92D3-988C3075B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8FB24432-1D2D-4D57-A486-1E74AC3A6E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BB843895-D459-4414-AF94-546FB7BA43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4FF16120-6512-4C17-8A74-6AA718445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8D7AE-496E-4A69-8BA4-4E8398F2FACB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B009036-8B63-4B82-A5F5-B961EB3B7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FEA6E470-7405-4B7E-87F1-10F056E60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FDE7A-5A3B-4BBC-8737-1E4DA2DF8A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1747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E28C220-3AC1-47F7-B6B5-CCB0D4D57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5C9EF23-F809-49D7-B4A6-5A4C2A09B4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5A707B0-4C9D-41FE-BEB0-51D01020F6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8D7AE-496E-4A69-8BA4-4E8398F2FACB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EEE0922-7C0C-4596-876B-6A1C23531E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CCB3E0E-551C-41B7-805B-4734663EA7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FDE7A-5A3B-4BBC-8737-1E4DA2DF8A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8956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174DBA2-6801-4BE3-B0F2-C29FAAA249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ЕГЭ по литературе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01A7D6E5-49A4-408A-AE36-E6203C9900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Татьяна Кучина</a:t>
            </a:r>
          </a:p>
          <a:p>
            <a:r>
              <a:rPr lang="ru-RU" dirty="0"/>
              <a:t>Д.ф.н., профессор ЯГПУ</a:t>
            </a:r>
          </a:p>
        </p:txBody>
      </p:sp>
    </p:spTree>
    <p:extLst>
      <p:ext uri="{BB962C8B-B14F-4D97-AF65-F5344CB8AC3E}">
        <p14:creationId xmlns:p14="http://schemas.microsoft.com/office/powerpoint/2010/main" val="3955443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8CA169B-B0A9-4B1C-B280-61D2BE577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Общие тенденции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9963834-9EF4-45CE-960B-AB74E9402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Среди значимых изменений в результатах ЕГЭ 2021 года в сравнении с 2020 годом:</a:t>
            </a:r>
          </a:p>
          <a:p>
            <a:r>
              <a:rPr lang="ru-RU" dirty="0"/>
              <a:t>расхождение между увеличением среднего тестового балла (он поднялся с 63,8 в 2020 г. до 64,3  в 2021-м) и падением количества </a:t>
            </a:r>
            <a:r>
              <a:rPr lang="ru-RU" dirty="0" err="1"/>
              <a:t>высокобалльников</a:t>
            </a:r>
            <a:r>
              <a:rPr lang="ru-RU" dirty="0"/>
              <a:t> (с 15,3 до 13,3%) и 100-балльников (в 2020-м году их было максимальное количество за всю историю ЕГЭ по литературе – 12 человек, в 2021-м сократилось до 8). </a:t>
            </a:r>
          </a:p>
          <a:p>
            <a:r>
              <a:rPr lang="ru-RU" dirty="0"/>
              <a:t>Кол-во участников, не преодолевших минимальный балл, сократилось – с 3,15% до 1,71%. </a:t>
            </a:r>
          </a:p>
        </p:txBody>
      </p:sp>
    </p:spTree>
    <p:extLst>
      <p:ext uri="{BB962C8B-B14F-4D97-AF65-F5344CB8AC3E}">
        <p14:creationId xmlns:p14="http://schemas.microsoft.com/office/powerpoint/2010/main" val="849857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A28B0A1-915F-4DF6-9AED-97A0FBB90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Базовая часть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BD9B4FA-5049-488F-AAAD-8D3172BB0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>
                <a:effectLst/>
              </a:rPr>
              <a:t>Последовательность средних баллов в заданиях 10-14</a:t>
            </a:r>
          </a:p>
          <a:p>
            <a:r>
              <a:rPr lang="ru-RU" dirty="0"/>
              <a:t>2019: </a:t>
            </a:r>
            <a:r>
              <a:rPr lang="ru-RU" dirty="0">
                <a:effectLst/>
              </a:rPr>
              <a:t>89,5, 83,3, 92,4, 70,2 и 72,9;</a:t>
            </a:r>
          </a:p>
          <a:p>
            <a:r>
              <a:rPr lang="ru-RU" dirty="0">
                <a:effectLst/>
              </a:rPr>
              <a:t>2020: 97,0, 95,6, 88,5, 83,1 и 83,6;</a:t>
            </a:r>
          </a:p>
          <a:p>
            <a:r>
              <a:rPr lang="ru-RU" dirty="0"/>
              <a:t>2021: </a:t>
            </a:r>
            <a:r>
              <a:rPr lang="ru-RU" b="1" dirty="0"/>
              <a:t>79,7</a:t>
            </a:r>
            <a:r>
              <a:rPr lang="ru-RU" dirty="0"/>
              <a:t>, 95,7, 96,4, 84,4, 86,5. </a:t>
            </a:r>
            <a:endParaRPr lang="ru-RU" dirty="0">
              <a:effectLst/>
            </a:endParaRPr>
          </a:p>
          <a:p>
            <a:pPr marL="0" indent="0">
              <a:buNone/>
            </a:pPr>
            <a:r>
              <a:rPr lang="ru-RU" dirty="0"/>
              <a:t>Заметно просевший результат в задании 10 могу объяснить тем, что в прошлые годы это задание, как правило, было связано с указанием рода литературы (предсказуемый и легкий ответ – лирика), а в 2021-м – с определением жанра («к какому классическому жанру относится стихотворение, обращенное к философским вопросам бытия»). Ответ «элегия» не для всех выпускников оказался посильным.</a:t>
            </a:r>
            <a:endParaRPr lang="ru-RU" dirty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4232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7D60675-F318-4917-A16A-BF68E9458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Базовая часть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208D2B7-981D-4AB4-AD5D-3AE4CE85A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Традиционно трудными в базовой части уже много лет остаются вопросы 4, 13  и 14. Вопрос 4 уже несколько лет подряд выполняется в регионе на средние 64 балла (знание текстов произведений не становится ни лучше, ни хуже). Умение работать с изобразительно-выразительными средствами также остается на примерно одинаковом уровне (причем заметно, насколько сильно проваливаются на этих вопросах результаты тех участников, которые не набрали минимального балла – со средних 64 или 84 – до 12,5).</a:t>
            </a:r>
          </a:p>
        </p:txBody>
      </p:sp>
    </p:spTree>
    <p:extLst>
      <p:ext uri="{BB962C8B-B14F-4D97-AF65-F5344CB8AC3E}">
        <p14:creationId xmlns:p14="http://schemas.microsoft.com/office/powerpoint/2010/main" val="2158536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754F473-B84E-4DE9-9B4D-C5BB49B4B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Задания 9 и 16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112123E-1F2B-432E-9484-E5BCB559C3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9К1 – 72,7 (2020 – 82,9)</a:t>
            </a:r>
          </a:p>
          <a:p>
            <a:r>
              <a:rPr lang="ru-RU" dirty="0"/>
              <a:t>9К2 – 58,1 (2020 – 72,3)</a:t>
            </a:r>
          </a:p>
          <a:p>
            <a:r>
              <a:rPr lang="ru-RU" dirty="0"/>
              <a:t>9К3 – 52,6 (2020 – 59,8)</a:t>
            </a:r>
          </a:p>
          <a:p>
            <a:endParaRPr lang="ru-RU" dirty="0"/>
          </a:p>
          <a:p>
            <a:r>
              <a:rPr lang="ru-RU" dirty="0"/>
              <a:t>16К1 – 63,4 (63,8)</a:t>
            </a:r>
          </a:p>
          <a:p>
            <a:r>
              <a:rPr lang="ru-RU" dirty="0"/>
              <a:t>16К2 – 51,9 (53,6)</a:t>
            </a:r>
          </a:p>
          <a:p>
            <a:r>
              <a:rPr lang="ru-RU" dirty="0"/>
              <a:t>16К3 – 47,5 (см. 9К3)</a:t>
            </a:r>
          </a:p>
        </p:txBody>
      </p:sp>
    </p:spTree>
    <p:extLst>
      <p:ext uri="{BB962C8B-B14F-4D97-AF65-F5344CB8AC3E}">
        <p14:creationId xmlns:p14="http://schemas.microsoft.com/office/powerpoint/2010/main" val="1605306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E830AEF-C736-4A0B-8FCA-0C6AB4E1D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Неравноценность комплектов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CCD9481-1D48-4C46-92D8-22D993C190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Комплекты, включавшие в себя отрывок из «Шинели» Н.В. Гоголя и стихотворение С.А. Есенина, оказались существенно проще вариантов с отрывком из «Грозы» А.Н. Островского и стихотворением Б. Окуджавы «Песенка о солдатских сапогах». Статистическая обработка данных по выполнению разных вариантов показала, что, например, средний балл за задание 15 (вопрос к стихотворению) у тех, кому выпало произведение С.А. Есенина с </a:t>
            </a:r>
            <a:r>
              <a:rPr lang="ru-RU" b="1" dirty="0"/>
              <a:t>традиционным вопросом о чувствах лирического героя</a:t>
            </a:r>
            <a:r>
              <a:rPr lang="ru-RU" dirty="0"/>
              <a:t>, - </a:t>
            </a:r>
            <a:r>
              <a:rPr lang="ru-RU" b="1" dirty="0"/>
              <a:t>87,87</a:t>
            </a:r>
            <a:r>
              <a:rPr lang="ru-RU" dirty="0"/>
              <a:t>, а у тех, кому досталось не столь простое и прозрачное стихотворение Б. Окуджавы с более </a:t>
            </a:r>
            <a:r>
              <a:rPr lang="ru-RU" b="1" dirty="0"/>
              <a:t>сложным вопросом о смысле заглавия</a:t>
            </a:r>
            <a:r>
              <a:rPr lang="ru-RU" dirty="0"/>
              <a:t>, - </a:t>
            </a:r>
            <a:r>
              <a:rPr lang="ru-RU" b="1" dirty="0"/>
              <a:t>75,54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03237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51E26E7-8AAB-45EB-A408-112586554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Типичные трудности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0337B37-CB1A-4471-A20B-730BDC202E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Плохо зная текст литературного произведения (а в 2021 году это было особенно заметно в темах 17.1 – 17.3), выпускники пытаются выстраивать довольно сомнительные концепции ответов, мало соотносящиеся с литературной реальностью. </a:t>
            </a:r>
          </a:p>
          <a:p>
            <a:r>
              <a:rPr lang="ru-RU" dirty="0"/>
              <a:t>Неразличение анализа и пересказа текста при аргументации ответа (критерии К2 в заданиях 8, 15 и 17, К3 в заданиях 9,16): последовательное изложение основного содержания стихотворения выпускники часто считают «анализом», в то время как такой пересказ поэзии прозой от анализа (объяснения того, как и какими приемами действовал автор) весьма далек. </a:t>
            </a:r>
          </a:p>
        </p:txBody>
      </p:sp>
    </p:spTree>
    <p:extLst>
      <p:ext uri="{BB962C8B-B14F-4D97-AF65-F5344CB8AC3E}">
        <p14:creationId xmlns:p14="http://schemas.microsoft.com/office/powerpoint/2010/main" val="4036538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47173A7-EF1B-466A-93E0-77A476E80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Недостаточно сформированные умения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A87D177-7222-41D6-9F91-B0B71583E0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Анализ и интерпретация литературного произведения (провальными являются любые темы, связанные с теорией комического, с жанровой спецификой произведений);</a:t>
            </a:r>
          </a:p>
          <a:p>
            <a:r>
              <a:rPr lang="ru-RU" dirty="0"/>
              <a:t> Привлечение текста на уровне анализа для аргументации сопоставления </a:t>
            </a:r>
            <a:r>
              <a:rPr lang="ru-RU" b="1" dirty="0"/>
              <a:t>лирических произведений</a:t>
            </a:r>
            <a:r>
              <a:rPr lang="ru-RU" dirty="0"/>
              <a:t>. </a:t>
            </a:r>
          </a:p>
          <a:p>
            <a:r>
              <a:rPr lang="ru-RU" dirty="0"/>
              <a:t>Самостоятельное определение критериев сопоставления в заданиях 9 и 16.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Статистика результатов ЕГЭ по литературе в 2021 г. не позволяет говорить о высокой эффективности мероприятий дорожной карты 2020 года</a:t>
            </a:r>
          </a:p>
        </p:txBody>
      </p:sp>
    </p:spTree>
    <p:extLst>
      <p:ext uri="{BB962C8B-B14F-4D97-AF65-F5344CB8AC3E}">
        <p14:creationId xmlns:p14="http://schemas.microsoft.com/office/powerpoint/2010/main" val="23498284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865288E-5E62-48FC-BE8D-42C426C43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Учебники по литературе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0AED65A6-8098-4BE9-99A4-92A9CC6D81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0024445"/>
              </p:ext>
            </p:extLst>
          </p:nvPr>
        </p:nvGraphicFramePr>
        <p:xfrm>
          <a:off x="979198" y="1989993"/>
          <a:ext cx="6391275" cy="2878013"/>
        </p:xfrm>
        <a:graphic>
          <a:graphicData uri="http://schemas.openxmlformats.org/drawingml/2006/table">
            <a:tbl>
              <a:tblPr firstRow="1" firstCol="1" bandRow="1"/>
              <a:tblGrid>
                <a:gridCol w="360465">
                  <a:extLst>
                    <a:ext uri="{9D8B030D-6E8A-4147-A177-3AD203B41FA5}">
                      <a16:colId xmlns:a16="http://schemas.microsoft.com/office/drawing/2014/main" xmlns="" val="406502325"/>
                    </a:ext>
                  </a:extLst>
                </a:gridCol>
                <a:gridCol w="4321774">
                  <a:extLst>
                    <a:ext uri="{9D8B030D-6E8A-4147-A177-3AD203B41FA5}">
                      <a16:colId xmlns:a16="http://schemas.microsoft.com/office/drawing/2014/main" xmlns="" val="3745243255"/>
                    </a:ext>
                  </a:extLst>
                </a:gridCol>
                <a:gridCol w="1709036">
                  <a:extLst>
                    <a:ext uri="{9D8B030D-6E8A-4147-A177-3AD203B41FA5}">
                      <a16:colId xmlns:a16="http://schemas.microsoft.com/office/drawing/2014/main" xmlns="" val="369160886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УМК из федерального перечня </a:t>
                      </a: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(указать авторов, название, год издания)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19489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Лебедев Ю.В., Михайлов О.Н., Шайтанов И.О. Литература. В 2 частях / под ред. Журавлёва В.П. – М.: Просвещение, 2019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140059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Зинин С.А., Сахаров В.И., Чалмаев В.А. Литература. В 2 частях (базовый уровень). – М.: Русское слово – учебник, 2019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159513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Курдюмова Т.Ф., Колокольцев Е.Н., Марьина О.Б. Литература. В 2 частях. – М.: Дрофа – Вентана ГРАФ, 2019.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238993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Сухих И.Н. Литература (базовый уровень). 10 - 11 классы. – М.: ООО «Образовательно-издательский центр «Академия», 2019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935516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34615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742</Words>
  <Application>Microsoft Office PowerPoint</Application>
  <PresentationFormat>Произвольный</PresentationFormat>
  <Paragraphs>52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ЕГЭ по литературе</vt:lpstr>
      <vt:lpstr>Общие тенденции</vt:lpstr>
      <vt:lpstr>Базовая часть</vt:lpstr>
      <vt:lpstr>Базовая часть</vt:lpstr>
      <vt:lpstr>Задания 9 и 16</vt:lpstr>
      <vt:lpstr>Неравноценность комплектов</vt:lpstr>
      <vt:lpstr>Типичные трудности</vt:lpstr>
      <vt:lpstr>Недостаточно сформированные умения</vt:lpstr>
      <vt:lpstr>Учебники по литературе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ЕГЭ по литературе</dc:title>
  <dc:creator>Татьяна Кучина</dc:creator>
  <cp:lastModifiedBy>Галина Валентиновна Куприянова</cp:lastModifiedBy>
  <cp:revision>10</cp:revision>
  <cp:lastPrinted>2021-11-19T07:12:41Z</cp:lastPrinted>
  <dcterms:created xsi:type="dcterms:W3CDTF">2021-11-17T08:35:58Z</dcterms:created>
  <dcterms:modified xsi:type="dcterms:W3CDTF">2021-11-19T07:12:53Z</dcterms:modified>
</cp:coreProperties>
</file>