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7" r:id="rId1"/>
  </p:sldMasterIdLst>
  <p:notesMasterIdLst>
    <p:notesMasterId r:id="rId10"/>
  </p:notesMasterIdLst>
  <p:handoutMasterIdLst>
    <p:handoutMasterId r:id="rId11"/>
  </p:handoutMasterIdLst>
  <p:sldIdLst>
    <p:sldId id="258" r:id="rId2"/>
    <p:sldId id="262" r:id="rId3"/>
    <p:sldId id="263" r:id="rId4"/>
    <p:sldId id="264" r:id="rId5"/>
    <p:sldId id="269" r:id="rId6"/>
    <p:sldId id="268" r:id="rId7"/>
    <p:sldId id="265" r:id="rId8"/>
    <p:sldId id="266" r:id="rId9"/>
  </p:sldIdLst>
  <p:sldSz cx="9144000" cy="6858000" type="screen4x3"/>
  <p:notesSz cx="7010400" cy="92964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A6500"/>
    <a:srgbClr val="FF6600"/>
    <a:srgbClr val="00FF00"/>
    <a:srgbClr val="FFFFCC"/>
    <a:srgbClr val="FF9933"/>
    <a:srgbClr val="FFD03B"/>
    <a:srgbClr val="FFD88B"/>
    <a:srgbClr val="CC66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2" autoAdjust="0"/>
    <p:restoredTop sz="94660"/>
  </p:normalViewPr>
  <p:slideViewPr>
    <p:cSldViewPr>
      <p:cViewPr varScale="1">
        <p:scale>
          <a:sx n="80" d="100"/>
          <a:sy n="80" d="100"/>
        </p:scale>
        <p:origin x="-154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ru-RU" smtClean="0"/>
              <a:t>17.11.2021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F69C420-297C-4CEB-B4E8-4BCE73202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7101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ru-RU" smtClean="0"/>
              <a:t>17.11.2021</a:t>
            </a: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3C59E6C-75A7-481C-A17F-C0A8CC02BA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11929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59E6C-75A7-481C-A17F-C0A8CC02BA60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17.11.2021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03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316F-2D3B-4BA4-A052-530F57B9374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4F2B4-62B4-427A-8727-58458B44520D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2" descr="shapka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97" b="5771"/>
          <a:stretch>
            <a:fillRect/>
          </a:stretch>
        </p:blipFill>
        <p:spPr bwMode="auto">
          <a:xfrm>
            <a:off x="1066800" y="0"/>
            <a:ext cx="75438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Line 6"/>
          <p:cNvSpPr>
            <a:spLocks noChangeShapeType="1"/>
          </p:cNvSpPr>
          <p:nvPr userDrawn="1"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Line 7"/>
          <p:cNvSpPr>
            <a:spLocks noChangeShapeType="1"/>
          </p:cNvSpPr>
          <p:nvPr userDrawn="1"/>
        </p:nvSpPr>
        <p:spPr bwMode="auto">
          <a:xfrm>
            <a:off x="457200" y="228600"/>
            <a:ext cx="0" cy="6096000"/>
          </a:xfrm>
          <a:prstGeom prst="line">
            <a:avLst/>
          </a:prstGeom>
          <a:noFill/>
          <a:ln w="28575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316F-2D3B-4BA4-A052-530F57B9374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4F2B4-62B4-427A-8727-58458B4452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316F-2D3B-4BA4-A052-530F57B9374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4F2B4-62B4-427A-8727-58458B4452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316F-2D3B-4BA4-A052-530F57B9374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4F2B4-62B4-427A-8727-58458B4452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316F-2D3B-4BA4-A052-530F57B9374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4F2B4-62B4-427A-8727-58458B4452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316F-2D3B-4BA4-A052-530F57B9374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4F2B4-62B4-427A-8727-58458B4452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316F-2D3B-4BA4-A052-530F57B9374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4F2B4-62B4-427A-8727-58458B4452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316F-2D3B-4BA4-A052-530F57B9374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4F2B4-62B4-427A-8727-58458B4452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316F-2D3B-4BA4-A052-530F57B9374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4F2B4-62B4-427A-8727-58458B4452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316F-2D3B-4BA4-A052-530F57B9374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4F2B4-62B4-427A-8727-58458B4452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316F-2D3B-4BA4-A052-530F57B9374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4F2B4-62B4-427A-8727-58458B4452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6316F-2D3B-4BA4-A052-530F57B9374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4F2B4-62B4-427A-8727-58458B4452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4800" y="0"/>
            <a:ext cx="45719" cy="685800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3000" contrast="1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208"/>
            <a:ext cx="2147308" cy="2205592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3000" contrast="1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72" y="0"/>
            <a:ext cx="2147308" cy="2205592"/>
          </a:xfrm>
          <a:prstGeom prst="rect">
            <a:avLst/>
          </a:prstGeom>
        </p:spPr>
      </p:pic>
      <p:grpSp>
        <p:nvGrpSpPr>
          <p:cNvPr id="14" name="Группа 13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0" y="838200"/>
              <a:ext cx="9144000" cy="76200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11481" y="152400"/>
              <a:ext cx="45719" cy="5638800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362200" y="119247"/>
              <a:ext cx="6553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rgbClr val="C00000"/>
                  </a:solidFill>
                </a:rPr>
                <a:t>Государственное учреждение Ярославской области</a:t>
              </a:r>
              <a:endParaRPr lang="ru-RU" sz="1600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438400" y="432773"/>
              <a:ext cx="6553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rgbClr val="C00000"/>
                  </a:solidFill>
                </a:rPr>
                <a:t>Центр оценки и контроля качества образования</a:t>
              </a:r>
              <a:endParaRPr lang="ru-RU" sz="2000" b="1" dirty="0">
                <a:solidFill>
                  <a:srgbClr val="C00000"/>
                </a:solidFill>
              </a:endParaRPr>
            </a:p>
          </p:txBody>
        </p:sp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13000" contrast="18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596" y="0"/>
              <a:ext cx="2147308" cy="2205592"/>
            </a:xfrm>
            <a:prstGeom prst="rect">
              <a:avLst/>
            </a:prstGeom>
          </p:spPr>
        </p:pic>
        <p:sp>
          <p:nvSpPr>
            <p:cNvPr id="13" name="Прямоугольник 12"/>
            <p:cNvSpPr/>
            <p:nvPr/>
          </p:nvSpPr>
          <p:spPr>
            <a:xfrm>
              <a:off x="285720" y="0"/>
              <a:ext cx="45719" cy="6858000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71472" y="306556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Результаты ГИА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2021</a:t>
            </a:r>
            <a:r>
              <a:rPr lang="ru-RU" sz="3200" b="1" dirty="0" smtClean="0"/>
              <a:t> год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16" name="Заголовок 7"/>
          <p:cNvSpPr txBox="1">
            <a:spLocks/>
          </p:cNvSpPr>
          <p:nvPr/>
        </p:nvSpPr>
        <p:spPr>
          <a:xfrm>
            <a:off x="971600" y="506433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</a:pPr>
            <a:r>
              <a:rPr lang="ru-RU" sz="2000" dirty="0" smtClean="0"/>
              <a:t>Горшков В.Ю., ГУ ЯО ЦО </a:t>
            </a:r>
            <a:r>
              <a:rPr lang="ru-RU" sz="2000" dirty="0" err="1" smtClean="0"/>
              <a:t>иККО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Динамика по предметам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9286580"/>
              </p:ext>
            </p:extLst>
          </p:nvPr>
        </p:nvGraphicFramePr>
        <p:xfrm>
          <a:off x="899593" y="1916838"/>
          <a:ext cx="7560841" cy="4320470"/>
        </p:xfrm>
        <a:graphic>
          <a:graphicData uri="http://schemas.openxmlformats.org/drawingml/2006/table">
            <a:tbl>
              <a:tblPr/>
              <a:tblGrid>
                <a:gridCol w="25990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39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39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539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588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Предметы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ОСБ-19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ОСБ-20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ОСБ-21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8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Русский язык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8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Математика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1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8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Физика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8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Химия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0,999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8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Информатика и ИКТ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8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Биология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8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История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8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География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58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Английский язык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0,993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58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Обществознание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1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1,027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319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Литература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0,980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0,999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0,971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20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Динамика сумм по предметам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5620014"/>
              </p:ext>
            </p:extLst>
          </p:nvPr>
        </p:nvGraphicFramePr>
        <p:xfrm>
          <a:off x="1403648" y="2348877"/>
          <a:ext cx="6768753" cy="2880322"/>
        </p:xfrm>
        <a:graphic>
          <a:graphicData uri="http://schemas.openxmlformats.org/drawingml/2006/table">
            <a:tbl>
              <a:tblPr/>
              <a:tblGrid>
                <a:gridCol w="21377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436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36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436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44016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ОСБ-19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ОСБ-20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ОСБ-21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4016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Сумма ОСБ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11,37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0646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Динамика по предметам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648559"/>
              </p:ext>
            </p:extLst>
          </p:nvPr>
        </p:nvGraphicFramePr>
        <p:xfrm>
          <a:off x="683569" y="1916838"/>
          <a:ext cx="7776867" cy="4339000"/>
        </p:xfrm>
        <a:graphic>
          <a:graphicData uri="http://schemas.openxmlformats.org/drawingml/2006/table">
            <a:tbl>
              <a:tblPr/>
              <a:tblGrid>
                <a:gridCol w="28150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39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39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539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588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Предметы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ОСБ-19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ОСБ-20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ОСБ-21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8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Русский язык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8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Математика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1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8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Физика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8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Химия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0,999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8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Информатика и ИКТ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884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Биология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8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История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8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География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58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Английский язык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0,993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58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Обществознание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1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1,027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319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Литература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0,980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0,999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0,971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48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Динамика сумм по предметам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0292551"/>
              </p:ext>
            </p:extLst>
          </p:nvPr>
        </p:nvGraphicFramePr>
        <p:xfrm>
          <a:off x="1403648" y="2348877"/>
          <a:ext cx="6768753" cy="2880322"/>
        </p:xfrm>
        <a:graphic>
          <a:graphicData uri="http://schemas.openxmlformats.org/drawingml/2006/table">
            <a:tbl>
              <a:tblPr/>
              <a:tblGrid>
                <a:gridCol w="21377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436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36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436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44016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ОСБ-19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ОСБ-20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ОСБ-21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4016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Сумма ОСБ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745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Group 5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0466751"/>
              </p:ext>
            </p:extLst>
          </p:nvPr>
        </p:nvGraphicFramePr>
        <p:xfrm>
          <a:off x="457200" y="1600200"/>
          <a:ext cx="8443913" cy="5014327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641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326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r>
                        <a:rPr kumimoji="0" lang="ru-RU" alt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Коэфф</a:t>
                      </a: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. </a:t>
                      </a:r>
                      <a:r>
                        <a:rPr kumimoji="0" lang="ru-RU" alt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корр</a:t>
                      </a:r>
                      <a:endParaRPr kumimoji="0" lang="ru-RU" alt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от макс.возможного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 Предметы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 Названия элементов содержания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00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0,88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58,49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Информатика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 Моделирование объектов, систем и процессов</a:t>
                      </a:r>
                      <a:endParaRPr kumimoji="0" lang="ru-RU" alt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0,85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40,50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Информатика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1.7 Языки программирования</a:t>
                      </a:r>
                      <a:endParaRPr kumimoji="0" lang="ru-RU" alt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0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0,83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61,89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Информатика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1.6 Элементы теории алгоритмов</a:t>
                      </a:r>
                      <a:endParaRPr kumimoji="0" lang="ru-RU" altLang="ru-RU" sz="1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5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0,82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67,02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Литература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 Знать/понимать образную природу словесного искусства</a:t>
                      </a:r>
                      <a:endParaRPr kumimoji="0" lang="ru-RU" altLang="ru-RU" sz="1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8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0,82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67,02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Литература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1.2. Знать содержание изученных литературных произведений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9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0,81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56,75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Литература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2.2 Уметь анализировать и интерпретировать литературное произведение, используя сведения по истории и теории литературы</a:t>
                      </a:r>
                      <a:endParaRPr kumimoji="0" lang="ru-RU" altLang="ru-RU" sz="1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0,81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56,77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Литература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2.8 Уметь выявлять авторскую позицию, характеризовать особенности стиля писателя </a:t>
                      </a:r>
                      <a:endParaRPr kumimoji="0" lang="ru-RU" altLang="ru-RU" sz="1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0,81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56,77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Литература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2.9 Уметь аргументировано формулировать свое отношение к прочитанному произведению</a:t>
                      </a:r>
                      <a:endParaRPr kumimoji="0" lang="ru-RU" altLang="ru-RU" sz="1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0,81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67,89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Литература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1.5 Знать/понимать основные закономерности историко-литературного процесса</a:t>
                      </a:r>
                      <a:endParaRPr kumimoji="0" lang="ru-RU" altLang="ru-RU" sz="1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0,80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75,01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Русский язык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 Проводить различные виды анализа языковых единиц, языковых явлений и фактов</a:t>
                      </a:r>
                      <a:endParaRPr kumimoji="0" lang="ru-RU" altLang="ru-RU" sz="12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0,80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56,75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Литература</a:t>
                      </a:r>
                      <a:endParaRPr kumimoji="0" lang="ru-RU" alt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2.1 Уметь воспроизводить содержание литературного произведения</a:t>
                      </a:r>
                      <a:endParaRPr kumimoji="0" lang="ru-RU" alt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51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Метапредметные</a:t>
            </a:r>
            <a:r>
              <a:rPr lang="ru-RU" b="1" dirty="0" smtClean="0"/>
              <a:t> единицы содержания и умения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3838"/>
            <a:ext cx="9144000" cy="641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686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9036496" cy="633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441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2553</TotalTime>
  <Words>282</Words>
  <Application>Microsoft Office PowerPoint</Application>
  <PresentationFormat>Экран (4:3)</PresentationFormat>
  <Paragraphs>171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Результаты ГИА 2021 год </vt:lpstr>
      <vt:lpstr>Динамика по предметам</vt:lpstr>
      <vt:lpstr>Динамика сумм по предметам</vt:lpstr>
      <vt:lpstr>Динамика по предметам</vt:lpstr>
      <vt:lpstr>Динамика сумм по предметам</vt:lpstr>
      <vt:lpstr>Презентация PowerPoint</vt:lpstr>
      <vt:lpstr>Метапредметные единицы содержания и умения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Охлопкова Наталия Романовна</dc:creator>
  <cp:lastModifiedBy>Галина Валентиновна Куприянова</cp:lastModifiedBy>
  <cp:revision>274</cp:revision>
  <cp:lastPrinted>2021-11-19T07:11:23Z</cp:lastPrinted>
  <dcterms:created xsi:type="dcterms:W3CDTF">1601-01-01T00:00:00Z</dcterms:created>
  <dcterms:modified xsi:type="dcterms:W3CDTF">2021-11-19T07:11:30Z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