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  <p:sldId id="266" r:id="rId5"/>
    <p:sldId id="261" r:id="rId6"/>
    <p:sldId id="267" r:id="rId7"/>
    <p:sldId id="268" r:id="rId8"/>
    <p:sldId id="269" r:id="rId9"/>
    <p:sldId id="265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6;&#1072;&#1073;&#1086;&#1095;&#1080;&#1081;%20&#1089;&#1090;&#1086;&#1083;1\&#1054;&#1057;&#1041;_3_&#1075;&#1086;&#1076;&#1072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Users\Department\MON\&#1044;&#1083;&#1103;%20&#1052;&#1080;&#1093;&#1072;&#1081;&#1083;&#1086;&#1074;&#1086;&#1081;%20&#1058;&#1072;&#1090;&#1100;&#1103;&#1085;&#1099;\2021%20&#1059;&#1044;-&#1045;&#1043;&#1069;-&#1054;&#1050;%20&#1045;&#1043;&#1069;%20-%20&#1090;&#1086;&#1083;&#1100;&#1082;&#1086;%20&#1054;&#1054;&#105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users\Personal\&#1052;&#1080;&#1093;&#1072;&#1081;&#1083;&#1086;&#1074;&#1072;_&#1058;&#1040;\&#1052;&#1040;&#1058;&#1045;&#1052;&#1040;&#1058;&#1048;&#1050;&#1040;%202022\2022%20&#1045;&#1043;&#1069;%20&#1087;&#1086;%20&#1079;&#1072;&#1076;&#1072;&#1085;&#1080;&#1103;&#1084;%20&#1071;&#1054;%20&#1080;%20&#1056;&#106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users\Personal\&#1052;&#1080;&#1093;&#1072;&#1081;&#1083;&#1086;&#1074;&#1072;_&#1058;&#1040;\2022%20&#1056;&#1060;%20&#1045;&#1043;&#1069;%20&#1059;&#1075;&#1083;&#1091;&#1073;&#1083;&#1105;&#1085;&#1085;&#1086;-&#1054;&#1073;&#1099;&#1095;&#1085;&#1086;%20&#1053;&#1054;&#1042;&#1067;&#104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ОСБ-19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Лист1!$A$2:$A$12</c:f>
              <c:strCache>
                <c:ptCount val="11"/>
                <c:pt idx="0">
                  <c:v>Русский язык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 и ИКТ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География</c:v>
                </c:pt>
                <c:pt idx="8">
                  <c:v>Английский язык</c:v>
                </c:pt>
                <c:pt idx="9">
                  <c:v>Обществознание</c:v>
                </c:pt>
                <c:pt idx="10">
                  <c:v>Литература</c:v>
                </c:pt>
              </c:strCache>
            </c:strRef>
          </c:cat>
          <c:val>
            <c:numRef>
              <c:f>Лист1!$B$2:$B$12</c:f>
              <c:numCache>
                <c:formatCode>0.000</c:formatCode>
                <c:ptCount val="11"/>
                <c:pt idx="0">
                  <c:v>1.05</c:v>
                </c:pt>
                <c:pt idx="1">
                  <c:v>1.04</c:v>
                </c:pt>
                <c:pt idx="2">
                  <c:v>1.01</c:v>
                </c:pt>
                <c:pt idx="3">
                  <c:v>1.04</c:v>
                </c:pt>
                <c:pt idx="4">
                  <c:v>1.08</c:v>
                </c:pt>
                <c:pt idx="5">
                  <c:v>1.08</c:v>
                </c:pt>
                <c:pt idx="6">
                  <c:v>1.0900000000000001</c:v>
                </c:pt>
                <c:pt idx="7">
                  <c:v>1.04</c:v>
                </c:pt>
                <c:pt idx="8">
                  <c:v>1.01</c:v>
                </c:pt>
                <c:pt idx="9">
                  <c:v>1.07</c:v>
                </c:pt>
                <c:pt idx="10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1E-4028-A432-EA9CEC60FD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ОСБ-20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Лист1!$A$2:$A$12</c:f>
              <c:strCache>
                <c:ptCount val="11"/>
                <c:pt idx="0">
                  <c:v>Русский язык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 и ИКТ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География</c:v>
                </c:pt>
                <c:pt idx="8">
                  <c:v>Английский язык</c:v>
                </c:pt>
                <c:pt idx="9">
                  <c:v>Обществознание</c:v>
                </c:pt>
                <c:pt idx="10">
                  <c:v>Литература</c:v>
                </c:pt>
              </c:strCache>
            </c:strRef>
          </c:cat>
          <c:val>
            <c:numRef>
              <c:f>Лист1!$C$2:$C$12</c:f>
              <c:numCache>
                <c:formatCode>0.000</c:formatCode>
                <c:ptCount val="11"/>
                <c:pt idx="0">
                  <c:v>1.0489752289705279</c:v>
                </c:pt>
                <c:pt idx="1">
                  <c:v>1.0411287421071311</c:v>
                </c:pt>
                <c:pt idx="2">
                  <c:v>1.0145696499131622</c:v>
                </c:pt>
                <c:pt idx="3">
                  <c:v>0.99891462474615178</c:v>
                </c:pt>
                <c:pt idx="4">
                  <c:v>1.0881254164717222</c:v>
                </c:pt>
                <c:pt idx="5">
                  <c:v>1.0735001904683461</c:v>
                </c:pt>
                <c:pt idx="6">
                  <c:v>1.0805712355864332</c:v>
                </c:pt>
                <c:pt idx="7">
                  <c:v>1.0387485120715136</c:v>
                </c:pt>
                <c:pt idx="8">
                  <c:v>0.999988856510862</c:v>
                </c:pt>
                <c:pt idx="9">
                  <c:v>1.0741520359618484</c:v>
                </c:pt>
                <c:pt idx="10">
                  <c:v>0.99926119078661446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1E-4028-A432-EA9CEC60FD0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ОСБ-21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Лист1!$A$2:$A$12</c:f>
              <c:strCache>
                <c:ptCount val="11"/>
                <c:pt idx="0">
                  <c:v>Русский язык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 и ИКТ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География</c:v>
                </c:pt>
                <c:pt idx="8">
                  <c:v>Английский язык</c:v>
                </c:pt>
                <c:pt idx="9">
                  <c:v>Обществознание</c:v>
                </c:pt>
                <c:pt idx="10">
                  <c:v>Литература</c:v>
                </c:pt>
              </c:strCache>
            </c:strRef>
          </c:cat>
          <c:val>
            <c:numRef>
              <c:f>Лист1!$D$2:$D$12</c:f>
              <c:numCache>
                <c:formatCode>0.000</c:formatCode>
                <c:ptCount val="11"/>
                <c:pt idx="0">
                  <c:v>1.0490196078431373</c:v>
                </c:pt>
                <c:pt idx="1">
                  <c:v>1</c:v>
                </c:pt>
                <c:pt idx="2">
                  <c:v>1.0072595281306715</c:v>
                </c:pt>
                <c:pt idx="3">
                  <c:v>1.0613382899628254</c:v>
                </c:pt>
                <c:pt idx="4">
                  <c:v>1.0684713375796178</c:v>
                </c:pt>
                <c:pt idx="5">
                  <c:v>1.0606653620352251</c:v>
                </c:pt>
                <c:pt idx="6">
                  <c:v>1.0856102003642987</c:v>
                </c:pt>
                <c:pt idx="7">
                  <c:v>1.0490693739424704</c:v>
                </c:pt>
                <c:pt idx="8">
                  <c:v>0.99307479224376727</c:v>
                </c:pt>
                <c:pt idx="9">
                  <c:v>1.0265957446808511</c:v>
                </c:pt>
                <c:pt idx="10">
                  <c:v>0.97121212121212108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1E-4028-A432-EA9CEC60FD0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ОСБ-22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Лист1!$A$2:$A$12</c:f>
              <c:strCache>
                <c:ptCount val="11"/>
                <c:pt idx="0">
                  <c:v>Русский язык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 и ИКТ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География</c:v>
                </c:pt>
                <c:pt idx="8">
                  <c:v>Английский язык</c:v>
                </c:pt>
                <c:pt idx="9">
                  <c:v>Обществознание</c:v>
                </c:pt>
                <c:pt idx="10">
                  <c:v>Литература</c:v>
                </c:pt>
              </c:strCache>
            </c:strRef>
          </c:cat>
          <c:val>
            <c:numRef>
              <c:f>Лист1!$E$2:$E$12</c:f>
              <c:numCache>
                <c:formatCode>0.000</c:formatCode>
                <c:ptCount val="11"/>
                <c:pt idx="0">
                  <c:v>1.0609077598828696</c:v>
                </c:pt>
                <c:pt idx="1">
                  <c:v>1.0378121702427014</c:v>
                </c:pt>
                <c:pt idx="2">
                  <c:v>0.99611901681759374</c:v>
                </c:pt>
                <c:pt idx="3">
                  <c:v>0.96500920810313073</c:v>
                </c:pt>
                <c:pt idx="4">
                  <c:v>1.0756302521008403</c:v>
                </c:pt>
                <c:pt idx="5">
                  <c:v>1.0905103668261564</c:v>
                </c:pt>
                <c:pt idx="6">
                  <c:v>1.0681622088006901</c:v>
                </c:pt>
                <c:pt idx="7">
                  <c:v>1.0329670329670328</c:v>
                </c:pt>
                <c:pt idx="8">
                  <c:v>0.96316507503410642</c:v>
                </c:pt>
                <c:pt idx="9">
                  <c:v>1.0570190063354452</c:v>
                </c:pt>
                <c:pt idx="10">
                  <c:v>0.97039473684210531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01E-4028-A432-EA9CEC60F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112832"/>
        <c:axId val="117114368"/>
      </c:barChart>
      <c:catAx>
        <c:axId val="11711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114368"/>
        <c:crosses val="autoZero"/>
        <c:auto val="1"/>
        <c:lblAlgn val="ctr"/>
        <c:lblOffset val="100"/>
        <c:noMultiLvlLbl val="0"/>
      </c:catAx>
      <c:valAx>
        <c:axId val="117114368"/>
        <c:scaling>
          <c:orientation val="minMax"/>
          <c:max val="1.1000000000000001"/>
          <c:min val="0.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112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603315784707392E-2"/>
          <c:y val="1.3798680488492731E-2"/>
          <c:w val="0.92953992506901661"/>
          <c:h val="0.434237185896723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ЕГЭ!$AW$2</c:f>
              <c:strCache>
                <c:ptCount val="1"/>
                <c:pt idx="0">
                  <c:v>2021 год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ЕГЭ!$AP$3:$AQ$21</c:f>
              <c:multiLvlStrCache>
                <c:ptCount val="19"/>
                <c:lvl>
                  <c:pt idx="0">
                    <c:v>Уметь использовать приобретенные знания и умения в практической деятельности и повседневной жизни</c:v>
                  </c:pt>
                  <c:pt idx="1">
                    <c:v>Уметь использовать приобретенные знания и умения в практической деятельности и повседневной жизни</c:v>
                  </c:pt>
                  <c:pt idx="2">
                    <c:v>Уметь выполнять действия с геометрическими фигурами, координатами и векторами</c:v>
                  </c:pt>
                  <c:pt idx="3">
                    <c:v>Уметь строить и исследовать простейшие математические модели</c:v>
                  </c:pt>
                  <c:pt idx="4">
                    <c:v>Уметь решать уравнения и неравенства</c:v>
                  </c:pt>
                  <c:pt idx="5">
                    <c:v>Уметь выполнять действия с геометрическими фигурами, координатами и векторами</c:v>
                  </c:pt>
                  <c:pt idx="6">
                    <c:v>Уметь выполнять действия с функциями</c:v>
                  </c:pt>
                  <c:pt idx="7">
                    <c:v>Уметь выполнять действия с геометрическими фигурами, координатами и векторами</c:v>
                  </c:pt>
                  <c:pt idx="8">
                    <c:v>Уметь выполнять вычисления и преобразования</c:v>
                  </c:pt>
                  <c:pt idx="9">
                    <c:v>Уметь использовать приобретенные знания и умения в практической деятельности и повседневной жизни</c:v>
                  </c:pt>
                  <c:pt idx="10">
                    <c:v>Уметь строить и исследовать простейшие математические модели</c:v>
                  </c:pt>
                  <c:pt idx="11">
                    <c:v>Уметь выполнять действия с функциями</c:v>
                  </c:pt>
                  <c:pt idx="12">
                    <c:v>Уметь решать уравнения и неравенства</c:v>
                  </c:pt>
                  <c:pt idx="13">
                    <c:v>Уметь выполнять действия с геометрическими фигурами, координатами и векторами</c:v>
                  </c:pt>
                  <c:pt idx="14">
                    <c:v>Уметь решать уравнения и неравенства</c:v>
                  </c:pt>
                  <c:pt idx="15">
                    <c:v>Уметь выполнять действия с геометрическими фигурами, координатами и векторами</c:v>
                  </c:pt>
                  <c:pt idx="16">
                    <c:v>Уметь использовать приобретенные знания и умения в практической деятельности и повседневной жизни</c:v>
                  </c:pt>
                  <c:pt idx="17">
                    <c:v>Уметь решать уравнения и неравенства</c:v>
                  </c:pt>
                  <c:pt idx="18">
                    <c:v>Уметь строить и исследовать простейшие математические модели</c:v>
                  </c:pt>
                </c:lvl>
                <c:lvl>
                  <c:pt idx="0">
                    <c:v>B1</c:v>
                  </c:pt>
                  <c:pt idx="1">
                    <c:v>B2</c:v>
                  </c:pt>
                  <c:pt idx="2">
                    <c:v>B3</c:v>
                  </c:pt>
                  <c:pt idx="3">
                    <c:v>B4</c:v>
                  </c:pt>
                  <c:pt idx="4">
                    <c:v>B5</c:v>
                  </c:pt>
                  <c:pt idx="5">
                    <c:v>B6</c:v>
                  </c:pt>
                  <c:pt idx="6">
                    <c:v>B7</c:v>
                  </c:pt>
                  <c:pt idx="7">
                    <c:v>B8</c:v>
                  </c:pt>
                  <c:pt idx="8">
                    <c:v>B9</c:v>
                  </c:pt>
                  <c:pt idx="9">
                    <c:v>B10</c:v>
                  </c:pt>
                  <c:pt idx="10">
                    <c:v>B11</c:v>
                  </c:pt>
                  <c:pt idx="11">
                    <c:v>B12</c:v>
                  </c:pt>
                  <c:pt idx="12">
                    <c:v>C1</c:v>
                  </c:pt>
                  <c:pt idx="13">
                    <c:v>C2</c:v>
                  </c:pt>
                  <c:pt idx="14">
                    <c:v>C3</c:v>
                  </c:pt>
                  <c:pt idx="15">
                    <c:v>C4</c:v>
                  </c:pt>
                  <c:pt idx="16">
                    <c:v>C5</c:v>
                  </c:pt>
                  <c:pt idx="17">
                    <c:v>C6</c:v>
                  </c:pt>
                  <c:pt idx="18">
                    <c:v>C7</c:v>
                  </c:pt>
                </c:lvl>
              </c:multiLvlStrCache>
            </c:multiLvlStrRef>
          </c:cat>
          <c:val>
            <c:numRef>
              <c:f>ЕГЭ!$AW$3:$AW$21</c:f>
              <c:numCache>
                <c:formatCode>0.0</c:formatCode>
                <c:ptCount val="19"/>
                <c:pt idx="0">
                  <c:v>1.1596474045053924</c:v>
                </c:pt>
                <c:pt idx="1">
                  <c:v>2.3491021873979747</c:v>
                </c:pt>
                <c:pt idx="2">
                  <c:v>3.2354880835781898</c:v>
                </c:pt>
                <c:pt idx="3">
                  <c:v>2.4966699314397687</c:v>
                </c:pt>
                <c:pt idx="4">
                  <c:v>1.310806398955279</c:v>
                </c:pt>
                <c:pt idx="5">
                  <c:v>13.010839046686257</c:v>
                </c:pt>
                <c:pt idx="6">
                  <c:v>-14.464381325497875</c:v>
                </c:pt>
                <c:pt idx="7">
                  <c:v>-1.7880835781913191</c:v>
                </c:pt>
                <c:pt idx="8">
                  <c:v>-12.515311785830875</c:v>
                </c:pt>
                <c:pt idx="9">
                  <c:v>6.1596800522363822</c:v>
                </c:pt>
                <c:pt idx="10">
                  <c:v>1.0808357819131658</c:v>
                </c:pt>
                <c:pt idx="11">
                  <c:v>6.4653934051583448</c:v>
                </c:pt>
                <c:pt idx="12">
                  <c:v>5.8360104472739138</c:v>
                </c:pt>
                <c:pt idx="13">
                  <c:v>-2.3354880835781922</c:v>
                </c:pt>
                <c:pt idx="14">
                  <c:v>0.87988899771465867</c:v>
                </c:pt>
                <c:pt idx="15">
                  <c:v>1.6801066492545438</c:v>
                </c:pt>
                <c:pt idx="16">
                  <c:v>5.6272717379475452</c:v>
                </c:pt>
                <c:pt idx="17">
                  <c:v>0.19555990858635308</c:v>
                </c:pt>
                <c:pt idx="18">
                  <c:v>-1.3608227228207639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3B-431C-A80E-B3C794366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241728"/>
        <c:axId val="156450816"/>
      </c:barChart>
      <c:catAx>
        <c:axId val="139241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156450816"/>
        <c:crosses val="autoZero"/>
        <c:auto val="1"/>
        <c:lblAlgn val="ctr"/>
        <c:lblOffset val="100"/>
        <c:noMultiLvlLbl val="0"/>
      </c:catAx>
      <c:valAx>
        <c:axId val="15645081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392417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Лист1!$F$29</c:f>
              <c:strCache>
                <c:ptCount val="1"/>
              </c:strCache>
            </c:strRef>
          </c:tx>
          <c:invertIfNegative val="0"/>
          <c:dLbls>
            <c:dLbl>
              <c:idx val="4"/>
              <c:layout>
                <c:manualLayout>
                  <c:x val="-3.9208820900042225E-17"/>
                  <c:y val="-1.867967360285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EE-416E-BD2F-7A5E343F3226}"/>
                </c:ext>
              </c:extLst>
            </c:dLbl>
            <c:dLbl>
              <c:idx val="15"/>
              <c:layout>
                <c:manualLayout>
                  <c:x val="0"/>
                  <c:y val="-3.73593472057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FEE-416E-BD2F-7A5E343F32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Лист1!$C$30:$C$47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numCache>
            </c:numRef>
          </c:cat>
          <c:val>
            <c:numRef>
              <c:f>Лист1!$F$30:$F$47</c:f>
              <c:numCache>
                <c:formatCode>0.0</c:formatCode>
                <c:ptCount val="18"/>
                <c:pt idx="0">
                  <c:v>1.0914209115281466</c:v>
                </c:pt>
                <c:pt idx="1">
                  <c:v>1.1401761777096908</c:v>
                </c:pt>
                <c:pt idx="2">
                  <c:v>-4.4350823439295226</c:v>
                </c:pt>
                <c:pt idx="3">
                  <c:v>5.7774032937571747</c:v>
                </c:pt>
                <c:pt idx="4">
                  <c:v>-0.66081960934508288</c:v>
                </c:pt>
                <c:pt idx="5">
                  <c:v>-10.254040597472226</c:v>
                </c:pt>
                <c:pt idx="6">
                  <c:v>7.2250478743776227</c:v>
                </c:pt>
                <c:pt idx="7">
                  <c:v>6.6841823056300314</c:v>
                </c:pt>
                <c:pt idx="8">
                  <c:v>11.818805055534284</c:v>
                </c:pt>
                <c:pt idx="9">
                  <c:v>-8.8467636920720025</c:v>
                </c:pt>
                <c:pt idx="10">
                  <c:v>6.1311374952125703</c:v>
                </c:pt>
                <c:pt idx="11">
                  <c:v>11.47472232860973</c:v>
                </c:pt>
                <c:pt idx="12">
                  <c:v>-1.4659134431252394</c:v>
                </c:pt>
                <c:pt idx="13">
                  <c:v>5.0027767139027191</c:v>
                </c:pt>
                <c:pt idx="14">
                  <c:v>10.748716966679432</c:v>
                </c:pt>
                <c:pt idx="15">
                  <c:v>-0.21471977530958775</c:v>
                </c:pt>
                <c:pt idx="16">
                  <c:v>1.4027556491765614</c:v>
                </c:pt>
                <c:pt idx="17">
                  <c:v>2.3148439295289185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EE-416E-BD2F-7A5E343F32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936448"/>
        <c:axId val="182069504"/>
      </c:barChart>
      <c:catAx>
        <c:axId val="15293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ru-RU"/>
          </a:p>
        </c:txPr>
        <c:crossAx val="182069504"/>
        <c:crosses val="autoZero"/>
        <c:auto val="1"/>
        <c:lblAlgn val="ctr"/>
        <c:lblOffset val="100"/>
        <c:noMultiLvlLbl val="0"/>
      </c:catAx>
      <c:valAx>
        <c:axId val="18206950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529364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Средние!$H$3</c:f>
              <c:strCache>
                <c:ptCount val="1"/>
                <c:pt idx="0">
                  <c:v>Разница ОБ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Средние!$B$4:$B$13</c:f>
              <c:strCache>
                <c:ptCount val="10"/>
                <c:pt idx="0">
                  <c:v>Русский язык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Иностранный язык</c:v>
                </c:pt>
                <c:pt idx="8">
                  <c:v>Обществознание</c:v>
                </c:pt>
                <c:pt idx="9">
                  <c:v>Литература</c:v>
                </c:pt>
              </c:strCache>
            </c:strRef>
          </c:cat>
          <c:val>
            <c:numRef>
              <c:f>Средние!$H$4:$H$13</c:f>
              <c:numCache>
                <c:formatCode>0.00</c:formatCode>
                <c:ptCount val="10"/>
                <c:pt idx="0">
                  <c:v>1.6839415853823141</c:v>
                </c:pt>
                <c:pt idx="1">
                  <c:v>14.934126733520671</c:v>
                </c:pt>
                <c:pt idx="2">
                  <c:v>20.635599418385524</c:v>
                </c:pt>
                <c:pt idx="3">
                  <c:v>17.751565907002089</c:v>
                </c:pt>
                <c:pt idx="4">
                  <c:v>20.049767992293042</c:v>
                </c:pt>
                <c:pt idx="5">
                  <c:v>18.237823256223479</c:v>
                </c:pt>
                <c:pt idx="6">
                  <c:v>12.680865505140019</c:v>
                </c:pt>
                <c:pt idx="7">
                  <c:v>8.1200396916165687</c:v>
                </c:pt>
                <c:pt idx="8">
                  <c:v>10.951161077226359</c:v>
                </c:pt>
                <c:pt idx="9">
                  <c:v>10.828284004288619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8B2-4063-98EC-9015B6E02AD6}"/>
            </c:ext>
          </c:extLst>
        </c:ser>
        <c:ser>
          <c:idx val="1"/>
          <c:order val="1"/>
          <c:tx>
            <c:strRef>
              <c:f>Средние!$I$3</c:f>
              <c:strCache>
                <c:ptCount val="1"/>
                <c:pt idx="0">
                  <c:v>Разница в баллах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Средние!$B$4:$B$13</c:f>
              <c:strCache>
                <c:ptCount val="10"/>
                <c:pt idx="0">
                  <c:v>Русский язык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Иностранный язык</c:v>
                </c:pt>
                <c:pt idx="8">
                  <c:v>Обществознание</c:v>
                </c:pt>
                <c:pt idx="9">
                  <c:v>Литература</c:v>
                </c:pt>
              </c:strCache>
            </c:strRef>
          </c:cat>
          <c:val>
            <c:numRef>
              <c:f>Средние!$I$4:$I$13</c:f>
              <c:numCache>
                <c:formatCode>0.00</c:formatCode>
                <c:ptCount val="10"/>
                <c:pt idx="0">
                  <c:v>1.1501321028152347</c:v>
                </c:pt>
                <c:pt idx="1">
                  <c:v>8.4915444606798971</c:v>
                </c:pt>
                <c:pt idx="2">
                  <c:v>11.165922845288421</c:v>
                </c:pt>
                <c:pt idx="3">
                  <c:v>9.6391002875021101</c:v>
                </c:pt>
                <c:pt idx="4">
                  <c:v>11.923597025016903</c:v>
                </c:pt>
                <c:pt idx="5">
                  <c:v>9.1480921453216908</c:v>
                </c:pt>
                <c:pt idx="6">
                  <c:v>7.3485615602286032</c:v>
                </c:pt>
                <c:pt idx="7">
                  <c:v>6.0695128626163211</c:v>
                </c:pt>
                <c:pt idx="8">
                  <c:v>6.5575552530429206</c:v>
                </c:pt>
                <c:pt idx="9">
                  <c:v>6.5835966746074135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0E-49C2-845D-E030CC57546E}"/>
            </c:ext>
          </c:extLst>
        </c:ser>
        <c:ser>
          <c:idx val="2"/>
          <c:order val="2"/>
          <c:tx>
            <c:strRef>
              <c:f>Средние!$J$3</c:f>
              <c:strCache>
                <c:ptCount val="1"/>
                <c:pt idx="0">
                  <c:v>Индекс эффективности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Средние!$B$4:$B$13</c:f>
              <c:strCache>
                <c:ptCount val="10"/>
                <c:pt idx="0">
                  <c:v>Русский язык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Иностранный язык</c:v>
                </c:pt>
                <c:pt idx="8">
                  <c:v>Обществознание</c:v>
                </c:pt>
                <c:pt idx="9">
                  <c:v>Литература</c:v>
                </c:pt>
              </c:strCache>
            </c:strRef>
          </c:cat>
          <c:val>
            <c:numRef>
              <c:f>Средние!$J$4:$J$13</c:f>
              <c:numCache>
                <c:formatCode>0.00</c:formatCode>
                <c:ptCount val="10"/>
                <c:pt idx="0">
                  <c:v>0.8678660526315789</c:v>
                </c:pt>
                <c:pt idx="1">
                  <c:v>6.1182833333333342</c:v>
                </c:pt>
                <c:pt idx="2">
                  <c:v>5.0723996875000008</c:v>
                </c:pt>
                <c:pt idx="3">
                  <c:v>3.0566195428571423</c:v>
                </c:pt>
                <c:pt idx="4">
                  <c:v>5.5099771428571405</c:v>
                </c:pt>
                <c:pt idx="5">
                  <c:v>4.5417172413793097</c:v>
                </c:pt>
                <c:pt idx="6">
                  <c:v>3.3138572500000003</c:v>
                </c:pt>
                <c:pt idx="7">
                  <c:v>1.9338172264150943</c:v>
                </c:pt>
                <c:pt idx="8">
                  <c:v>2.9425396296296293</c:v>
                </c:pt>
                <c:pt idx="9">
                  <c:v>1.5877649999999999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0E-49C2-845D-E030CC5754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760000"/>
        <c:axId val="101839616"/>
      </c:lineChart>
      <c:catAx>
        <c:axId val="101760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1839616"/>
        <c:crosses val="autoZero"/>
        <c:auto val="1"/>
        <c:lblAlgn val="ctr"/>
        <c:lblOffset val="100"/>
        <c:noMultiLvlLbl val="0"/>
      </c:catAx>
      <c:valAx>
        <c:axId val="101839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1760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0.11377</cdr:x>
      <cdr:y>0.3712</cdr:y>
    </cdr:from>
    <cdr:to>
      <cdr:x>0.97372</cdr:x>
      <cdr:y>0.37313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936317" y="1680048"/>
          <a:ext cx="7077045" cy="873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0.11377</cdr:x>
      <cdr:y>0.3712</cdr:y>
    </cdr:from>
    <cdr:to>
      <cdr:x>0.97372</cdr:x>
      <cdr:y>0.37313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936317" y="1680056"/>
          <a:ext cx="7077045" cy="873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0.11377</cdr:x>
      <cdr:y>0.3712</cdr:y>
    </cdr:from>
    <cdr:to>
      <cdr:x>0.97372</cdr:x>
      <cdr:y>0.37313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936317" y="1680048"/>
          <a:ext cx="7077045" cy="873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3867-5037-4435-99E4-5138BEED77C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E54-9184-4AC9-A231-1C8C99CC8C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61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3867-5037-4435-99E4-5138BEED77C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E54-9184-4AC9-A231-1C8C99CC8C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871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3867-5037-4435-99E4-5138BEED77C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E54-9184-4AC9-A231-1C8C99CC8C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32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3867-5037-4435-99E4-5138BEED77C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E54-9184-4AC9-A231-1C8C99CC8C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41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3867-5037-4435-99E4-5138BEED77C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E54-9184-4AC9-A231-1C8C99CC8C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701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3867-5037-4435-99E4-5138BEED77C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E54-9184-4AC9-A231-1C8C99CC8C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58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3867-5037-4435-99E4-5138BEED77C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E54-9184-4AC9-A231-1C8C99CC8C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368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3867-5037-4435-99E4-5138BEED77C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E54-9184-4AC9-A231-1C8C99CC8C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04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3867-5037-4435-99E4-5138BEED77C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E54-9184-4AC9-A231-1C8C99CC8C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97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3867-5037-4435-99E4-5138BEED77C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E54-9184-4AC9-A231-1C8C99CC8C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491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3867-5037-4435-99E4-5138BEED77C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EE54-9184-4AC9-A231-1C8C99CC8C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23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23867-5037-4435-99E4-5138BEED77C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EEE54-9184-4AC9-A231-1C8C99CC8C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31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-2975678" y="3420489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496" y="260656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5400000">
            <a:off x="-2800080" y="3248624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195736" y="593467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C00000"/>
                </a:solidFill>
              </a:rPr>
              <a:t>Горшков Владимир Юрьевич, </a:t>
            </a:r>
            <a:r>
              <a:rPr lang="ru-RU" b="1" dirty="0" err="1" smtClean="0">
                <a:solidFill>
                  <a:srgbClr val="C00000"/>
                </a:solidFill>
              </a:rPr>
              <a:t>к.пед.н</a:t>
            </a:r>
            <a:r>
              <a:rPr lang="ru-RU" b="1" dirty="0" smtClean="0">
                <a:solidFill>
                  <a:srgbClr val="C00000"/>
                </a:solidFill>
              </a:rPr>
              <a:t>, ГУ ЯО </a:t>
            </a:r>
            <a:r>
              <a:rPr lang="ru-RU" b="1" dirty="0" err="1" smtClean="0">
                <a:solidFill>
                  <a:srgbClr val="C00000"/>
                </a:solidFill>
              </a:rPr>
              <a:t>ЦОиККО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259632" y="1628800"/>
            <a:ext cx="7056784" cy="2232248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ГИА-2022</a:t>
            </a:r>
            <a:r>
              <a:rPr lang="ru-RU" sz="5400" b="1" dirty="0" smtClean="0">
                <a:solidFill>
                  <a:srgbClr val="C00000"/>
                </a:solidFill>
              </a:rPr>
              <a:t> 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82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-2975678" y="3420489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496" y="260656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5400000">
            <a:off x="-2800080" y="3248624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475656" y="764704"/>
            <a:ext cx="6912768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00FF"/>
                </a:solidFill>
              </a:rPr>
              <a:t>Динамика по предметам</a:t>
            </a:r>
            <a:endParaRPr lang="ru-RU" b="1" dirty="0">
              <a:solidFill>
                <a:srgbClr val="0000FF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849228"/>
              </p:ext>
            </p:extLst>
          </p:nvPr>
        </p:nvGraphicFramePr>
        <p:xfrm>
          <a:off x="1043608" y="2032086"/>
          <a:ext cx="7791055" cy="44212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1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1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21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1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21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21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62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Предметы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ОСБ-14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ОСБ-15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ОСБ-16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ОСБ-17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ОСБ-18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ОСБ-19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ОСБ-20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ОСБ-21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ОСБ-22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Русский язык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1,081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1,077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1,042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1,046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1,050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1,049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Математика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1,236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1,078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0,935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1,006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1,040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1,041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1,000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1,038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Физика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1,031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1,047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1,022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1,012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0,997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1,010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1,015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1,007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0,996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0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Химия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1,070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1,083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0,978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1,051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1,040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0,999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1,061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0,965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Информатика и ИКТ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1,091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1,165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1,134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1,094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1,099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1,080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1,088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1,068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Биология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1,089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1,085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1,069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1,055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1,080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1,074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1,091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История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1,216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1,190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1,122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1,095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1,083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1,090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1,081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1,068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География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1,133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1,060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1,089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1,037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1,094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1,040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1,039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0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Английский язык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1,104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1,087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1,022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1,072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1,010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0,993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0,963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2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Обществознание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1,105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1,021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1,076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1,072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1,096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1,070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1,074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1,027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1,057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302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Литература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1,119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1,066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1,028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1,005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1,013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0,980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0,999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0,971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0,970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217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12,27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11,96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11,54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11,47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11,67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11,49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11,46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11,37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11,32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83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-2975678" y="3420489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496" y="260656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5400000">
            <a:off x="-2800080" y="3248624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475656" y="764704"/>
            <a:ext cx="6912768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00FF"/>
                </a:solidFill>
              </a:rPr>
              <a:t>Динамика по предметам</a:t>
            </a:r>
            <a:endParaRPr lang="ru-RU" b="1" dirty="0">
              <a:solidFill>
                <a:srgbClr val="0000FF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3327166"/>
              </p:ext>
            </p:extLst>
          </p:nvPr>
        </p:nvGraphicFramePr>
        <p:xfrm>
          <a:off x="1331641" y="1907706"/>
          <a:ext cx="7272808" cy="4257594"/>
        </p:xfrm>
        <a:graphic>
          <a:graphicData uri="http://schemas.openxmlformats.org/drawingml/2006/table">
            <a:tbl>
              <a:tblPr/>
              <a:tblGrid>
                <a:gridCol w="2507008">
                  <a:extLst>
                    <a:ext uri="{9D8B030D-6E8A-4147-A177-3AD203B41FA5}">
                      <a16:colId xmlns:a16="http://schemas.microsoft.com/office/drawing/2014/main" val="3027695874"/>
                    </a:ext>
                  </a:extLst>
                </a:gridCol>
                <a:gridCol w="1191450">
                  <a:extLst>
                    <a:ext uri="{9D8B030D-6E8A-4147-A177-3AD203B41FA5}">
                      <a16:colId xmlns:a16="http://schemas.microsoft.com/office/drawing/2014/main" val="2467008532"/>
                    </a:ext>
                  </a:extLst>
                </a:gridCol>
                <a:gridCol w="1191450">
                  <a:extLst>
                    <a:ext uri="{9D8B030D-6E8A-4147-A177-3AD203B41FA5}">
                      <a16:colId xmlns:a16="http://schemas.microsoft.com/office/drawing/2014/main" val="3632266205"/>
                    </a:ext>
                  </a:extLst>
                </a:gridCol>
                <a:gridCol w="1191450">
                  <a:extLst>
                    <a:ext uri="{9D8B030D-6E8A-4147-A177-3AD203B41FA5}">
                      <a16:colId xmlns:a16="http://schemas.microsoft.com/office/drawing/2014/main" val="636054964"/>
                    </a:ext>
                  </a:extLst>
                </a:gridCol>
                <a:gridCol w="1191450">
                  <a:extLst>
                    <a:ext uri="{9D8B030D-6E8A-4147-A177-3AD203B41FA5}">
                      <a16:colId xmlns:a16="http://schemas.microsoft.com/office/drawing/2014/main" val="1079420259"/>
                    </a:ext>
                  </a:extLst>
                </a:gridCol>
              </a:tblGrid>
              <a:tr h="3461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Предметы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ОСБ-19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ОСБ-20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ОСБ-21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ОСБ-22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993831"/>
                  </a:ext>
                </a:extLst>
              </a:tr>
              <a:tr h="346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Русский язык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958595"/>
                  </a:ext>
                </a:extLst>
              </a:tr>
              <a:tr h="346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Математика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234563"/>
                  </a:ext>
                </a:extLst>
              </a:tr>
              <a:tr h="36345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Физика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3275973"/>
                  </a:ext>
                </a:extLst>
              </a:tr>
              <a:tr h="36345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Химия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1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224152"/>
                  </a:ext>
                </a:extLst>
              </a:tr>
              <a:tr h="346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Информатика и ИКТ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552055"/>
                  </a:ext>
                </a:extLst>
              </a:tr>
              <a:tr h="36345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Биология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1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1,091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982040"/>
                  </a:ext>
                </a:extLst>
              </a:tr>
              <a:tr h="346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История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4674144"/>
                  </a:ext>
                </a:extLst>
              </a:tr>
              <a:tr h="346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География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643119"/>
                  </a:ext>
                </a:extLst>
              </a:tr>
              <a:tr h="36345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Английский язык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1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732540"/>
                  </a:ext>
                </a:extLst>
              </a:tr>
              <a:tr h="36345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Обществознание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5465011"/>
                  </a:ext>
                </a:extLst>
              </a:tr>
              <a:tr h="36345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Литература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189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9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-2975678" y="3420489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496" y="260656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5400000">
            <a:off x="-2800080" y="3248624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475656" y="630239"/>
            <a:ext cx="6912768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00FF"/>
                </a:solidFill>
              </a:rPr>
              <a:t>Динамика по предметам</a:t>
            </a:r>
            <a:endParaRPr lang="ru-RU" b="1" dirty="0">
              <a:solidFill>
                <a:srgbClr val="0000FF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51269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09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-2975678" y="3420489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496" y="260656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5400000">
            <a:off x="-2800080" y="3248624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481214" y="462372"/>
            <a:ext cx="7344816" cy="100811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00FF"/>
                </a:solidFill>
              </a:rPr>
              <a:t>Математика-21. Разница ЯО-РФ</a:t>
            </a:r>
            <a:endParaRPr lang="ru-RU" b="1" dirty="0">
              <a:solidFill>
                <a:srgbClr val="0000FF"/>
              </a:solidFill>
            </a:endParaRPr>
          </a:p>
        </p:txBody>
      </p:sp>
      <p:graphicFrame>
        <p:nvGraphicFramePr>
          <p:cNvPr id="11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07915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976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-2975678" y="3420489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496" y="260656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5400000">
            <a:off x="-2800080" y="3248624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481214" y="462372"/>
            <a:ext cx="7344816" cy="100811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00FF"/>
                </a:solidFill>
              </a:rPr>
              <a:t>Математика-22. </a:t>
            </a:r>
            <a:r>
              <a:rPr lang="ru-RU" b="1" dirty="0">
                <a:solidFill>
                  <a:srgbClr val="0000FF"/>
                </a:solidFill>
              </a:rPr>
              <a:t>Разница ЯО-РФ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09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-2975678" y="3420489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496" y="260656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5400000">
            <a:off x="-2800080" y="3248624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899592" y="462372"/>
            <a:ext cx="7926438" cy="13824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Эффективность реализации</a:t>
            </a:r>
            <a:br>
              <a:rPr lang="ru-RU" b="1" dirty="0" smtClean="0">
                <a:solidFill>
                  <a:srgbClr val="0000FF"/>
                </a:solidFill>
              </a:rPr>
            </a:br>
            <a:r>
              <a:rPr lang="ru-RU" b="1" dirty="0" smtClean="0">
                <a:solidFill>
                  <a:srgbClr val="0000FF"/>
                </a:solidFill>
              </a:rPr>
              <a:t>программ на углубленном уровне</a:t>
            </a:r>
            <a:endParaRPr lang="ru-RU" b="1" dirty="0">
              <a:solidFill>
                <a:srgbClr val="0000FF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611649"/>
              </p:ext>
            </p:extLst>
          </p:nvPr>
        </p:nvGraphicFramePr>
        <p:xfrm>
          <a:off x="742898" y="184482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675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-2975678" y="3420489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496" y="260656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5400000">
            <a:off x="-2800080" y="3248624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481214" y="462372"/>
            <a:ext cx="7344816" cy="1008112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0000FF"/>
                </a:solidFill>
              </a:rPr>
              <a:t>Литература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1800" b="1" i="1" dirty="0"/>
              <a:t>низкий уровень читательской грамотности</a:t>
            </a:r>
            <a:r>
              <a:rPr lang="ru-RU" sz="1800" b="1" dirty="0"/>
              <a:t> </a:t>
            </a:r>
            <a:r>
              <a:rPr lang="ru-RU" sz="1800" dirty="0"/>
              <a:t>у обучающихся 11-ых классов;</a:t>
            </a:r>
          </a:p>
          <a:p>
            <a:pPr lvl="0"/>
            <a:r>
              <a:rPr lang="ru-RU" sz="1800" b="1" i="1" dirty="0"/>
              <a:t>низкий уровень мотивации</a:t>
            </a:r>
            <a:r>
              <a:rPr lang="ru-RU" sz="1800" dirty="0"/>
              <a:t>, заинтересованности в школьном предметном содержании «литературы» как предмета;</a:t>
            </a:r>
          </a:p>
          <a:p>
            <a:pPr lvl="0"/>
            <a:r>
              <a:rPr lang="ru-RU" sz="1800" b="1" i="1" dirty="0"/>
              <a:t>чрезмерная </a:t>
            </a:r>
            <a:r>
              <a:rPr lang="ru-RU" sz="1800" b="1" i="1" dirty="0" err="1"/>
              <a:t>технологизация</a:t>
            </a:r>
            <a:r>
              <a:rPr lang="ru-RU" sz="1800" b="1" i="1" dirty="0"/>
              <a:t>, отсутствие личностного контакта</a:t>
            </a:r>
            <a:r>
              <a:rPr lang="ru-RU" sz="1800" b="1" dirty="0"/>
              <a:t> </a:t>
            </a:r>
            <a:r>
              <a:rPr lang="ru-RU" sz="1800" dirty="0"/>
              <a:t>между педагогами и обучающимися (литература – едва ли не единственный предмет, для успешного изучения и преподавания которого между преподавателем и учеником должна быть сформирована эмоциональная связь);</a:t>
            </a:r>
          </a:p>
          <a:p>
            <a:pPr lvl="0"/>
            <a:r>
              <a:rPr lang="ru-RU" sz="1800" b="1" i="1" dirty="0"/>
              <a:t>низкий уровень ориентации в социально-психологическом контексте</a:t>
            </a:r>
            <a:r>
              <a:rPr lang="ru-RU" sz="1800" b="1" dirty="0"/>
              <a:t> </a:t>
            </a:r>
            <a:r>
              <a:rPr lang="ru-RU" sz="1800" dirty="0"/>
              <a:t>изучаемых произведений (навык, также относящийся к </a:t>
            </a:r>
            <a:r>
              <a:rPr lang="ru-RU" sz="1800" dirty="0" err="1"/>
              <a:t>метапредметным</a:t>
            </a:r>
            <a:r>
              <a:rPr lang="ru-RU" sz="1800" dirty="0"/>
              <a:t>; умение интегрировать знания, полученные, например, на уроках истории, в контекст понимания и анализа произведения – то есть понимать историко-литературный процесс и его </a:t>
            </a:r>
            <a:r>
              <a:rPr lang="ru-RU" sz="1800" dirty="0" smtClean="0"/>
              <a:t>периоды</a:t>
            </a:r>
            <a:r>
              <a:rPr lang="en-US" sz="1800" dirty="0" smtClean="0"/>
              <a:t>)</a:t>
            </a:r>
            <a:r>
              <a:rPr lang="ru-RU" sz="1800" dirty="0" smtClean="0"/>
              <a:t>;</a:t>
            </a:r>
            <a:endParaRPr lang="ru-RU" sz="1800" dirty="0"/>
          </a:p>
          <a:p>
            <a:r>
              <a:rPr lang="ru-RU" sz="1800" b="1" i="1" dirty="0"/>
              <a:t>низкий уровень навыка анализа поэтических, стихотворных форм </a:t>
            </a:r>
            <a:r>
              <a:rPr lang="ru-RU" sz="1800" dirty="0"/>
              <a:t>(непонимание образной природы словесного искусства, метафор, олицетворений и т.д.)</a:t>
            </a:r>
          </a:p>
        </p:txBody>
      </p:sp>
    </p:spTree>
    <p:extLst>
      <p:ext uri="{BB962C8B-B14F-4D97-AF65-F5344CB8AC3E}">
        <p14:creationId xmlns:p14="http://schemas.microsoft.com/office/powerpoint/2010/main" val="345850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-2975678" y="3420489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496" y="260656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5400000">
            <a:off x="-2800080" y="3248624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</a:rPr>
              <a:t>Системообразующие умения</a:t>
            </a:r>
            <a:endParaRPr lang="ru-RU" b="1" dirty="0">
              <a:solidFill>
                <a:srgbClr val="0000FF"/>
              </a:solidFill>
            </a:endParaRPr>
          </a:p>
        </p:txBody>
      </p:sp>
      <p:graphicFrame>
        <p:nvGraphicFramePr>
          <p:cNvPr id="14" name="Group 5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133358"/>
              </p:ext>
            </p:extLst>
          </p:nvPr>
        </p:nvGraphicFramePr>
        <p:xfrm>
          <a:off x="463550" y="1628775"/>
          <a:ext cx="8443913" cy="5014327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4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26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r>
                        <a:rPr kumimoji="0" lang="ru-RU" alt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Коэфф</a:t>
                      </a: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. </a:t>
                      </a:r>
                      <a:r>
                        <a:rPr kumimoji="0" lang="ru-RU" alt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корр</a:t>
                      </a:r>
                      <a:endParaRPr kumimoji="0" lang="ru-RU" alt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от макс.возможного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Предметы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Названия элементов содержания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0,88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58,49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Информатика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 Моделирование объектов, систем и процессов</a:t>
                      </a:r>
                      <a:endParaRPr kumimoji="0" lang="ru-RU" alt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0,85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40,50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Информатика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1.7 Языки программирования</a:t>
                      </a:r>
                      <a:endParaRPr kumimoji="0" lang="ru-RU" alt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0,83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61,89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Информатика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1.6 Элементы теории алгоритмов</a:t>
                      </a:r>
                      <a:endParaRPr kumimoji="0" lang="ru-RU" altLang="ru-RU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0,82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67,02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Литература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 Знать/понимать образную природу словесного искусства</a:t>
                      </a:r>
                      <a:endParaRPr kumimoji="0" lang="ru-RU" altLang="ru-RU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0,82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67,02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Литература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1.2. Знать содержание изученных литературных произведений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0,81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56,75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Литература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2.2 Уметь анализировать и интерпретировать литературное произведение, используя сведения по истории и теории литературы</a:t>
                      </a:r>
                      <a:endParaRPr kumimoji="0" lang="ru-RU" altLang="ru-RU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0,81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56,77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Литература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2.8 Уметь выявлять авторскую позицию, характеризовать особенности стиля писателя </a:t>
                      </a:r>
                      <a:endParaRPr kumimoji="0" lang="ru-RU" altLang="ru-RU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0,81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56,77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Литература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2.9 Уметь аргументировано формулировать свое отношение к прочитанному произведению</a:t>
                      </a:r>
                      <a:endParaRPr kumimoji="0" lang="ru-RU" altLang="ru-RU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0,81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67,89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Литература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1.5 Знать/понимать основные закономерности историко-литературного процесса</a:t>
                      </a:r>
                      <a:endParaRPr kumimoji="0" lang="ru-RU" altLang="ru-RU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0,80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75,01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Русский язык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 Проводить различные виды анализа языковых единиц, языковых явлений и фактов</a:t>
                      </a:r>
                      <a:endParaRPr kumimoji="0" lang="ru-RU" altLang="ru-RU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0,80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56,75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Литература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2.1 Уметь воспроизводить содержание литературного произведения</a:t>
                      </a:r>
                      <a:endParaRPr kumimoji="0" lang="ru-RU" alt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59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-2975678" y="3420489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496" y="260656"/>
            <a:ext cx="8799168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5400000">
            <a:off x="-2800080" y="3248624"/>
            <a:ext cx="6480000" cy="7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475656" y="764704"/>
            <a:ext cx="6912768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00FF"/>
                </a:solidFill>
              </a:rPr>
              <a:t>Динамика по предметам</a:t>
            </a:r>
            <a:endParaRPr lang="ru-RU" b="1" dirty="0">
              <a:solidFill>
                <a:srgbClr val="0000FF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033877"/>
              </p:ext>
            </p:extLst>
          </p:nvPr>
        </p:nvGraphicFramePr>
        <p:xfrm>
          <a:off x="1763687" y="1772820"/>
          <a:ext cx="6264699" cy="4464492"/>
        </p:xfrm>
        <a:graphic>
          <a:graphicData uri="http://schemas.openxmlformats.org/drawingml/2006/table">
            <a:tbl>
              <a:tblPr/>
              <a:tblGrid>
                <a:gridCol w="2159503">
                  <a:extLst>
                    <a:ext uri="{9D8B030D-6E8A-4147-A177-3AD203B41FA5}">
                      <a16:colId xmlns:a16="http://schemas.microsoft.com/office/drawing/2014/main" val="138977289"/>
                    </a:ext>
                  </a:extLst>
                </a:gridCol>
                <a:gridCol w="1026299">
                  <a:extLst>
                    <a:ext uri="{9D8B030D-6E8A-4147-A177-3AD203B41FA5}">
                      <a16:colId xmlns:a16="http://schemas.microsoft.com/office/drawing/2014/main" val="20352868"/>
                    </a:ext>
                  </a:extLst>
                </a:gridCol>
                <a:gridCol w="1026299">
                  <a:extLst>
                    <a:ext uri="{9D8B030D-6E8A-4147-A177-3AD203B41FA5}">
                      <a16:colId xmlns:a16="http://schemas.microsoft.com/office/drawing/2014/main" val="2701606279"/>
                    </a:ext>
                  </a:extLst>
                </a:gridCol>
                <a:gridCol w="1026299">
                  <a:extLst>
                    <a:ext uri="{9D8B030D-6E8A-4147-A177-3AD203B41FA5}">
                      <a16:colId xmlns:a16="http://schemas.microsoft.com/office/drawing/2014/main" val="2707992496"/>
                    </a:ext>
                  </a:extLst>
                </a:gridCol>
                <a:gridCol w="1026299">
                  <a:extLst>
                    <a:ext uri="{9D8B030D-6E8A-4147-A177-3AD203B41FA5}">
                      <a16:colId xmlns:a16="http://schemas.microsoft.com/office/drawing/2014/main" val="2578088614"/>
                    </a:ext>
                  </a:extLst>
                </a:gridCol>
              </a:tblGrid>
              <a:tr h="33567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Предметы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ОСБ-19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ОСБ-20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ОСБ-21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ОСБ-22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1686250"/>
                  </a:ext>
                </a:extLst>
              </a:tr>
              <a:tr h="33567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Русский язык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725324"/>
                  </a:ext>
                </a:extLst>
              </a:tr>
              <a:tr h="33567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Математика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676994"/>
                  </a:ext>
                </a:extLst>
              </a:tr>
              <a:tr h="35246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Физика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71482"/>
                  </a:ext>
                </a:extLst>
              </a:tr>
              <a:tr h="35246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Химия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1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4836070"/>
                  </a:ext>
                </a:extLst>
              </a:tr>
              <a:tr h="33567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Информатика и ИКТ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7546891"/>
                  </a:ext>
                </a:extLst>
              </a:tr>
              <a:tr h="35246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Биология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1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1,091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887291"/>
                  </a:ext>
                </a:extLst>
              </a:tr>
              <a:tr h="33567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История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6473873"/>
                  </a:ext>
                </a:extLst>
              </a:tr>
              <a:tr h="33567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География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9780218"/>
                  </a:ext>
                </a:extLst>
              </a:tr>
              <a:tr h="35246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Английский язык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040795"/>
                  </a:ext>
                </a:extLst>
              </a:tr>
              <a:tr h="35246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Обществознание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1990062"/>
                  </a:ext>
                </a:extLst>
              </a:tr>
              <a:tr h="35246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Литература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0,970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799320"/>
                  </a:ext>
                </a:extLst>
              </a:tr>
              <a:tr h="335676"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11,49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11,46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11,37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11,32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260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73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774</TotalTime>
  <Words>564</Words>
  <Application>Microsoft Office PowerPoint</Application>
  <PresentationFormat>Экран (4:3)</PresentationFormat>
  <Paragraphs>318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ГИА-2022 </vt:lpstr>
      <vt:lpstr>Динамика по предметам</vt:lpstr>
      <vt:lpstr>Динамика по предметам</vt:lpstr>
      <vt:lpstr>Математика-21. Разница ЯО-РФ</vt:lpstr>
      <vt:lpstr>Математика-22. Разница ЯО-РФ</vt:lpstr>
      <vt:lpstr>Эффективность реализации программ на углубленном уровне</vt:lpstr>
      <vt:lpstr>Литература</vt:lpstr>
      <vt:lpstr>Системообразующие умения</vt:lpstr>
      <vt:lpstr>Динамика по предметам</vt:lpstr>
      <vt:lpstr>Динамика по предметам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321</dc:creator>
  <cp:lastModifiedBy>User451</cp:lastModifiedBy>
  <cp:revision>40</cp:revision>
  <dcterms:created xsi:type="dcterms:W3CDTF">2016-11-24T12:41:28Z</dcterms:created>
  <dcterms:modified xsi:type="dcterms:W3CDTF">2022-10-21T09:13:17Z</dcterms:modified>
</cp:coreProperties>
</file>