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4" r:id="rId2"/>
  </p:sldMasterIdLst>
  <p:notesMasterIdLst>
    <p:notesMasterId r:id="rId10"/>
  </p:notesMasterIdLst>
  <p:handoutMasterIdLst>
    <p:handoutMasterId r:id="rId11"/>
  </p:handoutMasterIdLst>
  <p:sldIdLst>
    <p:sldId id="257" r:id="rId3"/>
    <p:sldId id="305" r:id="rId4"/>
    <p:sldId id="345" r:id="rId5"/>
    <p:sldId id="325" r:id="rId6"/>
    <p:sldId id="343" r:id="rId7"/>
    <p:sldId id="335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0BD3"/>
    <a:srgbClr val="360C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09" d="100"/>
          <a:sy n="109" d="100"/>
        </p:scale>
        <p:origin x="16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72BEC-F20F-4004-8879-09263DAEC7EF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8FC6F-6F14-4445-90FD-6C08813BBC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631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A266D-955F-4F5B-A3D4-8BBC7D5322A7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0941C-023F-4594-9CB7-9024826C1C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62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AF49-D76C-42AA-8F41-0AD24076BB0E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32F4-3988-4109-A87B-27341BCE8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AF49-D76C-42AA-8F41-0AD24076BB0E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32F4-3988-4109-A87B-27341BCE8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AF49-D76C-42AA-8F41-0AD24076BB0E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32F4-3988-4109-A87B-27341BCE8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BE845F-3525-4919-958A-78BDB03FE51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2374C2-87C8-44B8-A41C-35C93596471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31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BE845F-3525-4919-958A-78BDB03FE51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2374C2-87C8-44B8-A41C-35C93596471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041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BE845F-3525-4919-958A-78BDB03FE51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2374C2-87C8-44B8-A41C-35C93596471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232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BE845F-3525-4919-958A-78BDB03FE51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2374C2-87C8-44B8-A41C-35C93596471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570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BE845F-3525-4919-958A-78BDB03FE51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2374C2-87C8-44B8-A41C-35C93596471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017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BE845F-3525-4919-958A-78BDB03FE51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2374C2-87C8-44B8-A41C-35C93596471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1428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BE845F-3525-4919-958A-78BDB03FE51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2374C2-87C8-44B8-A41C-35C93596471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138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BE845F-3525-4919-958A-78BDB03FE51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2374C2-87C8-44B8-A41C-35C93596471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6671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AF49-D76C-42AA-8F41-0AD24076BB0E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32F4-3988-4109-A87B-27341BCE8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BE845F-3525-4919-958A-78BDB03FE51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2374C2-87C8-44B8-A41C-35C93596471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marR="0" lvl="0" indent="-283464" algn="l" defTabSz="914400" rtl="0" eaLnBrk="1" fontAlgn="auto" latinLnBrk="0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rgbClr val="7FD13B"/>
              </a:buClr>
              <a:buSzPct val="80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86832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BE845F-3525-4919-958A-78BDB03FE51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2374C2-87C8-44B8-A41C-35C93596471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52630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BE845F-3525-4919-958A-78BDB03FE51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2374C2-87C8-44B8-A41C-35C93596471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714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AF49-D76C-42AA-8F41-0AD24076BB0E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32F4-3988-4109-A87B-27341BCE8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AF49-D76C-42AA-8F41-0AD24076BB0E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32F4-3988-4109-A87B-27341BCE8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AF49-D76C-42AA-8F41-0AD24076BB0E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32F4-3988-4109-A87B-27341BCE8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AF49-D76C-42AA-8F41-0AD24076BB0E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32F4-3988-4109-A87B-27341BCE8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AF49-D76C-42AA-8F41-0AD24076BB0E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32F4-3988-4109-A87B-27341BCE8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4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AF49-D76C-42AA-8F41-0AD24076BB0E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32F4-3988-4109-A87B-27341BCE8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AF49-D76C-42AA-8F41-0AD24076BB0E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F32F4-3988-4109-A87B-27341BCE8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1AF49-D76C-42AA-8F41-0AD24076BB0E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F32F4-3988-4109-A87B-27341BCE8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BE845F-3525-4919-958A-78BDB03FE51C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21.10.2022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2374C2-87C8-44B8-A41C-35C93596471F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D6ECFF">
                    <a:shade val="50000"/>
                    <a:satMod val="20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D6ECFF">
                  <a:shade val="50000"/>
                  <a:satMod val="20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300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hyperlink" Target="mailto:fominanb@inbox.ru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hyperlink" Target="mailto:fominanb@inbox.ru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95536" y="2426256"/>
            <a:ext cx="8424615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r>
              <a:rPr lang="ru-RU" sz="3600" dirty="0" smtClean="0"/>
              <a:t> </a:t>
            </a:r>
            <a:r>
              <a:rPr lang="ru-RU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Модуль МСОКО – цифровой ресурс управления качеством образования</a:t>
            </a:r>
            <a:endParaRPr lang="ru-RU" sz="3500" b="1" dirty="0" smtClean="0">
              <a:solidFill>
                <a:srgbClr val="000099"/>
              </a:solidFill>
            </a:endParaRPr>
          </a:p>
          <a:p>
            <a:pPr algn="ctr"/>
            <a:endParaRPr lang="ru-RU" sz="3500" b="1" dirty="0">
              <a:solidFill>
                <a:srgbClr val="000099"/>
              </a:solidFill>
            </a:endParaRPr>
          </a:p>
          <a:p>
            <a:pPr algn="ctr"/>
            <a:endParaRPr lang="ru-RU" sz="3500" b="1" dirty="0">
              <a:solidFill>
                <a:srgbClr val="000099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788026" y="620690"/>
            <a:ext cx="3929063" cy="163513"/>
          </a:xfrm>
          <a:prstGeom prst="rect">
            <a:avLst/>
          </a:prstGeom>
          <a:gradFill rotWithShape="1">
            <a:gsLst>
              <a:gs pos="0">
                <a:srgbClr val="8686FF"/>
              </a:gs>
              <a:gs pos="50000">
                <a:srgbClr val="B6B6FF"/>
              </a:gs>
              <a:gs pos="100000">
                <a:srgbClr val="DBDB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930524" y="404790"/>
            <a:ext cx="4643437" cy="165100"/>
          </a:xfrm>
          <a:prstGeom prst="rect">
            <a:avLst/>
          </a:prstGeom>
          <a:gradFill rotWithShape="1">
            <a:gsLst>
              <a:gs pos="0">
                <a:srgbClr val="FFDE80"/>
              </a:gs>
              <a:gs pos="50000">
                <a:srgbClr val="FFE8B3"/>
              </a:gs>
              <a:gs pos="100000">
                <a:srgbClr val="FFF3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932045" y="6381332"/>
            <a:ext cx="3929063" cy="163513"/>
          </a:xfrm>
          <a:prstGeom prst="rect">
            <a:avLst/>
          </a:prstGeom>
          <a:gradFill rotWithShape="1">
            <a:gsLst>
              <a:gs pos="0">
                <a:srgbClr val="8686FF"/>
              </a:gs>
              <a:gs pos="50000">
                <a:srgbClr val="B6B6FF"/>
              </a:gs>
              <a:gs pos="100000">
                <a:srgbClr val="DBDB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ru-RU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195736" y="6165306"/>
            <a:ext cx="4643437" cy="165100"/>
          </a:xfrm>
          <a:prstGeom prst="rect">
            <a:avLst/>
          </a:prstGeom>
          <a:gradFill rotWithShape="1">
            <a:gsLst>
              <a:gs pos="0">
                <a:srgbClr val="FFDE80"/>
              </a:gs>
              <a:gs pos="50000">
                <a:srgbClr val="FFE8B3"/>
              </a:gs>
              <a:gs pos="100000">
                <a:srgbClr val="FFF3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683568" y="620688"/>
            <a:ext cx="8460432" cy="86409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Многоуровневая параметрическая модель диагностики учебных возможностей учащихся</a:t>
            </a: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1115616" y="1556792"/>
            <a:ext cx="7848872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Автор методики –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Фомина Надежда Борисовна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к.п.н., доцент кафедры </a:t>
            </a:r>
          </a:p>
          <a:p>
            <a:pPr mar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профессионального развития </a:t>
            </a:r>
          </a:p>
          <a:p>
            <a:pPr mar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педагогических работников </a:t>
            </a:r>
          </a:p>
          <a:p>
            <a:pPr mar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ИДО МПГУ, </a:t>
            </a:r>
          </a:p>
          <a:p>
            <a:pPr mar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главный редактор журнала «Качество образования в школе», </a:t>
            </a:r>
          </a:p>
          <a:p>
            <a:pPr mar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научный руководитель эксперимента по формированию единой системы оценки качества образования в Юго-Западном округе Москвы.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print"/>
          <a:srcRect l="18065" t="23773" r="14845" b="17340"/>
          <a:stretch>
            <a:fillRect/>
          </a:stretch>
        </p:blipFill>
        <p:spPr bwMode="auto">
          <a:xfrm>
            <a:off x="5580112" y="1611154"/>
            <a:ext cx="3419872" cy="239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72067" y="457179"/>
            <a:ext cx="3929063" cy="163513"/>
          </a:xfrm>
          <a:prstGeom prst="rect">
            <a:avLst/>
          </a:prstGeom>
          <a:gradFill rotWithShape="1">
            <a:gsLst>
              <a:gs pos="0">
                <a:srgbClr val="8686FF"/>
              </a:gs>
              <a:gs pos="50000">
                <a:srgbClr val="B6B6FF"/>
              </a:gs>
              <a:gs pos="100000">
                <a:srgbClr val="DBDB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214564" y="241275"/>
            <a:ext cx="4643437" cy="165100"/>
          </a:xfrm>
          <a:prstGeom prst="rect">
            <a:avLst/>
          </a:prstGeom>
          <a:gradFill rotWithShape="1">
            <a:gsLst>
              <a:gs pos="0">
                <a:srgbClr val="FFDE80"/>
              </a:gs>
              <a:gs pos="50000">
                <a:srgbClr val="FFE8B3"/>
              </a:gs>
              <a:gs pos="100000">
                <a:srgbClr val="FFF3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635896" y="168674"/>
            <a:ext cx="550810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400" b="1" dirty="0" smtClean="0">
                <a:latin typeface="Arial" charset="0"/>
                <a:cs typeface="Arial" charset="0"/>
              </a:rPr>
              <a:t>к.п.н.,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Фомина Надежда Борисовна, </a:t>
            </a:r>
            <a:r>
              <a:rPr lang="en-US" sz="1400" b="1" dirty="0" smtClean="0">
                <a:cs typeface="Arial" charset="0"/>
              </a:rPr>
              <a:t>e-mail: </a:t>
            </a:r>
            <a:r>
              <a:rPr lang="en-US" sz="1400" b="1" dirty="0" smtClean="0">
                <a:cs typeface="Arial" charset="0"/>
                <a:hlinkClick r:id="rId5"/>
              </a:rPr>
              <a:t>fominanb@inbox.ru</a:t>
            </a:r>
            <a:endParaRPr lang="ru-RU" sz="1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836712"/>
            <a:ext cx="8064896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511574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196754"/>
            <a:ext cx="7602048" cy="54726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</a:t>
            </a:r>
            <a:r>
              <a:rPr lang="ru-RU" sz="1800" dirty="0" smtClean="0"/>
              <a:t>Новая система оценки качества усвоения учебного материала основывается на сравнительном анализе прогнозируемого результата с полученным фактически.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76101" y="2060847"/>
          <a:ext cx="7072362" cy="4582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6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6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48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Прогнозируемые показатели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Полученные показатели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32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ИРО</a:t>
                      </a:r>
                      <a:r>
                        <a:rPr lang="ru-RU" sz="1800" dirty="0" smtClean="0"/>
                        <a:t> – индекс ожидаемой результативности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СО</a:t>
                      </a:r>
                      <a:r>
                        <a:rPr lang="ru-RU" sz="1800" dirty="0" smtClean="0"/>
                        <a:t> – степень </a:t>
                      </a:r>
                      <a:r>
                        <a:rPr lang="ru-RU" sz="1800" dirty="0" err="1" smtClean="0"/>
                        <a:t>обученности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60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ИКО</a:t>
                      </a:r>
                      <a:r>
                        <a:rPr lang="ru-RU" sz="1800" dirty="0" smtClean="0"/>
                        <a:t> – индекс ожидаемого качества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РЕЗ</a:t>
                      </a:r>
                      <a:r>
                        <a:rPr lang="ru-RU" sz="1800" dirty="0" smtClean="0"/>
                        <a:t> - результативность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06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ИСО</a:t>
                      </a:r>
                      <a:r>
                        <a:rPr lang="ru-RU" sz="1800" dirty="0" smtClean="0"/>
                        <a:t> – индекс ожидаемой успеваемости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ОЦ</a:t>
                      </a:r>
                      <a:r>
                        <a:rPr lang="ru-RU" sz="1800" dirty="0" smtClean="0"/>
                        <a:t> – оценочный показатель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ИНО</a:t>
                      </a:r>
                      <a:r>
                        <a:rPr lang="ru-RU" sz="1800" dirty="0" smtClean="0"/>
                        <a:t> – индекс ожидаемой </a:t>
                      </a:r>
                      <a:r>
                        <a:rPr lang="ru-RU" sz="1800" dirty="0" err="1" smtClean="0"/>
                        <a:t>неуспешности</a:t>
                      </a:r>
                      <a:endParaRPr lang="ru-R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КО</a:t>
                      </a:r>
                      <a:r>
                        <a:rPr lang="ru-RU" sz="1800" dirty="0" smtClean="0"/>
                        <a:t> – качество </a:t>
                      </a:r>
                      <a:r>
                        <a:rPr lang="ru-RU" sz="1800" dirty="0" err="1" smtClean="0"/>
                        <a:t>обученности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4880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УРВ</a:t>
                      </a:r>
                      <a:r>
                        <a:rPr lang="ru-RU" sz="1800" dirty="0" smtClean="0"/>
                        <a:t> - уровень реализации ожидаемых результатов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488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НО</a:t>
                      </a:r>
                      <a:r>
                        <a:rPr lang="ru-RU" sz="1800" dirty="0" smtClean="0"/>
                        <a:t>– показатель </a:t>
                      </a:r>
                      <a:r>
                        <a:rPr lang="ru-RU" sz="1800" dirty="0" err="1" smtClean="0"/>
                        <a:t>неуспешности</a:t>
                      </a:r>
                      <a:endParaRPr lang="ru-RU" sz="1800" dirty="0" smtClean="0"/>
                    </a:p>
                    <a:p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Заголовок 20"/>
          <p:cNvSpPr txBox="1">
            <a:spLocks/>
          </p:cNvSpPr>
          <p:nvPr/>
        </p:nvSpPr>
        <p:spPr>
          <a:xfrm>
            <a:off x="683568" y="764706"/>
            <a:ext cx="846043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Основная идея методики</a:t>
            </a:r>
          </a:p>
        </p:txBody>
      </p:sp>
      <p:pic>
        <p:nvPicPr>
          <p:cNvPr id="12" name="Рисунок 11" descr="news_147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653136"/>
            <a:ext cx="1556768" cy="2204864"/>
          </a:xfrm>
          <a:prstGeom prst="rect">
            <a:avLst/>
          </a:prstGeom>
        </p:spPr>
      </p:pic>
      <p:pic>
        <p:nvPicPr>
          <p:cNvPr id="11" name="Рисунок 10" descr="small_news_163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40728" cy="1124744"/>
          </a:xfrm>
          <a:prstGeom prst="rect">
            <a:avLst/>
          </a:prstGeom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072067" y="549155"/>
            <a:ext cx="3929063" cy="163513"/>
          </a:xfrm>
          <a:prstGeom prst="rect">
            <a:avLst/>
          </a:prstGeom>
          <a:gradFill rotWithShape="1">
            <a:gsLst>
              <a:gs pos="0">
                <a:srgbClr val="8686FF"/>
              </a:gs>
              <a:gs pos="50000">
                <a:srgbClr val="B6B6FF"/>
              </a:gs>
              <a:gs pos="100000">
                <a:srgbClr val="DBDB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214564" y="333252"/>
            <a:ext cx="4643437" cy="165100"/>
          </a:xfrm>
          <a:prstGeom prst="rect">
            <a:avLst/>
          </a:prstGeom>
          <a:gradFill rotWithShape="1">
            <a:gsLst>
              <a:gs pos="0">
                <a:srgbClr val="FFDE80"/>
              </a:gs>
              <a:gs pos="50000">
                <a:srgbClr val="FFE8B3"/>
              </a:gs>
              <a:gs pos="100000">
                <a:srgbClr val="FFF3DA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635896" y="260652"/>
            <a:ext cx="550810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400" b="1" dirty="0" smtClean="0">
                <a:latin typeface="Arial" charset="0"/>
                <a:cs typeface="Arial" charset="0"/>
              </a:rPr>
              <a:t>к.п.н.,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Фомина Надежда Борисовна, </a:t>
            </a:r>
            <a:r>
              <a:rPr lang="en-US" sz="1400" b="1" dirty="0" smtClean="0">
                <a:cs typeface="Arial" charset="0"/>
              </a:rPr>
              <a:t>e-mail: </a:t>
            </a:r>
            <a:r>
              <a:rPr lang="en-US" sz="1400" b="1" dirty="0" smtClean="0">
                <a:cs typeface="Arial" charset="0"/>
                <a:hlinkClick r:id="rId5"/>
              </a:rPr>
              <a:t>fominanb@inbox.ru</a:t>
            </a:r>
            <a:endParaRPr lang="ru-RU" sz="1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Рисунок 16"/>
          <p:cNvPicPr>
            <a:picLocks noChangeAspect="1" noChangeArrowheads="1"/>
          </p:cNvPicPr>
          <p:nvPr/>
        </p:nvPicPr>
        <p:blipFill>
          <a:blip r:embed="rId3" cstate="print"/>
          <a:srcRect l="2245" t="16229" r="30733" b="20229"/>
          <a:stretch>
            <a:fillRect/>
          </a:stretch>
        </p:blipFill>
        <p:spPr bwMode="auto">
          <a:xfrm>
            <a:off x="1428727" y="1643050"/>
            <a:ext cx="7499497" cy="40005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143636" y="3357562"/>
            <a:ext cx="2371725" cy="514350"/>
          </a:xfrm>
          <a:prstGeom prst="rect">
            <a:avLst/>
          </a:prstGeom>
          <a:noFill/>
          <a:ln w="63500" cmpd="thickThin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Характеристика контрольной работы</a:t>
            </a: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820" name="AutoShape 4"/>
          <p:cNvSpPr>
            <a:spLocks noChangeShapeType="1"/>
          </p:cNvSpPr>
          <p:nvPr/>
        </p:nvSpPr>
        <p:spPr bwMode="auto">
          <a:xfrm flipH="1">
            <a:off x="6562736" y="3871912"/>
            <a:ext cx="714375" cy="619125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5715008" y="2214554"/>
            <a:ext cx="1628775" cy="361950"/>
          </a:xfrm>
          <a:prstGeom prst="rect">
            <a:avLst/>
          </a:prstGeom>
          <a:noFill/>
          <a:ln w="63500" cmpd="thickThin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Ообобщающая таблица</a:t>
            </a:r>
            <a:endParaRPr kumimoji="0" lang="ru-RU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34819" name="AutoShape 3"/>
          <p:cNvSpPr>
            <a:spLocks noChangeShapeType="1"/>
          </p:cNvSpPr>
          <p:nvPr/>
        </p:nvSpPr>
        <p:spPr bwMode="auto">
          <a:xfrm flipH="1">
            <a:off x="5410208" y="2576504"/>
            <a:ext cx="714375" cy="619125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000100" y="0"/>
            <a:ext cx="8143900" cy="107154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1200" cap="none" spc="0" normalizeH="0" baseline="0" noProof="0" smtClean="0">
                <a:ln>
                  <a:noFill/>
                </a:ln>
                <a:solidFill>
                  <a:srgbClr val="4E5B6F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Отчеты о качестве предметных результатов </a:t>
            </a:r>
            <a:br>
              <a:rPr kumimoji="0" lang="ru-RU" sz="1600" b="1" i="1" u="none" strike="noStrike" kern="1200" cap="none" spc="0" normalizeH="0" baseline="0" noProof="0" smtClean="0">
                <a:ln>
                  <a:noFill/>
                </a:ln>
                <a:solidFill>
                  <a:srgbClr val="4E5B6F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</a:br>
            <a:r>
              <a:rPr kumimoji="0" lang="ru-RU" sz="2800" b="1" i="1" u="none" strike="noStrike" kern="1200" cap="none" spc="0" normalizeH="0" baseline="0" noProof="0" smtClean="0">
                <a:ln>
                  <a:noFill/>
                </a:ln>
                <a:solidFill>
                  <a:srgbClr val="4E5B6F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2. Протокол контрольной работы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4E5B6F">
                  <a:satMod val="130000"/>
                </a:srgb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63688" y="1772816"/>
            <a:ext cx="1080120" cy="21602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5664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558"/>
            <a:ext cx="9144000" cy="674136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</p:pic>
      <p:sp>
        <p:nvSpPr>
          <p:cNvPr id="5" name="Прямоугольник 4"/>
          <p:cNvSpPr/>
          <p:nvPr/>
        </p:nvSpPr>
        <p:spPr>
          <a:xfrm>
            <a:off x="3491880" y="5157192"/>
            <a:ext cx="4104456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5373216"/>
            <a:ext cx="2808312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76331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0" y="908720"/>
            <a:ext cx="4248472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Проблемы до автоматизации</a:t>
            </a:r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23528" y="1844826"/>
            <a:ext cx="3816424" cy="4896544"/>
          </a:xfrm>
        </p:spPr>
        <p:txBody>
          <a:bodyPr>
            <a:normAutofit/>
          </a:bodyPr>
          <a:lstStyle/>
          <a:p>
            <a:pPr marL="0" lvl="1" indent="0" eaLnBrk="1" hangingPunct="1">
              <a:buClr>
                <a:srgbClr val="0070C0"/>
              </a:buClr>
              <a:buFont typeface="Wingdings" pitchFamily="2" charset="2"/>
              <a:buChar char="Ø"/>
            </a:pPr>
            <a:r>
              <a:rPr lang="ru-RU" altLang="ru-RU" sz="1800" i="1" dirty="0" smtClean="0">
                <a:latin typeface="Arial" pitchFamily="34" charset="0"/>
              </a:rPr>
              <a:t>трудоемкость;</a:t>
            </a:r>
          </a:p>
          <a:p>
            <a:pPr marL="0" lvl="1" indent="0" eaLnBrk="1" hangingPunct="1">
              <a:buClr>
                <a:srgbClr val="0070C0"/>
              </a:buClr>
              <a:buFont typeface="Wingdings" pitchFamily="2" charset="2"/>
              <a:buChar char="Ø"/>
            </a:pPr>
            <a:r>
              <a:rPr lang="ru-RU" altLang="ru-RU" sz="1800" i="1" dirty="0" smtClean="0">
                <a:latin typeface="Arial" pitchFamily="34" charset="0"/>
              </a:rPr>
              <a:t>вероятность недостоверности информации;</a:t>
            </a:r>
          </a:p>
          <a:p>
            <a:pPr marL="0" lvl="1" indent="0" eaLnBrk="1" hangingPunct="1">
              <a:buClr>
                <a:srgbClr val="0070C0"/>
              </a:buClr>
              <a:buFont typeface="Wingdings" pitchFamily="2" charset="2"/>
              <a:buChar char="Ø"/>
            </a:pPr>
            <a:r>
              <a:rPr lang="ru-RU" altLang="ru-RU" sz="1800" i="1" dirty="0" smtClean="0">
                <a:latin typeface="Arial" pitchFamily="34" charset="0"/>
              </a:rPr>
              <a:t>возможность получения  неактуальной информации вследствие длительности обработки;</a:t>
            </a:r>
          </a:p>
          <a:p>
            <a:pPr marL="0" lvl="1" indent="0" eaLnBrk="1" hangingPunct="1">
              <a:buClr>
                <a:srgbClr val="0070C0"/>
              </a:buClr>
              <a:buFont typeface="Wingdings" pitchFamily="2" charset="2"/>
              <a:buChar char="Ø"/>
            </a:pPr>
            <a:r>
              <a:rPr lang="ru-RU" altLang="ru-RU" sz="1800" i="1" dirty="0" smtClean="0">
                <a:latin typeface="Arial" pitchFamily="34" charset="0"/>
              </a:rPr>
              <a:t>вероятность потери информации в ходе обработки;</a:t>
            </a:r>
          </a:p>
          <a:p>
            <a:pPr marL="0" lvl="1" indent="0" eaLnBrk="1" hangingPunct="1">
              <a:buClr>
                <a:srgbClr val="0070C0"/>
              </a:buClr>
              <a:buFont typeface="Wingdings" pitchFamily="2" charset="2"/>
              <a:buChar char="Ø"/>
            </a:pPr>
            <a:r>
              <a:rPr lang="ru-RU" altLang="ru-RU" sz="1800" i="1" dirty="0" smtClean="0">
                <a:latin typeface="Arial" pitchFamily="34" charset="0"/>
              </a:rPr>
              <a:t>отсутствие автоматизированного перевода аналитических данных в текст для последующей распечатки; </a:t>
            </a:r>
          </a:p>
          <a:p>
            <a:pPr marL="0" lvl="1" indent="0" eaLnBrk="1" hangingPunct="1">
              <a:buClr>
                <a:srgbClr val="0070C0"/>
              </a:buClr>
              <a:buFont typeface="Wingdings" pitchFamily="2" charset="2"/>
              <a:buChar char="Ø"/>
            </a:pPr>
            <a:r>
              <a:rPr lang="ru-RU" altLang="ru-RU" sz="1800" i="1" dirty="0" smtClean="0">
                <a:latin typeface="Arial" pitchFamily="34" charset="0"/>
              </a:rPr>
              <a:t>нет возможности сравнения, сопоставления, так как отсутствует база данных.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4283968" y="1628800"/>
            <a:ext cx="4427984" cy="5445224"/>
          </a:xfrm>
        </p:spPr>
        <p:txBody>
          <a:bodyPr>
            <a:normAutofit/>
          </a:bodyPr>
          <a:lstStyle/>
          <a:p>
            <a:pPr marL="0" lvl="1" indent="0" eaLnBrk="1" hangingPunct="1"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ru-RU" altLang="ru-RU" sz="1800" dirty="0" smtClean="0">
                <a:latin typeface="Arial" pitchFamily="34" charset="0"/>
              </a:rPr>
              <a:t>автоматизированный расчет показателей качества образования;</a:t>
            </a:r>
          </a:p>
          <a:p>
            <a:pPr marL="0" lvl="1" indent="0" eaLnBrk="1" hangingPunct="1"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ru-RU" altLang="ru-RU" sz="1800" dirty="0" smtClean="0">
                <a:latin typeface="Arial" pitchFamily="34" charset="0"/>
              </a:rPr>
              <a:t>формирование отчетов об уровне индивидуальных учебных достижений обучающихся, о результатах освоения образовательной программы;</a:t>
            </a:r>
          </a:p>
          <a:p>
            <a:pPr marL="0" lvl="1" indent="0" eaLnBrk="1" hangingPunct="1"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ru-RU" altLang="ru-RU" sz="1800" dirty="0" smtClean="0">
                <a:latin typeface="Arial" pitchFamily="34" charset="0"/>
              </a:rPr>
              <a:t>выявление проблемных компонентов;</a:t>
            </a:r>
          </a:p>
          <a:p>
            <a:pPr marL="0" lvl="1" indent="0" eaLnBrk="1" hangingPunct="1"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ru-RU" altLang="ru-RU" sz="1800" dirty="0" smtClean="0">
                <a:latin typeface="Arial" pitchFamily="34" charset="0"/>
              </a:rPr>
              <a:t>анализ контрольных работ по протоколам, разработанным в соответствии с ФГОС;</a:t>
            </a:r>
          </a:p>
          <a:p>
            <a:pPr marL="0" lvl="1" indent="0" eaLnBrk="1" hangingPunct="1"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ru-RU" altLang="ru-RU" sz="1800" dirty="0" smtClean="0">
                <a:latin typeface="Arial" pitchFamily="34" charset="0"/>
              </a:rPr>
              <a:t>автоматизированное формирование отчетов о качестве образования в удобном для пользователей текстовом виде (формат WORD);</a:t>
            </a:r>
          </a:p>
          <a:p>
            <a:pPr marL="0" lvl="1" indent="0" eaLnBrk="1" hangingPunct="1"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lang="ru-RU" altLang="ru-RU" sz="1800" dirty="0" smtClean="0">
                <a:latin typeface="Arial" pitchFamily="34" charset="0"/>
              </a:rPr>
              <a:t>расчет рейтингов педагогов</a:t>
            </a:r>
          </a:p>
          <a:p>
            <a:pPr>
              <a:buFont typeface="Wingdings" pitchFamily="2" charset="2"/>
              <a:buChar char="ü"/>
            </a:pPr>
            <a:endParaRPr lang="ru-RU" sz="1800" dirty="0"/>
          </a:p>
        </p:txBody>
      </p:sp>
      <p:sp>
        <p:nvSpPr>
          <p:cNvPr id="12" name="Заголовок 20"/>
          <p:cNvSpPr txBox="1">
            <a:spLocks/>
          </p:cNvSpPr>
          <p:nvPr/>
        </p:nvSpPr>
        <p:spPr bwMode="auto">
          <a:xfrm>
            <a:off x="4283968" y="1052736"/>
            <a:ext cx="38862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ru-RU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Возможности «МСОКО» </a:t>
            </a:r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0" y="0"/>
            <a:ext cx="9144000" cy="1052736"/>
          </a:xfrm>
          <a:prstGeom prst="flowChartProcess">
            <a:avLst/>
          </a:prstGeom>
          <a:gradFill flip="none" rotWithShape="1">
            <a:gsLst>
              <a:gs pos="0">
                <a:srgbClr val="00B0F0"/>
              </a:gs>
              <a:gs pos="48000">
                <a:srgbClr val="0070C0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24544" y="44624"/>
            <a:ext cx="8711952" cy="980728"/>
          </a:xfrm>
          <a:prstGeom prst="rect">
            <a:avLst/>
          </a:prstGeom>
          <a:effectLst>
            <a:outerShdw blurRad="38100" dist="25400" dir="5400000" algn="t" rotWithShape="0">
              <a:prstClr val="black">
                <a:alpha val="35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b="1" i="0" u="none" strike="noStrike" kern="1200" cap="none" spc="30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LettericaCompressed" pitchFamily="2" charset="0"/>
                <a:ea typeface="+mj-ea"/>
                <a:cs typeface="+mj-cs"/>
              </a:rPr>
              <a:t>Модуль «Многоуровневая система оценки качества образования</a:t>
            </a:r>
            <a:r>
              <a:rPr kumimoji="0" lang="en-US" altLang="ru-RU" b="1" i="0" u="none" strike="noStrike" kern="1200" cap="none" spc="30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LettericaCompressed"/>
                <a:ea typeface="+mj-ea"/>
                <a:cs typeface="+mj-cs"/>
              </a:rPr>
              <a:t>»</a:t>
            </a:r>
            <a:r>
              <a:rPr kumimoji="0" lang="ru-RU" altLang="ru-RU" b="1" i="0" u="none" strike="noStrike" kern="1200" cap="none" spc="30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LettericaCompressed"/>
                <a:ea typeface="+mj-ea"/>
                <a:cs typeface="+mj-cs"/>
              </a:rPr>
              <a:t> как решение проблемы управления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b="1" i="0" u="none" strike="noStrike" kern="1200" cap="none" spc="30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GLettericaCompressed"/>
                <a:ea typeface="+mj-ea"/>
                <a:cs typeface="+mj-cs"/>
              </a:rPr>
              <a:t>качеством образования</a:t>
            </a:r>
            <a:endParaRPr kumimoji="0" lang="ru-RU" altLang="ru-RU" b="1" i="0" u="none" strike="noStrike" kern="1200" cap="none" spc="30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GLettericaCompressed" pitchFamily="2" charset="0"/>
              <a:ea typeface="+mj-ea"/>
              <a:cs typeface="+mj-cs"/>
            </a:endParaRPr>
          </a:p>
        </p:txBody>
      </p:sp>
      <p:pic>
        <p:nvPicPr>
          <p:cNvPr id="8" name="Рисунок 9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496888" cy="60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Солнцестояние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3970</TotalTime>
  <Words>277</Words>
  <Application>Microsoft Office PowerPoint</Application>
  <PresentationFormat>Экран (4:3)</PresentationFormat>
  <Paragraphs>45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8" baseType="lpstr">
      <vt:lpstr>AGLettericaCompressed</vt:lpstr>
      <vt:lpstr>Arial</vt:lpstr>
      <vt:lpstr>Calibri</vt:lpstr>
      <vt:lpstr>Corbel</vt:lpstr>
      <vt:lpstr>Gill Sans MT</vt:lpstr>
      <vt:lpstr>Times New Roman</vt:lpstr>
      <vt:lpstr>Verdana</vt:lpstr>
      <vt:lpstr>Wingdings</vt:lpstr>
      <vt:lpstr>Wingdings 2</vt:lpstr>
      <vt:lpstr>Тема Office</vt:lpstr>
      <vt:lpstr>7_Солнцестояние</vt:lpstr>
      <vt:lpstr>Презентация PowerPoint</vt:lpstr>
      <vt:lpstr>Многоуровневая параметрическая модель диагностики учебных возможностей учащихся</vt:lpstr>
      <vt:lpstr>Презентация PowerPoint</vt:lpstr>
      <vt:lpstr>Презентация PowerPoint</vt:lpstr>
      <vt:lpstr>Презентация PowerPoint</vt:lpstr>
      <vt:lpstr>Презентация PowerPoint</vt:lpstr>
      <vt:lpstr>Проблемы до автоматизации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Korneeva</dc:creator>
  <cp:lastModifiedBy>Пользователь</cp:lastModifiedBy>
  <cp:revision>304</cp:revision>
  <cp:lastPrinted>2020-02-26T08:35:48Z</cp:lastPrinted>
  <dcterms:created xsi:type="dcterms:W3CDTF">2015-11-27T08:18:26Z</dcterms:created>
  <dcterms:modified xsi:type="dcterms:W3CDTF">2022-10-21T10:23:22Z</dcterms:modified>
</cp:coreProperties>
</file>