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92" r:id="rId3"/>
    <p:sldId id="403" r:id="rId4"/>
    <p:sldId id="393" r:id="rId5"/>
    <p:sldId id="405" r:id="rId6"/>
    <p:sldId id="380" r:id="rId7"/>
    <p:sldId id="382" r:id="rId8"/>
    <p:sldId id="406" r:id="rId9"/>
    <p:sldId id="3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 varScale="1">
        <p:scale>
          <a:sx n="106" d="100"/>
          <a:sy n="106" d="100"/>
        </p:scale>
        <p:origin x="17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64B36-3E77-49EF-88D7-1562CCDEC821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8BCD-0844-4B1E-AA90-415FC137FC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6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B8BCD-0844-4B1E-AA90-415FC137FC2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0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B8BCD-0844-4B1E-AA90-415FC137FC2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7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32958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РЕЗУЛЬТАТОВ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ИТОГОВОГО СОЧИНЕНИЯ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2022-2023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564" y="5301208"/>
            <a:ext cx="3852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Смирнова А.Н</a:t>
            </a:r>
            <a:r>
              <a:rPr lang="ru-RU" sz="1400" dirty="0"/>
              <a:t>., проректор  по методической и информационной деятельности</a:t>
            </a:r>
            <a:endParaRPr lang="ru-RU" sz="1400" dirty="0" smtClean="0"/>
          </a:p>
          <a:p>
            <a:r>
              <a:rPr lang="ru-RU" sz="1400" dirty="0" smtClean="0"/>
              <a:t>Лукьянчикова Н.В., доцент КОО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0864" y="10942"/>
            <a:ext cx="7593136" cy="996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82357"/>
            <a:ext cx="8388424" cy="9756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888" y="648866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 июня 2023г.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39A1BA-D784-47FA-B6DB-60DF39E6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итогового сочинения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9A679B-2236-4B77-8A8E-4E7E14A4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Духовно-нравственные ориентиры в жизни человека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Внутренний мир человека и его личностные качества;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Отношение человека к другому человеку (окружению), нравственные идеалы и выбор между добром и злом;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Познание человеком самого себя;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Свобода человека и ее ограничения.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Семья, общество, Отечество в жизни человека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 Семья, род; семейные ценности и традиции;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Человек и общество;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 Родина, государство, гражданская позиция человека.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Природа и культура в жизни человека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Природа и человек;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 Наука и человек;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7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72419"/>
              </p:ext>
            </p:extLst>
          </p:nvPr>
        </p:nvGraphicFramePr>
        <p:xfrm>
          <a:off x="467544" y="1124744"/>
          <a:ext cx="8229598" cy="558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0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4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642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участников, выбравших тему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Всего (человек)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 общего числа участников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Зачет 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Какую жизненную цель можно назвать благородной?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99,50%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 такое взаимопонимание?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587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98,30%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 представитель старшего поколения становится настоящим авторитетом для молодежи?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98,73%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чём ценность исторического опыта?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95,70%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92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Почему достижения прогресса, дающие человеку удобства и комфорт, могут быть опасны для человечества?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98,79%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Что делает человека подлинно счастливым?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99,34%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2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5005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4960 (99,1%)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29" marR="6532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B88DF9C4-51A7-49C5-9572-2F891587B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 участниками ИС</a:t>
            </a:r>
          </a:p>
        </p:txBody>
      </p:sp>
    </p:spTree>
    <p:extLst>
      <p:ext uri="{BB962C8B-B14F-4D97-AF65-F5344CB8AC3E}">
        <p14:creationId xmlns:p14="http://schemas.microsoft.com/office/powerpoint/2010/main" val="224155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FA84AD-AEE0-467C-8AFD-3B39DD28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справляемости с итоговым сочинением за три года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B4545757-5F44-40A8-9168-9089474C5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Представленные данные показывают,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в 2022-2023 учебном году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наметилась тенденция повышения количества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участников, написавших итоговое сочинение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«зачет» (в процентном отношении).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45116"/>
              </p:ext>
            </p:extLst>
          </p:nvPr>
        </p:nvGraphicFramePr>
        <p:xfrm>
          <a:off x="395536" y="1772816"/>
          <a:ext cx="8229600" cy="1304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76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8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2020-2021уч.г.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2021-2022 уч.г.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2022-2023 уч.г.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«Зачет»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5396 (98,23%)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5303 (98,4%)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4960 (99,1%)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«Незачет»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97 (1,77%)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 (1,6%)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 (0,9 %)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3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 участников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11" marR="6671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95072"/>
            <a:ext cx="39528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06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42197"/>
              </p:ext>
            </p:extLst>
          </p:nvPr>
        </p:nvGraphicFramePr>
        <p:xfrm>
          <a:off x="467545" y="206425"/>
          <a:ext cx="5112568" cy="6543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5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6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60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15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2021-22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2022-2023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3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незачет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незачет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ГОУ (ГОУ ЯО "ЦПД")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Г. ЯРОСЛАВЛЬ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49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19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1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Г. РЫБИНСК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10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9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Г. ПЕРЕСЛАВЛЬ-ЗАЛЕССКИЙ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1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Большесельский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0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Борисоглебский МР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2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БРЕЙТОВСКИЙ МР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9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Гаврилов- Ямский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9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Даниловский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Любимский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9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Мышкинский 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9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Некоузский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9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Некрасовский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Первомайский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11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Пошехонский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9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Ростовский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19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Рыбинский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19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Тутаевский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Угличский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Ярославский 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97" marR="67597" marT="0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9411729-CD64-472A-AD7F-F4CF49AB6575}"/>
              </a:ext>
            </a:extLst>
          </p:cNvPr>
          <p:cNvSpPr txBox="1"/>
          <p:nvPr/>
        </p:nvSpPr>
        <p:spPr>
          <a:xfrm>
            <a:off x="5796137" y="1628800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Наблюдается тенденция к улучшению результатов среди образовательных организаций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г. Ярославля,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Брейтовского МР,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ГО Переславль-Залесский,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г. Рыбинска.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23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B6C903-A6A2-411A-A774-9C77BA78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сочинению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79082995-E4C6-42FD-9DF8-D737A7AB6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74303"/>
              </p:ext>
            </p:extLst>
          </p:nvPr>
        </p:nvGraphicFramePr>
        <p:xfrm>
          <a:off x="179512" y="980728"/>
          <a:ext cx="8610129" cy="3869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1243110885"/>
                    </a:ext>
                  </a:extLst>
                </a:gridCol>
                <a:gridCol w="3758403">
                  <a:extLst>
                    <a:ext uri="{9D8B030D-6E8A-4147-A177-3AD203B41FA5}">
                      <a16:colId xmlns="" xmlns:a16="http://schemas.microsoft.com/office/drawing/2014/main" val="2236959135"/>
                    </a:ext>
                  </a:extLst>
                </a:gridCol>
                <a:gridCol w="969170">
                  <a:extLst>
                    <a:ext uri="{9D8B030D-6E8A-4147-A177-3AD203B41FA5}">
                      <a16:colId xmlns="" xmlns:a16="http://schemas.microsoft.com/office/drawing/2014/main" val="2130894983"/>
                    </a:ext>
                  </a:extLst>
                </a:gridCol>
                <a:gridCol w="969170">
                  <a:extLst>
                    <a:ext uri="{9D8B030D-6E8A-4147-A177-3AD203B41FA5}">
                      <a16:colId xmlns="" xmlns:a16="http://schemas.microsoft.com/office/drawing/2014/main" val="2830824310"/>
                    </a:ext>
                  </a:extLst>
                </a:gridCol>
                <a:gridCol w="969170">
                  <a:extLst>
                    <a:ext uri="{9D8B030D-6E8A-4147-A177-3AD203B41FA5}">
                      <a16:colId xmlns="" xmlns:a16="http://schemas.microsoft.com/office/drawing/2014/main" val="2178732297"/>
                    </a:ext>
                  </a:extLst>
                </a:gridCol>
              </a:tblGrid>
              <a:tr h="4685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соответствовали требованию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9229132"/>
                  </a:ext>
                </a:extLst>
              </a:tr>
              <a:tr h="32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</a:t>
                      </a: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ru-RU" sz="1600" dirty="0">
                          <a:effectLst/>
                        </a:rPr>
                        <a:t>/202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2021/202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2022/202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extLst>
                  <a:ext uri="{0D108BD9-81ED-4DB2-BD59-A6C34878D82A}">
                    <a16:rowId xmlns="" xmlns:a16="http://schemas.microsoft.com/office/drawing/2014/main" val="2544462520"/>
                  </a:ext>
                </a:extLst>
              </a:tr>
              <a:tr h="1596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Требование № 1.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«Объем итогового сочинения»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Рекомендуемое количество слов – от 350.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Если в сочинении менее 250 слов, то выставляется «незачет» за невыполнение требования № 1 и «незачет» за работу в целом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 чел. 0,29%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9чел. 0,17%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чел. 0,12%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extLst>
                  <a:ext uri="{0D108BD9-81ED-4DB2-BD59-A6C34878D82A}">
                    <a16:rowId xmlns="" xmlns:a16="http://schemas.microsoft.com/office/drawing/2014/main" val="2552611680"/>
                  </a:ext>
                </a:extLst>
              </a:tr>
              <a:tr h="1423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Требование № 2. «Самостоятельность написания итогового сочинения»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Если сочинение признано несамостоятельным, то выставляется «незачет» за невыполнение требования № 2 и «незачет» за работу в целом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 чел. 0,35%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чел. 0,17%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 чел. 0,28%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4" marR="41044" marT="0" marB="0"/>
                </a:tc>
                <a:extLst>
                  <a:ext uri="{0D108BD9-81ED-4DB2-BD59-A6C34878D82A}">
                    <a16:rowId xmlns="" xmlns:a16="http://schemas.microsoft.com/office/drawing/2014/main" val="4129873106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A418EFA-3F39-444A-BDD8-ECAC59BEEC13}"/>
              </a:ext>
            </a:extLst>
          </p:cNvPr>
          <p:cNvSpPr/>
          <p:nvPr/>
        </p:nvSpPr>
        <p:spPr>
          <a:xfrm>
            <a:off x="202391" y="5013176"/>
            <a:ext cx="86101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Проявилась тенденция к созданию связного текста объемом примерно 300 слов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участников итогового сочинения не выполнили требование №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участников итогового сочинения не выполнили требование № 2 , большинство участников, воспользовались материалами ресурса 100ballnik.com. 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1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E1A62F-D5E0-48C0-9112-3CC06958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50" y="306895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критерии № 1 и № 2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AED9D7-3484-4B04-BA30-CCAECB428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154" y="534188"/>
            <a:ext cx="8363272" cy="4767020"/>
          </a:xfrm>
        </p:spPr>
        <p:txBody>
          <a:bodyPr>
            <a:noAutofit/>
          </a:bodyPr>
          <a:lstStyle/>
          <a:p>
            <a:pPr marL="10800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 «Соответствие теме»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не обнаружили понимания темы, подменяли ее или объясняли крайне упрощенно, вне связи с проблематикой произведения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раскрыли сущность данного в формулировке ключевого понятия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обращали внимание в работах на личный, а не на исторический опыт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2 «Аргументация. Использование литературного материала»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преимущественно приводили примеры из программных произведений; в меньшей степени использовались примеры из самостоятельно прочитанных текстов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допущены фактические неточности, свободная интерпретация текста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обучающихся не с произведением, а с кратким содержанием текста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действий героев в ущерб глубине рассуждения на заданную тему</a:t>
            </a: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50" indent="-285750" algn="just">
              <a:lnSpc>
                <a:spcPct val="107000"/>
              </a:lnSpc>
              <a:spcBef>
                <a:spcPts val="0"/>
              </a:spcBef>
            </a:pP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F31D5A62-2EE3-46ED-8EE0-FB6E045CC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57320"/>
              </p:ext>
            </p:extLst>
          </p:nvPr>
        </p:nvGraphicFramePr>
        <p:xfrm>
          <a:off x="622306" y="2190918"/>
          <a:ext cx="7992887" cy="1013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793">
                  <a:extLst>
                    <a:ext uri="{9D8B030D-6E8A-4147-A177-3AD203B41FA5}">
                      <a16:colId xmlns="" xmlns:a16="http://schemas.microsoft.com/office/drawing/2014/main" val="1219556320"/>
                    </a:ext>
                  </a:extLst>
                </a:gridCol>
                <a:gridCol w="3510763">
                  <a:extLst>
                    <a:ext uri="{9D8B030D-6E8A-4147-A177-3AD203B41FA5}">
                      <a16:colId xmlns="" xmlns:a16="http://schemas.microsoft.com/office/drawing/2014/main" val="1381127389"/>
                    </a:ext>
                  </a:extLst>
                </a:gridCol>
                <a:gridCol w="895382">
                  <a:extLst>
                    <a:ext uri="{9D8B030D-6E8A-4147-A177-3AD203B41FA5}">
                      <a16:colId xmlns="" xmlns:a16="http://schemas.microsoft.com/office/drawing/2014/main" val="1693154982"/>
                    </a:ext>
                  </a:extLst>
                </a:gridCol>
                <a:gridCol w="925923">
                  <a:extLst>
                    <a:ext uri="{9D8B030D-6E8A-4147-A177-3AD203B41FA5}">
                      <a16:colId xmlns="" xmlns:a16="http://schemas.microsoft.com/office/drawing/2014/main" val="3713445286"/>
                    </a:ext>
                  </a:extLst>
                </a:gridCol>
                <a:gridCol w="984026">
                  <a:extLst>
                    <a:ext uri="{9D8B030D-6E8A-4147-A177-3AD203B41FA5}">
                      <a16:colId xmlns="" xmlns:a16="http://schemas.microsoft.com/office/drawing/2014/main" val="1553037519"/>
                    </a:ext>
                  </a:extLst>
                </a:gridCol>
              </a:tblGrid>
              <a:tr h="301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2022-23</a:t>
                      </a: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="" xmlns:a16="http://schemas.microsoft.com/office/drawing/2014/main" val="2162188435"/>
                  </a:ext>
                </a:extLst>
              </a:tr>
              <a:tr h="711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СПРАВИЛИСЬ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Данный критерий нацеливает на проверку содержания сочинения. </a:t>
                      </a: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 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1,20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 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1,06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0,64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="" xmlns:a16="http://schemas.microsoft.com/office/drawing/2014/main" val="113867048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FE377CA-5F83-4254-9A54-D32D6D026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04748"/>
              </p:ext>
            </p:extLst>
          </p:nvPr>
        </p:nvGraphicFramePr>
        <p:xfrm>
          <a:off x="672731" y="5365733"/>
          <a:ext cx="7931717" cy="1208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220">
                  <a:extLst>
                    <a:ext uri="{9D8B030D-6E8A-4147-A177-3AD203B41FA5}">
                      <a16:colId xmlns="" xmlns:a16="http://schemas.microsoft.com/office/drawing/2014/main" val="852112534"/>
                    </a:ext>
                  </a:extLst>
                </a:gridCol>
                <a:gridCol w="3494185">
                  <a:extLst>
                    <a:ext uri="{9D8B030D-6E8A-4147-A177-3AD203B41FA5}">
                      <a16:colId xmlns="" xmlns:a16="http://schemas.microsoft.com/office/drawing/2014/main" val="143253654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549617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939763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528417157"/>
                    </a:ext>
                  </a:extLst>
                </a:gridCol>
              </a:tblGrid>
              <a:tr h="29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</a:p>
                  </a:txBody>
                  <a:tcPr marL="61044" marR="610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2022-23</a:t>
                      </a: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="" xmlns:a16="http://schemas.microsoft.com/office/drawing/2014/main" val="2278496061"/>
                  </a:ext>
                </a:extLst>
              </a:tr>
              <a:tr h="633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СПРАВИЛИСЬ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 должен строить рассуждение, привлекая для аргументации не менее одного произведения отечественной или мировой литературы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 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1,60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 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1,60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 чел.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0,90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38" marR="49638" marT="0" marB="0"/>
                </a:tc>
                <a:extLst>
                  <a:ext uri="{0D108BD9-81ED-4DB2-BD59-A6C34878D82A}">
                    <a16:rowId xmlns="" xmlns:a16="http://schemas.microsoft.com/office/drawing/2014/main" val="267409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2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Перепроверка работ</a:t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/>
              <a:t>приказ ДО ЯО от 30.12.2022 № </a:t>
            </a:r>
            <a:r>
              <a:rPr lang="ru-RU" sz="2000" dirty="0" smtClean="0"/>
              <a:t>295/01-04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571184" cy="4309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Перепроверено 215 работ, из них: 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работ – получившие «незачет»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170 работ –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риска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работ – изменено оценивание по требованиям/критериям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190 работ –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изменений.</a:t>
            </a:r>
          </a:p>
          <a:p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13 работах изменена итоговая отметка: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работ – с «незачета» на «зачет»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работы – с «зачета» на «незачет»</a:t>
            </a:r>
          </a:p>
          <a:p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1700809"/>
            <a:ext cx="41764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55576" y="4725144"/>
            <a:ext cx="7704856" cy="720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76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EC83B5-1EB7-4578-A1D8-EA560E3B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778DC2-8845-43AC-9DEC-D47F2E33B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ДО: </a:t>
            </a:r>
          </a:p>
          <a:p>
            <a:pPr marL="358775" indent="-90488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Включить в ГЗ ГАУ ДПО ЯО ИРО 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ППК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Итоговое сочинение: система подготовки обучающегося и критерии оценивания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358775" indent="-90488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рабочую группу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перепроверке итоговых сочинений и подготовке аналитической справки (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ЦОКиКО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ЯГПУ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ГАУ ДПО ЯО ИРО, учителей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–предметников).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ИРО:</a:t>
            </a:r>
          </a:p>
          <a:p>
            <a:pPr marL="268288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вебинаров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/семинаров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подготовке к Итоговому сочинению и итоговой аттестации по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литературе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результатов статистико-аналитического </a:t>
            </a:r>
            <a:r>
              <a:rPr lang="ru-RU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отчета).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МОУО:</a:t>
            </a:r>
          </a:p>
          <a:p>
            <a:pPr marL="268288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-Организовать обсуждение результатов итогового сочинения на ММО и продумать систему мер по подготовке к итоговому сочинению.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ОО: </a:t>
            </a:r>
          </a:p>
          <a:p>
            <a:pPr marL="268288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-Проанализировать результаты итогового сочинения 2022/2023 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уч.г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обсудить на заседаниях школьных и межшкольных МО.</a:t>
            </a:r>
          </a:p>
          <a:p>
            <a:pPr marL="268288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-Разработать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систему подготовки обучающихся к выполнению письменных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работ  (сочинения).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03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879</Words>
  <Application>Microsoft Office PowerPoint</Application>
  <PresentationFormat>Экран (4:3)</PresentationFormat>
  <Paragraphs>260</Paragraphs>
  <Slides>9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АНАЛИЗ РЕЗУЛЬТАТОВ  ИТОГОВОГО СОЧИНЕНИЯ  2022-2023 УЧЕБНЫЙ ГОД</vt:lpstr>
      <vt:lpstr>Направления итогового сочинения</vt:lpstr>
      <vt:lpstr>Выбор темы участниками ИС</vt:lpstr>
      <vt:lpstr>Данные о справляемости с итоговым сочинением за три года</vt:lpstr>
      <vt:lpstr>Презентация PowerPoint</vt:lpstr>
      <vt:lpstr>Требования к сочинению</vt:lpstr>
      <vt:lpstr>                       Основные критерии № 1 и № 2  </vt:lpstr>
      <vt:lpstr>Перепроверка работ приказ ДО ЯО от 30.12.2022 № 295/01-04</vt:lpstr>
      <vt:lpstr>Предложения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Алевтина Николаевна Смирнова</cp:lastModifiedBy>
  <cp:revision>145</cp:revision>
  <dcterms:created xsi:type="dcterms:W3CDTF">2021-02-07T07:26:43Z</dcterms:created>
  <dcterms:modified xsi:type="dcterms:W3CDTF">2023-06-21T10:07:18Z</dcterms:modified>
</cp:coreProperties>
</file>