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92" r:id="rId3"/>
    <p:sldId id="403" r:id="rId4"/>
    <p:sldId id="393" r:id="rId5"/>
    <p:sldId id="405" r:id="rId6"/>
    <p:sldId id="380" r:id="rId7"/>
    <p:sldId id="382" r:id="rId8"/>
    <p:sldId id="406" r:id="rId9"/>
    <p:sldId id="39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86" autoAdjust="0"/>
    <p:restoredTop sz="94660"/>
  </p:normalViewPr>
  <p:slideViewPr>
    <p:cSldViewPr>
      <p:cViewPr varScale="1">
        <p:scale>
          <a:sx n="106" d="100"/>
          <a:sy n="106" d="100"/>
        </p:scale>
        <p:origin x="178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64B36-3E77-49EF-88D7-1562CCDEC821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EB8BCD-0844-4B1E-AA90-415FC137FC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764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EB8BCD-0844-4B1E-AA90-415FC137FC27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2305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EB8BCD-0844-4B1E-AA90-415FC137FC27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670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329583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 РЕЗУЛЬТАТОВ 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ИТОГОВОГО СОЧИНЕНИЯ 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2022-2023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УЧЕБНЫЙ ГОД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19564" y="5301208"/>
            <a:ext cx="38524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Смирнова А.Н</a:t>
            </a:r>
            <a:r>
              <a:rPr lang="ru-RU" sz="1400" dirty="0"/>
              <a:t>., проректор  по методической и информационной деятельности</a:t>
            </a:r>
            <a:endParaRPr lang="ru-RU" sz="1400" dirty="0" smtClean="0"/>
          </a:p>
          <a:p>
            <a:r>
              <a:rPr lang="ru-RU" sz="1400" dirty="0" smtClean="0"/>
              <a:t>Лукьянчикова Н.В., доцент КОО</a:t>
            </a:r>
            <a:endParaRPr lang="ru-RU" sz="1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50864" y="10942"/>
            <a:ext cx="7593136" cy="99625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5882357"/>
            <a:ext cx="8388424" cy="97564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563888" y="6488666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21 июня 2023г.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439A1BA-D784-47FA-B6DB-60DF39E60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итогового сочинения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C9A679B-2236-4B77-8A8E-4E7E14A43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968552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Духовно-нравственные ориентиры в жизни человека</a:t>
            </a:r>
            <a:endParaRPr lang="ru-RU" sz="24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1.1. Внутренний мир человека и его личностные качества;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1.2. Отношение человека к другому человеку (окружению), нравственные идеалы и выбор между добром и злом;</a:t>
            </a:r>
            <a:b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1.3. Познание человеком самого себя;</a:t>
            </a:r>
            <a:b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1.4. Свобода человека и ее ограничения.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Семья, общество, Отечество в жизни человека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2.1. Семья, род; семейные ценности и традиции;</a:t>
            </a:r>
            <a:b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2.2. Человек и общество;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2.3. Родина, государство, гражданская позиция человека.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Природа и культура в жизни человека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3.1. Природа и человек;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3.2. Наука и человек;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475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372419"/>
              </p:ext>
            </p:extLst>
          </p:nvPr>
        </p:nvGraphicFramePr>
        <p:xfrm>
          <a:off x="467544" y="1124744"/>
          <a:ext cx="8229598" cy="55816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6908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1845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8642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№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Тема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Количество участников, выбравших тему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592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Всего (человек)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 общего числа участников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Зачет %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285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102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Какую жизненную цель можно назвать благородной?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1403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28%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99,50%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285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210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Что такое взаимопонимание?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587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12%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98,30%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285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310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Когда представитель старшего поколения становится настоящим авторитетом для молодежи?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237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5%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98,73%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285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409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 чём ценность исторического опыта?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2%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95,70%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5928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512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Почему достижения прогресса, дающие человеку удобства и комфорт, могут быть опасны для человечества?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579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12%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98,79%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285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605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Что делает человека подлинно счастливым?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2106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42%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99,34%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285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ИТОГО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5005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 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4960 (99,1%)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Заголовок 1">
            <a:extLst>
              <a:ext uri="{FF2B5EF4-FFF2-40B4-BE49-F238E27FC236}">
                <a16:creationId xmlns="" xmlns:a16="http://schemas.microsoft.com/office/drawing/2014/main" id="{B88DF9C4-51A7-49C5-9572-2F891587B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Выбор темы участниками ИС</a:t>
            </a:r>
          </a:p>
        </p:txBody>
      </p:sp>
    </p:spTree>
    <p:extLst>
      <p:ext uri="{BB962C8B-B14F-4D97-AF65-F5344CB8AC3E}">
        <p14:creationId xmlns:p14="http://schemas.microsoft.com/office/powerpoint/2010/main" val="2241557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DFA84AD-AEE0-467C-8AFD-3B39DD283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о справляемости с итоговым сочинением за три года</a:t>
            </a:r>
          </a:p>
        </p:txBody>
      </p:sp>
      <p:sp>
        <p:nvSpPr>
          <p:cNvPr id="12" name="Объект 11">
            <a:extLst>
              <a:ext uri="{FF2B5EF4-FFF2-40B4-BE49-F238E27FC236}">
                <a16:creationId xmlns="" xmlns:a16="http://schemas.microsoft.com/office/drawing/2014/main" id="{B4545757-5F44-40A8-9168-9089474C5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36504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n-US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Представленные данные показывают, </a:t>
            </a: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 в 2022-2023 учебном году </a:t>
            </a: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наметилась тенденция повышения количества</a:t>
            </a: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участников, написавших итоговое сочинение </a:t>
            </a: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«зачет» (в процентном отношении).</a:t>
            </a:r>
          </a:p>
          <a:p>
            <a:endParaRPr lang="en-US" sz="14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245116"/>
              </p:ext>
            </p:extLst>
          </p:nvPr>
        </p:nvGraphicFramePr>
        <p:xfrm>
          <a:off x="395536" y="1772816"/>
          <a:ext cx="8229600" cy="13046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122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032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762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3888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9037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11" marR="667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2020-2021уч.г.</a:t>
                      </a:r>
                      <a:endParaRPr lang="en-US" sz="16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11" marR="667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2021-2022 уч.г.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11" marR="667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2022-2023 уч.г.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11" marR="66711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037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«Зачет»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11" marR="667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5396 (98,23%)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11" marR="667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5303 (98,4%)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11" marR="667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4960 (99,1%)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11" marR="66711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037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«Незачет»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11" marR="667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97 (1,77%)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11" marR="667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86 (1,6%)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11" marR="667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45 (0,9 %)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11" marR="66711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037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Всего участников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11" marR="667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5493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11" marR="667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5389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11" marR="667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5005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11" marR="66711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195072"/>
            <a:ext cx="3952875" cy="282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7061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742197"/>
              </p:ext>
            </p:extLst>
          </p:nvPr>
        </p:nvGraphicFramePr>
        <p:xfrm>
          <a:off x="467545" y="206425"/>
          <a:ext cx="5112568" cy="65434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695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8697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5603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9150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Наименование МР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2021-22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2022-2023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31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незачет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незачет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31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ГОУ (ГОУ ЯО "ЦПД")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69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</a:rPr>
                        <a:t>Г. ЯРОСЛАВЛЬ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</a:rPr>
                        <a:t>49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</a:rPr>
                        <a:t>19 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112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</a:rPr>
                        <a:t>Г. РЫБИНСК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</a:rPr>
                        <a:t>20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</a:rPr>
                        <a:t>10 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791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</a:rPr>
                        <a:t>Г. ПЕРЕСЛАВЛЬ-ЗАЛЕССКИЙ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</a:rPr>
                        <a:t>5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</a:rPr>
                        <a:t>2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112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Большесельский МР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407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Борисоглебский МР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722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</a:rPr>
                        <a:t>БРЕЙТОВСКИЙ МР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</a:rPr>
                        <a:t>2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69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Гаврилов- Ямский МР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791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Даниловский МР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 anchor="b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731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Любимский МР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 anchor="b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69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Мышкинский МР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 anchor="b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69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Некоузский МР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 anchor="b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69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Некрасовский МР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 anchor="b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869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Первомайский МР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 anchor="b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3112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Пошехонский МР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 anchor="b"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991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Ростовский МР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 anchor="b"/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3199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Рыбинский МР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 anchor="b"/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3199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Тутаевский МР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 anchor="b"/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2731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Угличский МР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 anchor="b"/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2731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Ярославский МР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97" marR="67597" marT="0" marB="0" anchor="b"/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A9411729-CD64-472A-AD7F-F4CF49AB6575}"/>
              </a:ext>
            </a:extLst>
          </p:cNvPr>
          <p:cNvSpPr txBox="1"/>
          <p:nvPr/>
        </p:nvSpPr>
        <p:spPr>
          <a:xfrm>
            <a:off x="5796137" y="1628800"/>
            <a:ext cx="32403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Наблюдается тенденция к улучшению результатов среди образовательных организаций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г. Ярославля,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Брейтовского МР,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ГО Переславль-Залесский,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г. Рыбинска.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0239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6B6C903-A6A2-411A-A774-9C77BA78D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850106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сочинению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="" xmlns:a16="http://schemas.microsoft.com/office/drawing/2014/main" id="{79082995-E4C6-42FD-9DF8-D737A7AB65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874303"/>
              </p:ext>
            </p:extLst>
          </p:nvPr>
        </p:nvGraphicFramePr>
        <p:xfrm>
          <a:off x="179512" y="980728"/>
          <a:ext cx="8610129" cy="38697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4216">
                  <a:extLst>
                    <a:ext uri="{9D8B030D-6E8A-4147-A177-3AD203B41FA5}">
                      <a16:colId xmlns="" xmlns:a16="http://schemas.microsoft.com/office/drawing/2014/main" val="1243110885"/>
                    </a:ext>
                  </a:extLst>
                </a:gridCol>
                <a:gridCol w="3758403">
                  <a:extLst>
                    <a:ext uri="{9D8B030D-6E8A-4147-A177-3AD203B41FA5}">
                      <a16:colId xmlns="" xmlns:a16="http://schemas.microsoft.com/office/drawing/2014/main" val="2236959135"/>
                    </a:ext>
                  </a:extLst>
                </a:gridCol>
                <a:gridCol w="969170">
                  <a:extLst>
                    <a:ext uri="{9D8B030D-6E8A-4147-A177-3AD203B41FA5}">
                      <a16:colId xmlns="" xmlns:a16="http://schemas.microsoft.com/office/drawing/2014/main" val="2130894983"/>
                    </a:ext>
                  </a:extLst>
                </a:gridCol>
                <a:gridCol w="969170">
                  <a:extLst>
                    <a:ext uri="{9D8B030D-6E8A-4147-A177-3AD203B41FA5}">
                      <a16:colId xmlns="" xmlns:a16="http://schemas.microsoft.com/office/drawing/2014/main" val="2830824310"/>
                    </a:ext>
                  </a:extLst>
                </a:gridCol>
                <a:gridCol w="969170">
                  <a:extLst>
                    <a:ext uri="{9D8B030D-6E8A-4147-A177-3AD203B41FA5}">
                      <a16:colId xmlns="" xmlns:a16="http://schemas.microsoft.com/office/drawing/2014/main" val="2178732297"/>
                    </a:ext>
                  </a:extLst>
                </a:gridCol>
              </a:tblGrid>
              <a:tr h="4685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Содержание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Не соответствовали требованию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99229132"/>
                  </a:ext>
                </a:extLst>
              </a:tr>
              <a:tr h="3281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202</a:t>
                      </a:r>
                      <a:r>
                        <a:rPr lang="en-US" sz="1600" dirty="0">
                          <a:effectLst/>
                        </a:rPr>
                        <a:t>0</a:t>
                      </a:r>
                      <a:r>
                        <a:rPr lang="ru-RU" sz="1600" dirty="0">
                          <a:effectLst/>
                        </a:rPr>
                        <a:t>/202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2021/202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2022/202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/>
                </a:tc>
                <a:extLst>
                  <a:ext uri="{0D108BD9-81ED-4DB2-BD59-A6C34878D82A}">
                    <a16:rowId xmlns="" xmlns:a16="http://schemas.microsoft.com/office/drawing/2014/main" val="2544462520"/>
                  </a:ext>
                </a:extLst>
              </a:tr>
              <a:tr h="15967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Требование № 1.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«Объем итогового сочинения»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Рекомендуемое количество слов – от 350.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Если в сочинении менее 250 слов, то выставляется «незачет» за невыполнение требования № 1 и «незачет» за работу в целом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16 чел. 0,29%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9чел. 0,17%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6 чел. 0,12%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/>
                </a:tc>
                <a:extLst>
                  <a:ext uri="{0D108BD9-81ED-4DB2-BD59-A6C34878D82A}">
                    <a16:rowId xmlns="" xmlns:a16="http://schemas.microsoft.com/office/drawing/2014/main" val="2552611680"/>
                  </a:ext>
                </a:extLst>
              </a:tr>
              <a:tr h="14230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Требование № 2. «Самостоятельность написания итогового сочинения»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Если сочинение признано несамостоятельным, то выставляется «незачет» за невыполнение требования № 2 и «незачет» за работу в целом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19 чел. 0,35%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 чел. 0,17%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14 чел. 0,28%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/>
                </a:tc>
                <a:extLst>
                  <a:ext uri="{0D108BD9-81ED-4DB2-BD59-A6C34878D82A}">
                    <a16:rowId xmlns="" xmlns:a16="http://schemas.microsoft.com/office/drawing/2014/main" val="4129873106"/>
                  </a:ext>
                </a:extLst>
              </a:tr>
            </a:tbl>
          </a:graphicData>
        </a:graphic>
      </p:graphicFrame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2A418EFA-3F39-444A-BDD8-ECAC59BEEC13}"/>
              </a:ext>
            </a:extLst>
          </p:cNvPr>
          <p:cNvSpPr/>
          <p:nvPr/>
        </p:nvSpPr>
        <p:spPr>
          <a:xfrm>
            <a:off x="202391" y="5013176"/>
            <a:ext cx="861012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Проявилась тенденция к созданию связного текста объемом примерно 300 слов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 участников итогового сочинения не выполнили требование № 1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 участников итогового сочинения не выполнили требование № 2 , большинство участников, воспользовались материалами ресурса 100ballnik.com. </a:t>
            </a:r>
          </a:p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8719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4E1A62F-D5E0-48C0-9112-3CC069588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950" y="306895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Основные критерии № 1 и № 2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AAED9D7-3484-4B04-BA30-CCAECB428E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154" y="534188"/>
            <a:ext cx="8363272" cy="4767020"/>
          </a:xfrm>
        </p:spPr>
        <p:txBody>
          <a:bodyPr>
            <a:noAutofit/>
          </a:bodyPr>
          <a:lstStyle/>
          <a:p>
            <a:pPr marL="10800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 1 «Соответствие теме»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93750" indent="-285750" algn="just">
              <a:lnSpc>
                <a:spcPct val="107000"/>
              </a:lnSpc>
              <a:spcBef>
                <a:spcPts val="0"/>
              </a:spcBef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участники не обнаружили понимания темы, подменяли ее или объясняли крайне упрощенно, вне связи с проблематикой произведения</a:t>
            </a:r>
          </a:p>
          <a:p>
            <a:pPr marL="393750" indent="-285750" algn="just">
              <a:lnSpc>
                <a:spcPct val="107000"/>
              </a:lnSpc>
              <a:spcBef>
                <a:spcPts val="0"/>
              </a:spcBef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раскрыли сущность данного в формулировке ключевого понятия</a:t>
            </a:r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3750" indent="-285750" algn="just">
              <a:lnSpc>
                <a:spcPct val="107000"/>
              </a:lnSpc>
              <a:spcBef>
                <a:spcPts val="0"/>
              </a:spcBef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обращали внимание в работах на личный, а не на исторический опыт</a:t>
            </a:r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3750" indent="-285750" algn="just">
              <a:lnSpc>
                <a:spcPct val="107000"/>
              </a:lnSpc>
              <a:spcBef>
                <a:spcPts val="0"/>
              </a:spcBef>
            </a:pP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3750" indent="-285750" algn="just">
              <a:lnSpc>
                <a:spcPct val="107000"/>
              </a:lnSpc>
              <a:spcBef>
                <a:spcPts val="0"/>
              </a:spcBef>
            </a:pPr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3750" indent="-285750" algn="just">
              <a:lnSpc>
                <a:spcPct val="107000"/>
              </a:lnSpc>
              <a:spcBef>
                <a:spcPts val="0"/>
              </a:spcBef>
            </a:pP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000" indent="0" algn="just">
              <a:lnSpc>
                <a:spcPct val="107000"/>
              </a:lnSpc>
              <a:spcBef>
                <a:spcPts val="0"/>
              </a:spcBef>
              <a:buNone/>
            </a:pPr>
            <a:endParaRPr lang="ru-RU" sz="1800" b="1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800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 2 «Аргументация. Использование литературного материала»</a:t>
            </a:r>
          </a:p>
          <a:p>
            <a:pPr marL="393750" indent="-285750" algn="just">
              <a:lnSpc>
                <a:spcPct val="107000"/>
              </a:lnSpc>
              <a:spcBef>
                <a:spcPts val="0"/>
              </a:spcBef>
            </a:pP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преимущественно приводили примеры из программных произведений; в меньшей степени использовались примеры из самостоятельно прочитанных текстов</a:t>
            </a:r>
          </a:p>
          <a:p>
            <a:pPr marL="393750" indent="-285750" algn="just">
              <a:lnSpc>
                <a:spcPct val="107000"/>
              </a:lnSpc>
              <a:spcBef>
                <a:spcPts val="0"/>
              </a:spcBef>
            </a:pP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допущены фактические неточности, свободная интерпретация текста</a:t>
            </a:r>
          </a:p>
          <a:p>
            <a:pPr marL="393750" indent="-285750" algn="just">
              <a:lnSpc>
                <a:spcPct val="107000"/>
              </a:lnSpc>
              <a:spcBef>
                <a:spcPts val="0"/>
              </a:spcBef>
            </a:pP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знакомство обучающихся не с произведением, а с кратким содержанием текста</a:t>
            </a:r>
          </a:p>
          <a:p>
            <a:pPr marL="393750" indent="-285750" algn="just">
              <a:lnSpc>
                <a:spcPct val="107000"/>
              </a:lnSpc>
              <a:spcBef>
                <a:spcPts val="0"/>
              </a:spcBef>
            </a:pP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описание действий героев в ущерб глубине рассуждения на заданную тему</a:t>
            </a:r>
          </a:p>
          <a:p>
            <a:pPr marL="393750" indent="-285750" algn="just">
              <a:lnSpc>
                <a:spcPct val="107000"/>
              </a:lnSpc>
              <a:spcBef>
                <a:spcPts val="0"/>
              </a:spcBef>
            </a:pPr>
            <a:endParaRPr lang="ru-RU" sz="18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93750" indent="-285750" algn="just">
              <a:lnSpc>
                <a:spcPct val="107000"/>
              </a:lnSpc>
              <a:spcBef>
                <a:spcPts val="0"/>
              </a:spcBef>
            </a:pPr>
            <a:endParaRPr lang="ru-RU" sz="18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93750" indent="-285750" algn="just">
              <a:lnSpc>
                <a:spcPct val="107000"/>
              </a:lnSpc>
              <a:spcBef>
                <a:spcPts val="0"/>
              </a:spcBef>
            </a:pPr>
            <a:endParaRPr lang="ru-RU" sz="18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93750" indent="-285750" algn="just">
              <a:lnSpc>
                <a:spcPct val="107000"/>
              </a:lnSpc>
              <a:spcBef>
                <a:spcPts val="0"/>
              </a:spcBef>
            </a:pPr>
            <a:endParaRPr lang="ru-RU" sz="1800" b="1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8000" indent="0" algn="just">
              <a:lnSpc>
                <a:spcPct val="107000"/>
              </a:lnSpc>
              <a:spcBef>
                <a:spcPts val="0"/>
              </a:spcBef>
              <a:buNone/>
            </a:pP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F31D5A62-2EE3-46ED-8EE0-FB6E045CC1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657320"/>
              </p:ext>
            </p:extLst>
          </p:nvPr>
        </p:nvGraphicFramePr>
        <p:xfrm>
          <a:off x="622306" y="2190918"/>
          <a:ext cx="7992887" cy="10131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6793">
                  <a:extLst>
                    <a:ext uri="{9D8B030D-6E8A-4147-A177-3AD203B41FA5}">
                      <a16:colId xmlns="" xmlns:a16="http://schemas.microsoft.com/office/drawing/2014/main" val="1219556320"/>
                    </a:ext>
                  </a:extLst>
                </a:gridCol>
                <a:gridCol w="3510763">
                  <a:extLst>
                    <a:ext uri="{9D8B030D-6E8A-4147-A177-3AD203B41FA5}">
                      <a16:colId xmlns="" xmlns:a16="http://schemas.microsoft.com/office/drawing/2014/main" val="1381127389"/>
                    </a:ext>
                  </a:extLst>
                </a:gridCol>
                <a:gridCol w="895382">
                  <a:extLst>
                    <a:ext uri="{9D8B030D-6E8A-4147-A177-3AD203B41FA5}">
                      <a16:colId xmlns="" xmlns:a16="http://schemas.microsoft.com/office/drawing/2014/main" val="1693154982"/>
                    </a:ext>
                  </a:extLst>
                </a:gridCol>
                <a:gridCol w="925923">
                  <a:extLst>
                    <a:ext uri="{9D8B030D-6E8A-4147-A177-3AD203B41FA5}">
                      <a16:colId xmlns="" xmlns:a16="http://schemas.microsoft.com/office/drawing/2014/main" val="3713445286"/>
                    </a:ext>
                  </a:extLst>
                </a:gridCol>
                <a:gridCol w="984026">
                  <a:extLst>
                    <a:ext uri="{9D8B030D-6E8A-4147-A177-3AD203B41FA5}">
                      <a16:colId xmlns="" xmlns:a16="http://schemas.microsoft.com/office/drawing/2014/main" val="1553037519"/>
                    </a:ext>
                  </a:extLst>
                </a:gridCol>
              </a:tblGrid>
              <a:tr h="3019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содержание</a:t>
                      </a:r>
                    </a:p>
                  </a:txBody>
                  <a:tcPr marL="61044" marR="6104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2020-21</a:t>
                      </a:r>
                    </a:p>
                  </a:txBody>
                  <a:tcPr marL="61044" marR="6104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2021-22</a:t>
                      </a:r>
                    </a:p>
                  </a:txBody>
                  <a:tcPr marL="61044" marR="6104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2022-23</a:t>
                      </a:r>
                    </a:p>
                  </a:txBody>
                  <a:tcPr marL="61044" marR="61044" marT="0" marB="0"/>
                </a:tc>
                <a:extLst>
                  <a:ext uri="{0D108BD9-81ED-4DB2-BD59-A6C34878D82A}">
                    <a16:rowId xmlns="" xmlns:a16="http://schemas.microsoft.com/office/drawing/2014/main" val="2162188435"/>
                  </a:ext>
                </a:extLst>
              </a:tr>
              <a:tr h="711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НЕ СПРАВИЛИСЬ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Данный критерий нацеливает на проверку содержания сочинения. </a:t>
                      </a:r>
                    </a:p>
                    <a:p>
                      <a:pPr indent="45021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66 чел. </a:t>
                      </a:r>
                      <a:endParaRPr lang="ru-RU" sz="1400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</a:rPr>
                        <a:t>1,20</a:t>
                      </a: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</a:rPr>
                        <a:t>%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57 чел. </a:t>
                      </a:r>
                      <a:endParaRPr lang="ru-RU" sz="1400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</a:rPr>
                        <a:t>1,06</a:t>
                      </a: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</a:rPr>
                        <a:t>%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32чел. </a:t>
                      </a:r>
                      <a:endParaRPr lang="ru-RU" sz="1400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</a:rPr>
                        <a:t>0,64</a:t>
                      </a: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</a:rPr>
                        <a:t>%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/>
                </a:tc>
                <a:extLst>
                  <a:ext uri="{0D108BD9-81ED-4DB2-BD59-A6C34878D82A}">
                    <a16:rowId xmlns="" xmlns:a16="http://schemas.microsoft.com/office/drawing/2014/main" val="1138670488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AFE377CA-5F83-4254-9A54-D32D6D026A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704748"/>
              </p:ext>
            </p:extLst>
          </p:nvPr>
        </p:nvGraphicFramePr>
        <p:xfrm>
          <a:off x="672731" y="5365733"/>
          <a:ext cx="7931717" cy="12086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9220">
                  <a:extLst>
                    <a:ext uri="{9D8B030D-6E8A-4147-A177-3AD203B41FA5}">
                      <a16:colId xmlns="" xmlns:a16="http://schemas.microsoft.com/office/drawing/2014/main" val="852112534"/>
                    </a:ext>
                  </a:extLst>
                </a:gridCol>
                <a:gridCol w="3494185">
                  <a:extLst>
                    <a:ext uri="{9D8B030D-6E8A-4147-A177-3AD203B41FA5}">
                      <a16:colId xmlns="" xmlns:a16="http://schemas.microsoft.com/office/drawing/2014/main" val="1432536542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54961705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9397633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528417157"/>
                    </a:ext>
                  </a:extLst>
                </a:gridCol>
              </a:tblGrid>
              <a:tr h="2955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38" marR="49638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содержание</a:t>
                      </a:r>
                    </a:p>
                  </a:txBody>
                  <a:tcPr marL="49638" marR="4963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2020-21</a:t>
                      </a:r>
                    </a:p>
                  </a:txBody>
                  <a:tcPr marL="61044" marR="6104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2021-22</a:t>
                      </a:r>
                    </a:p>
                  </a:txBody>
                  <a:tcPr marL="61044" marR="6104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2022-23</a:t>
                      </a:r>
                    </a:p>
                  </a:txBody>
                  <a:tcPr marL="61044" marR="61044" marT="0" marB="0"/>
                </a:tc>
                <a:extLst>
                  <a:ext uri="{0D108BD9-81ED-4DB2-BD59-A6C34878D82A}">
                    <a16:rowId xmlns="" xmlns:a16="http://schemas.microsoft.com/office/drawing/2014/main" val="2278496061"/>
                  </a:ext>
                </a:extLst>
              </a:tr>
              <a:tr h="6331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НЕ СПРАВИЛИСЬ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38" marR="49638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Участник должен строить рассуждение, привлекая для аргументации не менее одного произведения отечественной или мировой литературы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38" marR="49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88 чел. </a:t>
                      </a:r>
                      <a:endParaRPr lang="ru-RU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</a:rPr>
                        <a:t>1,60</a:t>
                      </a: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</a:rPr>
                        <a:t>%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38" marR="49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86 чел. </a:t>
                      </a:r>
                      <a:endParaRPr lang="ru-RU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</a:rPr>
                        <a:t>1,60</a:t>
                      </a: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</a:rPr>
                        <a:t>%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38" marR="49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45 чел. </a:t>
                      </a:r>
                      <a:endParaRPr lang="ru-RU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</a:rPr>
                        <a:t>0,90</a:t>
                      </a: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</a:rPr>
                        <a:t>%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38" marR="49638" marT="0" marB="0"/>
                </a:tc>
                <a:extLst>
                  <a:ext uri="{0D108BD9-81ED-4DB2-BD59-A6C34878D82A}">
                    <a16:rowId xmlns="" xmlns:a16="http://schemas.microsoft.com/office/drawing/2014/main" val="26740915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1322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138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Перепроверка работ</a:t>
            </a:r>
            <a:b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000" dirty="0"/>
              <a:t>приказ ДО ЯО от 30.12.2022 № </a:t>
            </a:r>
            <a:r>
              <a:rPr lang="ru-RU" sz="2000" dirty="0" smtClean="0"/>
              <a:t>295/01-04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16832"/>
            <a:ext cx="7571184" cy="43099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Перепроверено 215 работ, из них: </a:t>
            </a:r>
          </a:p>
          <a:p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45 работ – получившие «незачет»</a:t>
            </a:r>
          </a:p>
          <a:p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170 работ –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работы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зоны риска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».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ИТОГ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25 работ – изменено оценивание по требованиям/критериям</a:t>
            </a:r>
          </a:p>
          <a:p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190 работ –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изменений.</a:t>
            </a:r>
          </a:p>
          <a:p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13 работах изменена итоговая отметка:</a:t>
            </a:r>
          </a:p>
          <a:p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 работ – с «незачета» на «зачет»</a:t>
            </a:r>
          </a:p>
          <a:p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работы – с «зачета» на «незачет»</a:t>
            </a:r>
          </a:p>
          <a:p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716016" y="1700809"/>
            <a:ext cx="417646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755576" y="4725144"/>
            <a:ext cx="7704856" cy="7200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4762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6EC83B5-1EB7-4578-A1D8-EA560E3BE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78098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9778DC2-8845-43AC-9DEC-D47F2E33B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859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ДО: </a:t>
            </a:r>
          </a:p>
          <a:p>
            <a:pPr marL="358775" indent="-90488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Включить в ГЗ ГАУ ДПО ЯО ИРО 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ППК 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Итоговое сочинение: система подготовки обучающегося и критерии оценивания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».</a:t>
            </a:r>
          </a:p>
          <a:p>
            <a:pPr marL="358775" indent="-90488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Создать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рабочую группу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перепроверке итоговых сочинений и подготовке аналитической справки (</a:t>
            </a:r>
            <a:r>
              <a:rPr lang="ru-RU" sz="1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ЦОКиКО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ЯГПУ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ГАУ ДПО ЯО ИРО, учителей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–предметников).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ИРО:</a:t>
            </a:r>
          </a:p>
          <a:p>
            <a:pPr marL="268288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Организовать 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цикл </a:t>
            </a:r>
            <a:r>
              <a:rPr lang="ru-RU" sz="1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вебинаров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/семинаров 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подготовке к Итоговому сочинению и итоговой аттестации по 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литературе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учетом результатов статистико-аналитического </a:t>
            </a:r>
            <a:r>
              <a:rPr lang="ru-RU" sz="16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отчета).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МОУО:</a:t>
            </a:r>
          </a:p>
          <a:p>
            <a:pPr marL="268288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-Организовать обсуждение результатов итогового сочинения на ММО и продумать систему мер по подготовке к итоговому сочинению.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ОО: </a:t>
            </a:r>
          </a:p>
          <a:p>
            <a:pPr marL="268288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-Проанализировать результаты итогового сочинения 2022/2023 </a:t>
            </a:r>
            <a:r>
              <a:rPr lang="ru-RU" sz="1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уч.г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и обсудить на заседаниях школьных и межшкольных МО.</a:t>
            </a:r>
          </a:p>
          <a:p>
            <a:pPr marL="268288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-Разработать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систему подготовки обучающихся к выполнению письменных 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работ  (сочинения).</a:t>
            </a:r>
            <a:endParaRPr lang="en-US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1030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2161</TotalTime>
  <Words>879</Words>
  <Application>Microsoft Office PowerPoint</Application>
  <PresentationFormat>Экран (4:3)</PresentationFormat>
  <Paragraphs>260</Paragraphs>
  <Slides>9</Slides>
  <Notes>2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Тема Office</vt:lpstr>
      <vt:lpstr>АНАЛИЗ РЕЗУЛЬТАТОВ  ИТОГОВОГО СОЧИНЕНИЯ  2022-2023 УЧЕБНЫЙ ГОД</vt:lpstr>
      <vt:lpstr>Направления итогового сочинения</vt:lpstr>
      <vt:lpstr>Выбор темы участниками ИС</vt:lpstr>
      <vt:lpstr>Данные о справляемости с итоговым сочинением за три года</vt:lpstr>
      <vt:lpstr>Презентация PowerPoint</vt:lpstr>
      <vt:lpstr>Требования к сочинению</vt:lpstr>
      <vt:lpstr>                       Основные критерии № 1 и № 2  </vt:lpstr>
      <vt:lpstr>Перепроверка работ приказ ДО ЯО от 30.12.2022 № 295/01-04</vt:lpstr>
      <vt:lpstr>Предложения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Алексей</dc:creator>
  <cp:lastModifiedBy>Алевтина Николаевна Смирнова</cp:lastModifiedBy>
  <cp:revision>145</cp:revision>
  <dcterms:created xsi:type="dcterms:W3CDTF">2021-02-07T07:26:43Z</dcterms:created>
  <dcterms:modified xsi:type="dcterms:W3CDTF">2023-06-21T10:07:18Z</dcterms:modified>
</cp:coreProperties>
</file>