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0" r:id="rId4"/>
    <p:sldId id="271" r:id="rId5"/>
    <p:sldId id="259" r:id="rId6"/>
    <p:sldId id="258" r:id="rId7"/>
    <p:sldId id="263" r:id="rId8"/>
    <p:sldId id="285" r:id="rId9"/>
    <p:sldId id="275" r:id="rId10"/>
    <p:sldId id="272" r:id="rId11"/>
    <p:sldId id="273" r:id="rId12"/>
    <p:sldId id="287" r:id="rId13"/>
    <p:sldId id="274" r:id="rId14"/>
    <p:sldId id="276" r:id="rId15"/>
    <p:sldId id="279" r:id="rId16"/>
    <p:sldId id="277" r:id="rId17"/>
    <p:sldId id="262" r:id="rId18"/>
    <p:sldId id="257" r:id="rId19"/>
    <p:sldId id="286" r:id="rId20"/>
    <p:sldId id="267" r:id="rId21"/>
    <p:sldId id="280" r:id="rId22"/>
    <p:sldId id="283" r:id="rId23"/>
    <p:sldId id="281" r:id="rId24"/>
    <p:sldId id="278" r:id="rId25"/>
    <p:sldId id="282" r:id="rId26"/>
    <p:sldId id="265" r:id="rId27"/>
    <p:sldId id="264" r:id="rId28"/>
    <p:sldId id="266" r:id="rId29"/>
    <p:sldId id="268" r:id="rId30"/>
    <p:sldId id="28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lotareva\AppData\Local\Microsoft\Windows\Temporary%20Internet%20Files\Content.Outlook\302C51U9\&#1053;&#1072;%20&#1059;&#1057;_4&#1092;&#1077;&#1074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48;&#1056;&#1054;\&#1054;&#1090;&#1095;&#1077;&#1090;&#1099;_&#1048;&#1056;&#1054;\&#1054;&#1090;&#1095;&#1077;&#1090;_&#1059;&#1095;&#1077;&#1085;&#1099;&#1081;&#1057;&#1086;&#1074;&#1077;&#1090;_2015\&#1053;&#1072;%20&#1059;&#1057;_4&#1092;&#1077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6;&#1054;\&#1054;&#1090;&#1095;&#1077;&#1090;&#1099;_&#1048;&#1056;&#1054;\&#1054;&#1090;&#1095;&#1077;&#1090;_&#1059;&#1095;&#1077;&#1085;&#1099;&#1081;&#1057;&#1086;&#1074;&#1077;&#1090;_2015\&#1053;&#1072;%20&#1059;&#1057;_4&#1092;&#1077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6;&#1054;\&#1054;&#1090;&#1095;&#1077;&#1090;&#1099;_&#1048;&#1056;&#1054;\&#1054;&#1090;&#1095;&#1077;&#1090;_&#1059;&#1095;&#1077;&#1085;&#1099;&#1081;&#1057;&#1086;&#1074;&#1077;&#1090;_2015\&#1053;&#1072;%20&#1059;&#1057;_4&#1092;&#1077;&#107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8;&#1056;&#1054;\&#1054;&#1090;&#1095;&#1077;&#1090;&#1099;_&#1048;&#1056;&#1054;\&#1054;&#1090;&#1095;&#1077;&#1090;_&#1059;&#1095;&#1077;&#1085;&#1099;&#1081;&#1057;&#1086;&#1074;&#1077;&#1090;_2015\&#1053;&#1072;%20&#1059;&#1057;_4&#1092;&#1077;&#107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&#1052;&#1040;&#1058;&#1045;&#1056;&#1048;&#1040;&#1051;&#1067;\_____&#1054;&#1058;&#1063;&#1045;&#1058;&#1067;\&#1054;&#1058;&#1063;&#1045;&#1058;&#1067;_2014_4&#1092;&#1077;&#1074;\&#1054;&#1058;&#1063;&#1045;&#1058;&#1067;_&#1048;&#1056;&#1054;_2014\&#1053;&#1072;%20&#1059;&#1057;_4&#1092;&#1077;&#1074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48;&#1056;&#1054;\&#1054;&#1090;&#1095;&#1077;&#1090;&#1099;_&#1048;&#1056;&#1054;\&#1054;&#1090;&#1095;&#1077;&#1090;_&#1059;&#1095;&#1077;&#1085;&#1099;&#1081;&#1057;&#1086;&#1074;&#1077;&#1090;_2015\&#1053;&#1072;%20&#1059;&#1057;_4&#1092;&#1077;&#107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'[На УС_4фев.xlsx]ИТОГ_2014'!$B$7</c:f>
              <c:strCache>
                <c:ptCount val="1"/>
                <c:pt idx="0">
                  <c:v>видеоконференции, вебинары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9.5833333333333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9166666666666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'[На УС_4фев.xlsx]ИТОГ_2014'!$C$6:$D$6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'[На УС_4фев.xlsx]ИТОГ_2014'!$C$7:$D$7</c:f>
              <c:numCache>
                <c:formatCode>General</c:formatCode>
                <c:ptCount val="2"/>
                <c:pt idx="0">
                  <c:v>22</c:v>
                </c:pt>
                <c:pt idx="1">
                  <c:v>30</c:v>
                </c:pt>
              </c:numCache>
            </c:numRef>
          </c:val>
        </c:ser>
        <c:ser>
          <c:idx val="1"/>
          <c:order val="1"/>
          <c:tx>
            <c:strRef>
              <c:f>'[На УС_4фев.xlsx]ИТОГ_2014'!$B$9</c:f>
              <c:strCache>
                <c:ptCount val="1"/>
                <c:pt idx="0">
                  <c:v>вебтрансляции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5095002485797E-17"/>
                  <c:y val="4.5833333333333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4211502782932284E-3"/>
                  <c:y val="7.5000000000000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'[На УС_4фев.xlsx]ИТОГ_2014'!$C$6:$D$6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'[На УС_4фев.xlsx]ИТОГ_2014'!$C$9:$D$9</c:f>
              <c:numCache>
                <c:formatCode>General</c:formatCode>
                <c:ptCount val="2"/>
                <c:pt idx="0">
                  <c:v>2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428544"/>
        <c:axId val="60142080"/>
      </c:barChart>
      <c:catAx>
        <c:axId val="9642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0142080"/>
        <c:crosses val="autoZero"/>
        <c:auto val="1"/>
        <c:lblAlgn val="ctr"/>
        <c:lblOffset val="100"/>
        <c:noMultiLvlLbl val="0"/>
      </c:catAx>
      <c:valAx>
        <c:axId val="60142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4285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2847549900418309E-2"/>
          <c:y val="0.84965452755905546"/>
          <c:w val="0.89999990260957741"/>
          <c:h val="9.2601924759405096E-2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41174360274881"/>
          <c:y val="2.9477982875457324E-2"/>
          <c:w val="0.84306774153230846"/>
          <c:h val="0.82529892994144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ИТОГ_2014!$B$17</c:f>
              <c:strCache>
                <c:ptCount val="1"/>
                <c:pt idx="0">
                  <c:v>в 2013 году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ИТОГ_2014!$C$16:$F$16</c:f>
              <c:strCache>
                <c:ptCount val="4"/>
                <c:pt idx="0">
                  <c:v>КЕМД</c:v>
                </c:pt>
                <c:pt idx="1">
                  <c:v>ЦИТ</c:v>
                </c:pt>
                <c:pt idx="2">
                  <c:v>КУиСЗ</c:v>
                </c:pt>
                <c:pt idx="3">
                  <c:v>КИЯ</c:v>
                </c:pt>
              </c:strCache>
            </c:strRef>
          </c:cat>
          <c:val>
            <c:numRef>
              <c:f>ИТОГ_2014!$C$17:$F$17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ИТОГ_2014!$B$18</c:f>
              <c:strCache>
                <c:ptCount val="1"/>
                <c:pt idx="0">
                  <c:v>в 2014 году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"/>
                  <c:y val="6.9364161849711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ИТОГ_2014!$C$16:$F$16</c:f>
              <c:strCache>
                <c:ptCount val="4"/>
                <c:pt idx="0">
                  <c:v>КЕМД</c:v>
                </c:pt>
                <c:pt idx="1">
                  <c:v>ЦИТ</c:v>
                </c:pt>
                <c:pt idx="2">
                  <c:v>КУиСЗ</c:v>
                </c:pt>
                <c:pt idx="3">
                  <c:v>КИЯ</c:v>
                </c:pt>
              </c:strCache>
            </c:strRef>
          </c:cat>
          <c:val>
            <c:numRef>
              <c:f>ИТОГ_2014!$C$18:$F$18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148480"/>
        <c:axId val="60144384"/>
      </c:barChart>
      <c:catAx>
        <c:axId val="96148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0144384"/>
        <c:crosses val="autoZero"/>
        <c:auto val="1"/>
        <c:lblAlgn val="ctr"/>
        <c:lblOffset val="100"/>
        <c:noMultiLvlLbl val="0"/>
      </c:catAx>
      <c:valAx>
        <c:axId val="60144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148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172082656334747"/>
          <c:y val="0.21347624899488721"/>
          <c:w val="0.20546306711661041"/>
          <c:h val="0.1535845940605739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i="1">
                <a:solidFill>
                  <a:srgbClr val="0000FF"/>
                </a:solidFill>
              </a:defRPr>
            </a:pPr>
            <a:r>
              <a:rPr lang="ru-RU" i="1">
                <a:solidFill>
                  <a:srgbClr val="0000FF"/>
                </a:solidFill>
              </a:rPr>
              <a:t>Количество педагогов-участников семинаров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v>2013</c:v>
          </c:tx>
          <c:dLbls>
            <c:dLbl>
              <c:idx val="0"/>
              <c:layout>
                <c:manualLayout>
                  <c:x val="-3.6346807336705728E-2"/>
                  <c:y val="2.1279764728204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241887494907892E-2"/>
                  <c:y val="-0.189551908421085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66FF33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"/>
              <c:pt idx="0">
                <c:v>2013</c:v>
              </c:pt>
            </c:numLit>
          </c:cat>
          <c:val>
            <c:numRef>
              <c:f>ИТОГ_2014!$C$24:$D$24</c:f>
              <c:numCache>
                <c:formatCode>General</c:formatCode>
                <c:ptCount val="2"/>
                <c:pt idx="0">
                  <c:v>1768</c:v>
                </c:pt>
                <c:pt idx="1">
                  <c:v>4022</c:v>
                </c:pt>
              </c:numCache>
            </c:numRef>
          </c:val>
        </c:ser>
        <c:ser>
          <c:idx val="1"/>
          <c:order val="1"/>
          <c:tx>
            <c:v>2013</c:v>
          </c:tx>
          <c:cat>
            <c:numLit>
              <c:formatCode>General</c:formatCode>
              <c:ptCount val="1"/>
              <c:pt idx="0">
                <c:v>2013</c:v>
              </c:pt>
            </c:numLit>
          </c:cat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i="1">
                <a:solidFill>
                  <a:srgbClr val="0000FF"/>
                </a:solidFill>
              </a:defRPr>
            </a:pPr>
            <a:r>
              <a:rPr lang="ru-RU" i="1">
                <a:solidFill>
                  <a:srgbClr val="0000FF"/>
                </a:solidFill>
              </a:rPr>
              <a:t>Семинары, круглые столы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ИТОГ_2014!$B$23</c:f>
              <c:strCache>
                <c:ptCount val="1"/>
                <c:pt idx="0">
                  <c:v>семинары, круглые столы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ИТОГ_2014!$C$22:$D$22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ИТОГ_2014!$C$23:$D$23</c:f>
              <c:numCache>
                <c:formatCode>General</c:formatCode>
                <c:ptCount val="2"/>
                <c:pt idx="0">
                  <c:v>68</c:v>
                </c:pt>
                <c:pt idx="1">
                  <c:v>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67008"/>
        <c:axId val="89335488"/>
      </c:barChart>
      <c:catAx>
        <c:axId val="97067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89335488"/>
        <c:crosses val="autoZero"/>
        <c:auto val="1"/>
        <c:lblAlgn val="ctr"/>
        <c:lblOffset val="100"/>
        <c:noMultiLvlLbl val="0"/>
      </c:catAx>
      <c:valAx>
        <c:axId val="893354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70670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1">
                <a:solidFill>
                  <a:srgbClr val="0000FF"/>
                </a:solidFill>
              </a:defRPr>
            </a:pPr>
            <a:r>
              <a:rPr lang="ru-RU" sz="2000" b="1" i="1" dirty="0">
                <a:solidFill>
                  <a:schemeClr val="tx1"/>
                </a:solidFill>
              </a:rPr>
              <a:t>Кол-во семинаров, проведенных в 2014 году СП ИРО</a:t>
            </a:r>
          </a:p>
        </c:rich>
      </c:tx>
      <c:layout>
        <c:manualLayout>
          <c:xMode val="edge"/>
          <c:yMode val="edge"/>
          <c:x val="9.9617617141204012E-2"/>
          <c:y val="1.100786542321125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ИТОГ_2014!$C$57</c:f>
              <c:strCache>
                <c:ptCount val="1"/>
                <c:pt idx="0">
                  <c:v>кол-во семинаров</c:v>
                </c:pt>
              </c:strCache>
            </c:strRef>
          </c:tx>
          <c:invertIfNegative val="0"/>
          <c:cat>
            <c:strRef>
              <c:f>ИТОГ_2014!$B$58:$B$70</c:f>
              <c:strCache>
                <c:ptCount val="13"/>
                <c:pt idx="0">
                  <c:v>КГД</c:v>
                </c:pt>
                <c:pt idx="1">
                  <c:v>КНО</c:v>
                </c:pt>
                <c:pt idx="2">
                  <c:v>КЕМД</c:v>
                </c:pt>
                <c:pt idx="3">
                  <c:v>КИЯ</c:v>
                </c:pt>
                <c:pt idx="4">
                  <c:v>КМ</c:v>
                </c:pt>
                <c:pt idx="5">
                  <c:v>КОПиП</c:v>
                </c:pt>
                <c:pt idx="6">
                  <c:v>КПО</c:v>
                </c:pt>
                <c:pt idx="7">
                  <c:v>КСКПиП</c:v>
                </c:pt>
                <c:pt idx="8">
                  <c:v>КУиСЗ</c:v>
                </c:pt>
                <c:pt idx="9">
                  <c:v>КДНО</c:v>
                </c:pt>
                <c:pt idx="10">
                  <c:v>ЦРИИ</c:v>
                </c:pt>
                <c:pt idx="11">
                  <c:v>ЦИТ</c:v>
                </c:pt>
                <c:pt idx="12">
                  <c:v>ЦИБО</c:v>
                </c:pt>
              </c:strCache>
            </c:strRef>
          </c:cat>
          <c:val>
            <c:numRef>
              <c:f>ИТОГ_2014!$C$58:$C$70</c:f>
              <c:numCache>
                <c:formatCode>General</c:formatCode>
                <c:ptCount val="13"/>
                <c:pt idx="0">
                  <c:v>15</c:v>
                </c:pt>
                <c:pt idx="1">
                  <c:v>24</c:v>
                </c:pt>
                <c:pt idx="2">
                  <c:v>38</c:v>
                </c:pt>
                <c:pt idx="3">
                  <c:v>8</c:v>
                </c:pt>
                <c:pt idx="4">
                  <c:v>3</c:v>
                </c:pt>
                <c:pt idx="5">
                  <c:v>10</c:v>
                </c:pt>
                <c:pt idx="6">
                  <c:v>26</c:v>
                </c:pt>
                <c:pt idx="7">
                  <c:v>7</c:v>
                </c:pt>
                <c:pt idx="8">
                  <c:v>10</c:v>
                </c:pt>
                <c:pt idx="9">
                  <c:v>1</c:v>
                </c:pt>
                <c:pt idx="10">
                  <c:v>17</c:v>
                </c:pt>
                <c:pt idx="11">
                  <c:v>5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68544"/>
        <c:axId val="89337792"/>
      </c:barChart>
      <c:catAx>
        <c:axId val="970685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89337792"/>
        <c:crosses val="autoZero"/>
        <c:auto val="1"/>
        <c:lblAlgn val="ctr"/>
        <c:lblOffset val="100"/>
        <c:noMultiLvlLbl val="0"/>
      </c:catAx>
      <c:valAx>
        <c:axId val="89337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7068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557334608266904E-2"/>
          <c:y val="2.3725003987761197E-2"/>
          <c:w val="0.84014817850370938"/>
          <c:h val="0.7196103091280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ИТОГ_2014!$B$75</c:f>
              <c:strCache>
                <c:ptCount val="1"/>
                <c:pt idx="0">
                  <c:v>2013 год</c:v>
                </c:pt>
              </c:strCache>
            </c:strRef>
          </c:tx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ИТОГ_2014!$C$74:$G$74</c:f>
              <c:strCache>
                <c:ptCount val="5"/>
                <c:pt idx="0">
                  <c:v>Учебные, учебно-методические пособия </c:v>
                </c:pt>
                <c:pt idx="1">
                  <c:v>Методические пособия, методические рекомендации</c:v>
                </c:pt>
                <c:pt idx="2">
                  <c:v>Практические пособия</c:v>
                </c:pt>
                <c:pt idx="3">
                  <c:v>Сборники конференций</c:v>
                </c:pt>
                <c:pt idx="4">
                  <c:v>Журнал</c:v>
                </c:pt>
              </c:strCache>
            </c:strRef>
          </c:cat>
          <c:val>
            <c:numRef>
              <c:f>ИТОГ_2014!$C$75:$G$75</c:f>
              <c:numCache>
                <c:formatCode>General</c:formatCode>
                <c:ptCount val="5"/>
                <c:pt idx="0">
                  <c:v>7</c:v>
                </c:pt>
                <c:pt idx="1">
                  <c:v>36</c:v>
                </c:pt>
                <c:pt idx="2">
                  <c:v>11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ИТОГ_2014!$B$76</c:f>
              <c:strCache>
                <c:ptCount val="1"/>
                <c:pt idx="0">
                  <c:v>2014год</c:v>
                </c:pt>
              </c:strCache>
            </c:strRef>
          </c:tx>
          <c:invertIfNegative val="0"/>
          <c:dLbls>
            <c:spPr>
              <a:solidFill>
                <a:srgbClr val="66FF33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ИТОГ_2014!$C$74:$G$74</c:f>
              <c:strCache>
                <c:ptCount val="5"/>
                <c:pt idx="0">
                  <c:v>Учебные, учебно-методические пособия </c:v>
                </c:pt>
                <c:pt idx="1">
                  <c:v>Методические пособия, методические рекомендации</c:v>
                </c:pt>
                <c:pt idx="2">
                  <c:v>Практические пособия</c:v>
                </c:pt>
                <c:pt idx="3">
                  <c:v>Сборники конференций</c:v>
                </c:pt>
                <c:pt idx="4">
                  <c:v>Журнал</c:v>
                </c:pt>
              </c:strCache>
            </c:strRef>
          </c:cat>
          <c:val>
            <c:numRef>
              <c:f>ИТОГ_2014!$C$76:$G$76</c:f>
              <c:numCache>
                <c:formatCode>General</c:formatCode>
                <c:ptCount val="5"/>
                <c:pt idx="0">
                  <c:v>15</c:v>
                </c:pt>
                <c:pt idx="1">
                  <c:v>37</c:v>
                </c:pt>
                <c:pt idx="2">
                  <c:v>7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070592"/>
        <c:axId val="89339520"/>
      </c:barChart>
      <c:catAx>
        <c:axId val="97070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9339520"/>
        <c:crosses val="autoZero"/>
        <c:auto val="1"/>
        <c:lblAlgn val="ctr"/>
        <c:lblOffset val="100"/>
        <c:noMultiLvlLbl val="0"/>
      </c:catAx>
      <c:valAx>
        <c:axId val="89339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07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344820272494971"/>
          <c:y val="6.5072142225315752E-2"/>
          <c:w val="0.14512100485580567"/>
          <c:h val="0.13320746508896333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073286924214667E-2"/>
          <c:y val="3.2881889763779586E-2"/>
          <c:w val="0.91366984798910045"/>
          <c:h val="0.798225065616797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ИТОГ_2014!$B$31</c:f>
              <c:strCache>
                <c:ptCount val="1"/>
                <c:pt idx="0">
                  <c:v>Сборник конференций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0"/>
                  <c:y val="6.8817204301075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ИТОГ_2014!$C$30:$M$30</c:f>
              <c:strCache>
                <c:ptCount val="11"/>
                <c:pt idx="0">
                  <c:v>КДО</c:v>
                </c:pt>
                <c:pt idx="1">
                  <c:v>КНО</c:v>
                </c:pt>
                <c:pt idx="2">
                  <c:v>КМ</c:v>
                </c:pt>
                <c:pt idx="3">
                  <c:v>КГД</c:v>
                </c:pt>
                <c:pt idx="4">
                  <c:v>КЕМД</c:v>
                </c:pt>
                <c:pt idx="5">
                  <c:v>КОПиП</c:v>
                </c:pt>
                <c:pt idx="6">
                  <c:v>КСКПиП</c:v>
                </c:pt>
                <c:pt idx="7">
                  <c:v>КИЯ</c:v>
                </c:pt>
                <c:pt idx="8">
                  <c:v>КУиСЗ</c:v>
                </c:pt>
                <c:pt idx="9">
                  <c:v>КДиНО</c:v>
                </c:pt>
                <c:pt idx="10">
                  <c:v>ЦИТ</c:v>
                </c:pt>
              </c:strCache>
            </c:strRef>
          </c:cat>
          <c:val>
            <c:numRef>
              <c:f>ИТОГ_2014!$C$31:$M$31</c:f>
              <c:numCache>
                <c:formatCode>General</c:formatCode>
                <c:ptCount val="11"/>
                <c:pt idx="0">
                  <c:v>4</c:v>
                </c:pt>
                <c:pt idx="1">
                  <c:v>4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21</c:v>
                </c:pt>
                <c:pt idx="6">
                  <c:v>4</c:v>
                </c:pt>
                <c:pt idx="7">
                  <c:v>0</c:v>
                </c:pt>
                <c:pt idx="8">
                  <c:v>2</c:v>
                </c:pt>
                <c:pt idx="9">
                  <c:v>5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ИТОГ_2014!$B$32</c:f>
              <c:strCache>
                <c:ptCount val="1"/>
                <c:pt idx="0">
                  <c:v>Журнал</c:v>
                </c:pt>
              </c:strCache>
            </c:strRef>
          </c:tx>
          <c:invertIfNegative val="0"/>
          <c:dLbls>
            <c:spPr>
              <a:solidFill>
                <a:srgbClr val="66FF33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ИТОГ_2014!$C$30:$M$30</c:f>
              <c:strCache>
                <c:ptCount val="11"/>
                <c:pt idx="0">
                  <c:v>КДО</c:v>
                </c:pt>
                <c:pt idx="1">
                  <c:v>КНО</c:v>
                </c:pt>
                <c:pt idx="2">
                  <c:v>КМ</c:v>
                </c:pt>
                <c:pt idx="3">
                  <c:v>КГД</c:v>
                </c:pt>
                <c:pt idx="4">
                  <c:v>КЕМД</c:v>
                </c:pt>
                <c:pt idx="5">
                  <c:v>КОПиП</c:v>
                </c:pt>
                <c:pt idx="6">
                  <c:v>КСКПиП</c:v>
                </c:pt>
                <c:pt idx="7">
                  <c:v>КИЯ</c:v>
                </c:pt>
                <c:pt idx="8">
                  <c:v>КУиСЗ</c:v>
                </c:pt>
                <c:pt idx="9">
                  <c:v>КДиНО</c:v>
                </c:pt>
                <c:pt idx="10">
                  <c:v>ЦИТ</c:v>
                </c:pt>
              </c:strCache>
            </c:strRef>
          </c:cat>
          <c:val>
            <c:numRef>
              <c:f>ИТОГ_2014!$C$32:$M$32</c:f>
              <c:numCache>
                <c:formatCode>General</c:formatCode>
                <c:ptCount val="11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5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278976"/>
        <c:axId val="83918848"/>
      </c:barChart>
      <c:catAx>
        <c:axId val="972789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3918848"/>
        <c:crosses val="autoZero"/>
        <c:auto val="1"/>
        <c:lblAlgn val="ctr"/>
        <c:lblOffset val="100"/>
        <c:noMultiLvlLbl val="0"/>
      </c:catAx>
      <c:valAx>
        <c:axId val="83918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7278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76121958244763"/>
          <c:y val="0.18548844297688613"/>
          <c:w val="0.26438297555592277"/>
          <c:h val="0.1971524849716367"/>
        </c:manualLayout>
      </c:layout>
      <c:overlay val="0"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390499967991807"/>
          <c:y val="8.4861763821024339E-2"/>
          <c:w val="0.62594130279169646"/>
          <c:h val="0.788383803803180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Лист1!$B$82</c:f>
              <c:strCache>
                <c:ptCount val="1"/>
                <c:pt idx="0">
                  <c:v>2014 г.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cat>
            <c:strRef>
              <c:f>Лист1!$C$81:$E$81</c:f>
              <c:strCache>
                <c:ptCount val="3"/>
                <c:pt idx="0">
                  <c:v>Доходы </c:v>
                </c:pt>
                <c:pt idx="1">
                  <c:v>Расходы</c:v>
                </c:pt>
                <c:pt idx="2">
                  <c:v>Прибыль чист.</c:v>
                </c:pt>
              </c:strCache>
            </c:strRef>
          </c:cat>
          <c:val>
            <c:numRef>
              <c:f>Лист1!$C$82:$E$82</c:f>
              <c:numCache>
                <c:formatCode>0.00</c:formatCode>
                <c:ptCount val="3"/>
                <c:pt idx="0">
                  <c:v>28534137.800000001</c:v>
                </c:pt>
                <c:pt idx="1">
                  <c:v>27264963.5</c:v>
                </c:pt>
                <c:pt idx="2">
                  <c:v>1269174.3000000007</c:v>
                </c:pt>
              </c:numCache>
            </c:numRef>
          </c:val>
        </c:ser>
        <c:ser>
          <c:idx val="1"/>
          <c:order val="1"/>
          <c:tx>
            <c:strRef>
              <c:f>Лист1!$B$83</c:f>
              <c:strCache>
                <c:ptCount val="1"/>
                <c:pt idx="0">
                  <c:v>2013 г.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Лист1!$C$81:$E$81</c:f>
              <c:strCache>
                <c:ptCount val="3"/>
                <c:pt idx="0">
                  <c:v>Доходы </c:v>
                </c:pt>
                <c:pt idx="1">
                  <c:v>Расходы</c:v>
                </c:pt>
                <c:pt idx="2">
                  <c:v>Прибыль чист.</c:v>
                </c:pt>
              </c:strCache>
            </c:strRef>
          </c:cat>
          <c:val>
            <c:numRef>
              <c:f>Лист1!$C$83:$E$83</c:f>
              <c:numCache>
                <c:formatCode>0.00</c:formatCode>
                <c:ptCount val="3"/>
                <c:pt idx="0">
                  <c:v>29061994.34</c:v>
                </c:pt>
                <c:pt idx="1">
                  <c:v>27078364.23</c:v>
                </c:pt>
                <c:pt idx="2">
                  <c:v>1983630.1099999994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679808"/>
        <c:axId val="101415680"/>
      </c:barChart>
      <c:catAx>
        <c:axId val="42679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415680"/>
        <c:crosses val="autoZero"/>
        <c:auto val="1"/>
        <c:lblAlgn val="ctr"/>
        <c:lblOffset val="100"/>
        <c:noMultiLvlLbl val="0"/>
      </c:catAx>
      <c:valAx>
        <c:axId val="10141568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42679808"/>
        <c:crosses val="autoZero"/>
        <c:crossBetween val="between"/>
      </c:valAx>
      <c:spPr>
        <a:solidFill>
          <a:schemeClr val="accent6">
            <a:lumMod val="60000"/>
            <a:lumOff val="40000"/>
          </a:schemeClr>
        </a:solidFill>
      </c:spPr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0.06746</cdr:x>
      <cdr:y>0.01827</cdr:y>
    </cdr:from>
    <cdr:to>
      <cdr:x>0.93254</cdr:x>
      <cdr:y>0.17827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3851" y="60227"/>
          <a:ext cx="4152900" cy="527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b="1" i="1" dirty="0">
            <a:solidFill>
              <a:srgbClr val="0000FF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0.16109</cdr:x>
      <cdr:y>0.09549</cdr:y>
    </cdr:from>
    <cdr:to>
      <cdr:x>0.28005</cdr:x>
      <cdr:y>0.42882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8250" y="2619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0.46964</cdr:x>
      <cdr:y>0.04972</cdr:y>
    </cdr:from>
    <cdr:to>
      <cdr:x>0.5886</cdr:x>
      <cdr:y>0.31492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09975" y="1714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0.42627</cdr:x>
      <cdr:y>0.09116</cdr:y>
    </cdr:from>
    <cdr:to>
      <cdr:x>0.54523</cdr:x>
      <cdr:y>0.35635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76600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0.11344</cdr:x>
      <cdr:y>0.11458</cdr:y>
    </cdr:from>
    <cdr:to>
      <cdr:x>0.23181</cdr:x>
      <cdr:y>0.44792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6301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0.05795</cdr:x>
      <cdr:y>0.02581</cdr:y>
    </cdr:from>
    <cdr:to>
      <cdr:x>0.9777</cdr:x>
      <cdr:y>0.35914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2702" y="116815"/>
          <a:ext cx="7661229" cy="15086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2400" b="1" i="1" dirty="0" smtClean="0">
              <a:solidFill>
                <a:schemeClr val="tx1"/>
              </a:solidFill>
            </a:rPr>
            <a:t>всего </a:t>
          </a:r>
          <a:r>
            <a:rPr lang="ru-RU" sz="2400" b="1" i="1" dirty="0">
              <a:solidFill>
                <a:schemeClr val="tx1"/>
              </a:solidFill>
            </a:rPr>
            <a:t>- 80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004A0-1701-4AB3-B912-C8C121F1192A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5B3D-9303-4922-BEAD-1630180CF5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Итоги работы ИРО за 2014 год  и стратегические направления развития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на 2015-2017 </a:t>
            </a:r>
            <a:r>
              <a:rPr lang="ru-RU" sz="4800" b="1" dirty="0" err="1" smtClean="0">
                <a:solidFill>
                  <a:srgbClr val="FF0000"/>
                </a:solidFill>
              </a:rPr>
              <a:t>г.г</a:t>
            </a:r>
            <a:r>
              <a:rPr lang="ru-RU" sz="4800" b="1" dirty="0" smtClean="0">
                <a:solidFill>
                  <a:srgbClr val="FF0000"/>
                </a:solidFill>
              </a:rPr>
              <a:t>.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1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1276350" cy="127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работ в рамках Государственного задания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40188" cy="63976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sz="31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72853988"/>
              </p:ext>
            </p:extLst>
          </p:nvPr>
        </p:nvGraphicFramePr>
        <p:xfrm>
          <a:off x="4645025" y="1785927"/>
          <a:ext cx="4175447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Содержимое 12"/>
          <p:cNvGraphicFramePr>
            <a:graphicFrameLocks noGrp="1"/>
          </p:cNvGraphicFramePr>
          <p:nvPr>
            <p:ph sz="half" idx="2"/>
          </p:nvPr>
        </p:nvGraphicFramePr>
        <p:xfrm>
          <a:off x="457200" y="1571612"/>
          <a:ext cx="4040188" cy="455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работ в рамках Государственного задания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sz="31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357158" y="1600200"/>
          <a:ext cx="8572560" cy="4614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1304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Научно-методическая продукция ИРО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912480"/>
              </p:ext>
            </p:extLst>
          </p:nvPr>
        </p:nvGraphicFramePr>
        <p:xfrm>
          <a:off x="683568" y="1412776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2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Публикации научных статей в 2014 году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329642" cy="4983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Сопровождение программ (проектов) в сфере образования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lvl="0"/>
            <a:r>
              <a:rPr lang="ru-RU" sz="1800" b="1" dirty="0" smtClean="0"/>
              <a:t>Сопровождение региональной инновационной инфраструктуры (РИП) (ЦРИИ)</a:t>
            </a:r>
          </a:p>
          <a:p>
            <a:pPr lvl="0"/>
            <a:r>
              <a:rPr lang="ru-RU" sz="1800" b="1" dirty="0" smtClean="0"/>
              <a:t>Региональный проект по сопровождению школ, работающих в сложных социальных контекстах (ЦРИИ)</a:t>
            </a:r>
          </a:p>
          <a:p>
            <a:pPr lvl="0"/>
            <a:r>
              <a:rPr lang="ru-RU" sz="1800" b="1" dirty="0" smtClean="0"/>
              <a:t>Региональный проект «Развитие кадрового потенциала  системы образования Ярославской области» (КМ)</a:t>
            </a:r>
          </a:p>
          <a:p>
            <a:pPr lvl="0"/>
            <a:r>
              <a:rPr lang="ru-RU" sz="1800" b="1" dirty="0" smtClean="0"/>
              <a:t>ОЦП «Модернизация профессионального образования в соответствии с приоритетными направлениями развития экономики Ярославской области» на 2013-2015 годы (кафедра ПО)</a:t>
            </a:r>
          </a:p>
          <a:p>
            <a:pPr lvl="0"/>
            <a:r>
              <a:rPr lang="ru-RU" sz="1800" b="1" dirty="0" smtClean="0"/>
              <a:t>Проект введение дуального образования в СПО ЯО(кафедра ПО)</a:t>
            </a:r>
          </a:p>
          <a:p>
            <a:pPr lvl="0"/>
            <a:r>
              <a:rPr lang="ru-RU" sz="1800" b="1" dirty="0" smtClean="0"/>
              <a:t>Федеральная Целевая программа развития образования  на 2011-2015 годы  приказ ДО ЯО от 04 09. 2014 № 97/01-04(кафедра ПО)</a:t>
            </a:r>
          </a:p>
          <a:p>
            <a:pPr lvl="0"/>
            <a:r>
              <a:rPr lang="ru-RU" sz="1800" b="1" dirty="0" smtClean="0"/>
              <a:t>ОЦП "Семья и дети </a:t>
            </a:r>
            <a:r>
              <a:rPr lang="ru-RU" sz="1800" b="1" dirty="0" err="1" smtClean="0"/>
              <a:t>Ярославии</a:t>
            </a:r>
            <a:r>
              <a:rPr lang="ru-RU" sz="1800" b="1" dirty="0" smtClean="0"/>
              <a:t> на 2011 - 2015 гг.): Научно – методическое обеспечение деятельности межведомственного методического кабинета по профилактике правонарушений несовершеннолетних (подпрограмма «Профилактика безнадзорности, правонарушений и защиты прав несовершеннолетних»)(кафедра </a:t>
            </a:r>
            <a:r>
              <a:rPr lang="ru-RU" sz="1800" b="1" dirty="0" err="1" smtClean="0"/>
              <a:t>ОПиП</a:t>
            </a:r>
            <a:r>
              <a:rPr lang="ru-RU" sz="1800" b="1" dirty="0" smtClean="0"/>
              <a:t>)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ИРО – региональная инновационная площадка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Проект «ФГОС: преемственность дошкольного, начального и основного общего образования на основе со-бытийного подхода» (науч. рук. </a:t>
            </a:r>
            <a:r>
              <a:rPr lang="ru-RU" b="1" dirty="0" err="1"/>
              <a:t>Коточигова</a:t>
            </a:r>
            <a:r>
              <a:rPr lang="ru-RU" b="1" dirty="0"/>
              <a:t> Е.В., Тихомирова О.В., кафедра ДО, кафедра НО)</a:t>
            </a:r>
          </a:p>
          <a:p>
            <a:pPr lvl="0"/>
            <a:r>
              <a:rPr lang="ru-RU" b="1" dirty="0"/>
              <a:t>Проект «Развитие образцов субъектно-ориентированного педагогического процесса в основной школе в рамках реализации ФГОС» (</a:t>
            </a:r>
            <a:r>
              <a:rPr lang="ru-RU" b="1" dirty="0" err="1"/>
              <a:t>науч</a:t>
            </a:r>
            <a:r>
              <a:rPr lang="ru-RU" b="1" dirty="0"/>
              <a:t> .рук Юдин В.В., кафедра ЕМД)</a:t>
            </a:r>
          </a:p>
          <a:p>
            <a:pPr lvl="0"/>
            <a:r>
              <a:rPr lang="ru-RU" b="1" dirty="0"/>
              <a:t>Проект «Разработка механизмов реализации междисциплинарных программ в рамках образовательной программы» (</a:t>
            </a:r>
            <a:r>
              <a:rPr lang="ru-RU" b="1" dirty="0" err="1"/>
              <a:t>науч</a:t>
            </a:r>
            <a:r>
              <a:rPr lang="ru-RU" b="1" dirty="0"/>
              <a:t> .рук. Киселева Н.В., кафедра ГД),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203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Организация работы Региональных  ресурсных центров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«Введение ФГОС дошкольного образования»</a:t>
            </a:r>
          </a:p>
          <a:p>
            <a:pPr lvl="0"/>
            <a:r>
              <a:rPr lang="ru-RU" b="1" dirty="0" smtClean="0"/>
              <a:t>«Введение и реализация ФГОС общего образования(начального и основного)»</a:t>
            </a:r>
          </a:p>
          <a:p>
            <a:pPr lvl="0"/>
            <a:r>
              <a:rPr lang="ru-RU" b="1" dirty="0" smtClean="0"/>
              <a:t>«Духовно-нравственное развитие и воспитание обучающихся»</a:t>
            </a:r>
          </a:p>
          <a:p>
            <a:pPr lvl="0"/>
            <a:r>
              <a:rPr lang="ru-RU" b="1" dirty="0" smtClean="0"/>
              <a:t>«Формирование культуры здорового и безопасного образа жизни»</a:t>
            </a:r>
          </a:p>
          <a:p>
            <a:pPr lvl="0"/>
            <a:r>
              <a:rPr lang="ru-RU" b="1" dirty="0" smtClean="0"/>
              <a:t>«Развитие государственно-общественных механизмов управления в ОО»</a:t>
            </a:r>
          </a:p>
          <a:p>
            <a:pPr lvl="0"/>
            <a:r>
              <a:rPr lang="ru-RU" b="1" dirty="0" smtClean="0"/>
              <a:t>«Введение ФГОС в профессиональном образовании»</a:t>
            </a:r>
          </a:p>
          <a:p>
            <a:pPr lvl="0"/>
            <a:r>
              <a:rPr lang="ru-RU" b="1" dirty="0" smtClean="0"/>
              <a:t>«Профилактика правонарушений среди несовершеннолетних»</a:t>
            </a:r>
          </a:p>
          <a:p>
            <a:pPr lvl="0"/>
            <a:r>
              <a:rPr lang="ru-RU" b="1" dirty="0" smtClean="0"/>
              <a:t>«Развитие инклюзивного образования в общеобразовательных организациях»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работ в рамках ВЦП, ОЦП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/>
              <a:t>ОЦП «Модернизация профессионального образования в соответствии с приоритетными направлениями развития экономики Ярославской области» на 2013-2015 </a:t>
            </a:r>
            <a:r>
              <a:rPr lang="ru-RU" b="1" dirty="0" smtClean="0"/>
              <a:t>годы (кафедра ПО), </a:t>
            </a:r>
            <a:endParaRPr lang="ru-RU" b="1" dirty="0"/>
          </a:p>
          <a:p>
            <a:pPr lvl="0"/>
            <a:r>
              <a:rPr lang="ru-RU" b="1" dirty="0"/>
              <a:t>ОЦП «Семья и дети </a:t>
            </a:r>
            <a:r>
              <a:rPr lang="ru-RU" b="1" dirty="0" err="1"/>
              <a:t>Ярославии</a:t>
            </a:r>
            <a:r>
              <a:rPr lang="ru-RU" b="1" dirty="0"/>
              <a:t> на 2011 - 2015 гг.): Научно – методическое обеспечение деятельности межведомственного методического кабинета по профилактике правонарушений несовершеннолетних (подпрограмма «Профилактика безнадзорности, правонарушений и защиты прав несовершеннолетних») (кафедра </a:t>
            </a:r>
            <a:r>
              <a:rPr lang="ru-RU" b="1" dirty="0" err="1"/>
              <a:t>ОПиП</a:t>
            </a:r>
            <a:r>
              <a:rPr lang="ru-RU" b="1" dirty="0"/>
              <a:t>)</a:t>
            </a:r>
          </a:p>
          <a:p>
            <a:pPr lvl="0"/>
            <a:r>
              <a:rPr lang="ru-RU" b="1" dirty="0"/>
              <a:t>Федеральная Целевая программа развития образования  на 2011-2015 годы  приказ ДО ЯО от 04 09. 2014 № </a:t>
            </a:r>
            <a:r>
              <a:rPr lang="ru-RU" b="1" dirty="0" smtClean="0"/>
              <a:t>97/01-04 (</a:t>
            </a:r>
            <a:r>
              <a:rPr lang="ru-RU" b="1" dirty="0"/>
              <a:t>кафедра ПО)</a:t>
            </a:r>
          </a:p>
          <a:p>
            <a:pPr lvl="0"/>
            <a:r>
              <a:rPr lang="ru-RU" b="1" dirty="0"/>
              <a:t>Проект введение дуального образования в СПО ЯО(кафедра ПО)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260648"/>
            <a:ext cx="6347048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Финансово-хозяйственная деятельность ИРО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611869"/>
              </p:ext>
            </p:extLst>
          </p:nvPr>
        </p:nvGraphicFramePr>
        <p:xfrm>
          <a:off x="683568" y="2276872"/>
          <a:ext cx="8229600" cy="31683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80"/>
                <a:gridCol w="2445234"/>
                <a:gridCol w="1226803"/>
                <a:gridCol w="1305340"/>
                <a:gridCol w="1305340"/>
                <a:gridCol w="1226803"/>
              </a:tblGrid>
              <a:tr h="48337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№ п/п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 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67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план на 01.01.2014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факт на 31.12.2014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план на 01.01.2013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факт на 31.12.2013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51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Государственное задание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71 690,7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83 780,7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75 337,7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288 128,7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3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Иные цели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194 315,7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2 830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8 301,5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33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3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Внебюджет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25 500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27 498,8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25 000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27 983,2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0770" marR="8077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1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1276350" cy="127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609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Расходы по иным целям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58164"/>
              </p:ext>
            </p:extLst>
          </p:nvPr>
        </p:nvGraphicFramePr>
        <p:xfrm>
          <a:off x="251520" y="908720"/>
          <a:ext cx="8568951" cy="58902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"/>
                <a:gridCol w="4896544"/>
                <a:gridCol w="864096"/>
                <a:gridCol w="936104"/>
                <a:gridCol w="720080"/>
                <a:gridCol w="720079"/>
              </a:tblGrid>
              <a:tr h="1133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№ п/п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 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2014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2013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8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план на 01.01.2014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факт на 31.12.2014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план на 01.01.2013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факт на 31.12.2013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56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выполнение работ по капитальному ремонту зданий, сооружений, оборудования и основных средств 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472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проведение централизованных мероприятий с воспитанниками( обучающимися), педагогами и общественностью в рамках ВЦП департамента образования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1236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Субсидия на оказание материальной помощи пенсионерам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26,5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26,5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4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реализацию мероприятий ОЦП «Семья и дети Ярославии» подпрограмма «Семья и дети»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450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38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Субсидия на реализацию мероприятий ОЦП «Семья и дети </a:t>
                      </a:r>
                      <a:r>
                        <a:rPr lang="ru-RU" sz="1100" b="1" dirty="0" err="1">
                          <a:effectLst/>
                        </a:rPr>
                        <a:t>Ярославии</a:t>
                      </a:r>
                      <a:r>
                        <a:rPr lang="ru-RU" sz="1100" b="1" dirty="0">
                          <a:effectLst/>
                        </a:rPr>
                        <a:t>» подпрограмма «Профилактика безнадзорности , правонарушений и защита прав несовершеннолетних» КЦСР:0337096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29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6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Субсидия на реализацию мероприятий ОЦП «Модернизация профессионального образования в соответствии с приоритетными направлениями развития экономики Ярославской области»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1523,2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25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64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7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Субсидия на проведение Всероссийского форума «Будущие интеллектуальные лидеры России»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188100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8209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поддержку реализации мероприятий ФЦП развития образования на 2011-2015г по направлению «Разработка и внедрение программ модернизации систем профессионального образования субъектов РФ»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КОД БА:1896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2080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3489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9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приобретение оборудования и основных средств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830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830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реализацию РП «Повышение эффективности бюджетных расходов»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1100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89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11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реализацию ОЦП «Профилактика правонарушений в ЯО»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200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Субсидия на реализацию ОЦП «Развитие информатизации в ЯО»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331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497" marR="34497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35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государственного задания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342877"/>
              </p:ext>
            </p:extLst>
          </p:nvPr>
        </p:nvGraphicFramePr>
        <p:xfrm>
          <a:off x="395537" y="1628798"/>
          <a:ext cx="8352928" cy="5161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9050"/>
                <a:gridCol w="1369030"/>
                <a:gridCol w="1120514"/>
                <a:gridCol w="1244334"/>
              </a:tblGrid>
              <a:tr h="1116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b="1" dirty="0" smtClean="0"/>
                        <a:t>Показатели, характеризующие объём государственной услуги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ГЗ ДО ЯО (чел.)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Всего обучено (чел.)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% выполнения ГЗ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5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Реализация ДПП ПК в объеме от 16 до 72 час.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7000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9169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131%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3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Реализация ДПП ПК в объеме 72 час. и более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4450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5542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125%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1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Реализация ДПП ПП в объёме от 250 час.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98%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7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 без переподготовки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11450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14711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128%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75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Итого с переподготовкой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11575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14834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128%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96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Услуги, не оказанные 2013 году и включенные в ГЗ 2014 года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ППП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226 в т.ч.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259 в </a:t>
                      </a:r>
                      <a:r>
                        <a:rPr lang="ru-RU" sz="1800" b="1" dirty="0" err="1">
                          <a:effectLst/>
                        </a:rPr>
                        <a:t>т.ч</a:t>
                      </a:r>
                      <a:r>
                        <a:rPr lang="ru-RU" sz="1800" b="1" dirty="0">
                          <a:effectLst/>
                        </a:rPr>
                        <a:t>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114,6%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Результаты приносящей доход деятельности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424754"/>
              </p:ext>
            </p:extLst>
          </p:nvPr>
        </p:nvGraphicFramePr>
        <p:xfrm>
          <a:off x="755576" y="1484784"/>
          <a:ext cx="7920880" cy="1512168"/>
        </p:xfrm>
        <a:graphic>
          <a:graphicData uri="http://schemas.openxmlformats.org/drawingml/2006/table">
            <a:tbl>
              <a:tblPr firstRow="1" firstCol="1" bandRow="1"/>
              <a:tblGrid>
                <a:gridCol w="2045849"/>
                <a:gridCol w="1817410"/>
                <a:gridCol w="2019345"/>
                <a:gridCol w="2038276"/>
              </a:tblGrid>
              <a:tr h="731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Наименования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Фактические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 плану ФХД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Отклонения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5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Доходы 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 </a:t>
                      </a:r>
                      <a:endParaRPr lang="ru-RU" sz="18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27498758,72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25500000,00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Ув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 на </a:t>
                      </a:r>
                      <a:r>
                        <a:rPr lang="en-US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,8%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5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Доходы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27983160,96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25000000,00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Ув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 на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691259921"/>
              </p:ext>
            </p:extLst>
          </p:nvPr>
        </p:nvGraphicFramePr>
        <p:xfrm>
          <a:off x="1907704" y="3212976"/>
          <a:ext cx="5400600" cy="329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Результаты приносящей доход деятельности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Увеличение доходов по СП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3709298"/>
              </p:ext>
            </p:extLst>
          </p:nvPr>
        </p:nvGraphicFramePr>
        <p:xfrm>
          <a:off x="107504" y="2636911"/>
          <a:ext cx="4392488" cy="3600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058"/>
                <a:gridCol w="1287453"/>
                <a:gridCol w="1211721"/>
                <a:gridCol w="1060256"/>
              </a:tblGrid>
              <a:tr h="1362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Подразделение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2013 г.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2014 г.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Увеличение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</a:tr>
              <a:tr h="875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КОПП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855362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1150312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294949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</a:tr>
              <a:tr h="1362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</a:rPr>
                        <a:t>КУиСЗ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1324660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2639500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1314840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58" marR="66658" marT="0" marB="0" anchor="ctr"/>
                </a:tc>
              </a:tr>
            </a:tbl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Уменьшение доходов по СП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33027863"/>
              </p:ext>
            </p:extLst>
          </p:nvPr>
        </p:nvGraphicFramePr>
        <p:xfrm>
          <a:off x="4645025" y="2636912"/>
          <a:ext cx="4247455" cy="3672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3079"/>
                <a:gridCol w="1080120"/>
                <a:gridCol w="1320347"/>
                <a:gridCol w="983909"/>
              </a:tblGrid>
              <a:tr h="114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Подразделение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2013 г.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2014 г.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Уменьшение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</a:tr>
              <a:tr h="737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КИЯ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449097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4064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445032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</a:tr>
              <a:tr h="850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ЦПМ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9388181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8924417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463764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</a:tr>
              <a:tr h="935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ЦИТ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205720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3000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202720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81" marR="67781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75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5529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Центр промышленного менеджмента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839662"/>
              </p:ext>
            </p:extLst>
          </p:nvPr>
        </p:nvGraphicFramePr>
        <p:xfrm>
          <a:off x="1187624" y="1460683"/>
          <a:ext cx="6912767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4015"/>
                <a:gridCol w="2304015"/>
                <a:gridCol w="2304737"/>
              </a:tblGrid>
              <a:tr h="505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2014 год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2013 год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Количество лиц, прошедших обучение 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54 группы - 1833 </a:t>
                      </a:r>
                      <a:r>
                        <a:rPr lang="ru-RU" sz="1800" b="1" dirty="0" smtClean="0">
                          <a:effectLst/>
                        </a:rPr>
                        <a:t>чел.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57 групп – 2332 </a:t>
                      </a:r>
                      <a:r>
                        <a:rPr lang="ru-RU" sz="1800" b="1" dirty="0" smtClean="0">
                          <a:effectLst/>
                        </a:rPr>
                        <a:t>чел.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Доходы от  внебюджетной деятельности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8 924 </a:t>
                      </a:r>
                      <a:r>
                        <a:rPr lang="ru-RU" sz="1800" b="1" dirty="0" smtClean="0">
                          <a:effectLst/>
                        </a:rPr>
                        <a:t>417,00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9 388 </a:t>
                      </a:r>
                      <a:r>
                        <a:rPr lang="ru-RU" sz="1800" b="1" dirty="0" smtClean="0">
                          <a:effectLst/>
                        </a:rPr>
                        <a:t>181,00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95536" y="4437112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География  обучения - от Ярославской области до г. Мурманска, Котласа, Рязани и Читы. </a:t>
            </a:r>
          </a:p>
          <a:p>
            <a:r>
              <a:rPr lang="ru-RU" b="1" dirty="0"/>
              <a:t>Постоянными партнёрами Института являются ОАО «СЖД», ОАО «</a:t>
            </a:r>
            <a:r>
              <a:rPr lang="ru-RU" b="1" dirty="0" err="1"/>
              <a:t>Алроса</a:t>
            </a:r>
            <a:r>
              <a:rPr lang="ru-RU" b="1" dirty="0"/>
              <a:t>», ОАО «НПО «Сатурн</a:t>
            </a:r>
            <a:r>
              <a:rPr lang="ru-RU" b="1" dirty="0" smtClean="0"/>
              <a:t>».</a:t>
            </a:r>
          </a:p>
          <a:p>
            <a:r>
              <a:rPr lang="ru-RU" b="1" dirty="0"/>
              <a:t>Основными программами  обучениями являются:</a:t>
            </a:r>
          </a:p>
          <a:p>
            <a:r>
              <a:rPr lang="ru-RU" b="1" dirty="0"/>
              <a:t>- Управление государственными и муниципальными закупками</a:t>
            </a:r>
          </a:p>
          <a:p>
            <a:r>
              <a:rPr lang="ru-RU" b="1" dirty="0"/>
              <a:t>- Радиационная безопасность</a:t>
            </a:r>
          </a:p>
          <a:p>
            <a:pPr marL="285750" indent="-285750">
              <a:buFontTx/>
              <a:buChar char="-"/>
            </a:pPr>
            <a:r>
              <a:rPr lang="ru-RU" b="1" dirty="0" err="1" smtClean="0"/>
              <a:t>Пожарно</a:t>
            </a:r>
            <a:r>
              <a:rPr lang="ru-RU" b="1" dirty="0" smtClean="0"/>
              <a:t> </a:t>
            </a:r>
            <a:r>
              <a:rPr lang="ru-RU" b="1" dirty="0"/>
              <a:t>- технический </a:t>
            </a:r>
            <a:r>
              <a:rPr lang="ru-RU" b="1" dirty="0" smtClean="0"/>
              <a:t>минимум</a:t>
            </a:r>
          </a:p>
        </p:txBody>
      </p:sp>
    </p:spTree>
    <p:extLst>
      <p:ext uri="{BB962C8B-B14F-4D97-AF65-F5344CB8AC3E}">
        <p14:creationId xmlns:p14="http://schemas.microsoft.com/office/powerpoint/2010/main" val="2528456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Хозяйственная деятельность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575348"/>
              </p:ext>
            </p:extLst>
          </p:nvPr>
        </p:nvGraphicFramePr>
        <p:xfrm>
          <a:off x="755576" y="1340768"/>
          <a:ext cx="7848871" cy="3274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/>
                <a:gridCol w="1944216"/>
                <a:gridCol w="1800199"/>
              </a:tblGrid>
              <a:tr h="754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Направления расходование средств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2014 год 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2013 год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95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Ремонтные работы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1 420 </a:t>
                      </a:r>
                      <a:r>
                        <a:rPr lang="ru-RU" sz="2000" b="1" dirty="0" smtClean="0">
                          <a:effectLst/>
                        </a:rPr>
                        <a:t>855,03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7 055 </a:t>
                      </a:r>
                      <a:r>
                        <a:rPr lang="ru-RU" sz="2000" b="1" dirty="0" smtClean="0">
                          <a:effectLst/>
                        </a:rPr>
                        <a:t>835.68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Техника и оборудование  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1 590 </a:t>
                      </a:r>
                      <a:r>
                        <a:rPr lang="ru-RU" sz="2000" b="1" dirty="0" smtClean="0">
                          <a:effectLst/>
                        </a:rPr>
                        <a:t>590,76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1 322 </a:t>
                      </a:r>
                      <a:r>
                        <a:rPr lang="ru-RU" sz="2000" b="1" dirty="0" smtClean="0">
                          <a:effectLst/>
                        </a:rPr>
                        <a:t>668,84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Обслуживание оргтехники (материалы и комплектующие)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  246 </a:t>
                      </a:r>
                      <a:r>
                        <a:rPr lang="ru-RU" sz="2000" b="1" dirty="0" smtClean="0">
                          <a:effectLst/>
                        </a:rPr>
                        <a:t>969,00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  171 </a:t>
                      </a:r>
                      <a:r>
                        <a:rPr lang="ru-RU" sz="2000" b="1" dirty="0" smtClean="0">
                          <a:effectLst/>
                        </a:rPr>
                        <a:t>003,96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4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Канцелярия для нужд ИРО		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  303 </a:t>
                      </a:r>
                      <a:r>
                        <a:rPr lang="ru-RU" sz="2000" b="1" dirty="0" smtClean="0">
                          <a:effectLst/>
                        </a:rPr>
                        <a:t>061,25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  329 </a:t>
                      </a:r>
                      <a:r>
                        <a:rPr lang="ru-RU" sz="2000" b="1" dirty="0" smtClean="0">
                          <a:effectLst/>
                        </a:rPr>
                        <a:t>177,73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941168"/>
            <a:ext cx="7416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/>
              <a:t>Ремонтные работы </a:t>
            </a:r>
            <a:r>
              <a:rPr lang="ru-RU" sz="2000" b="1" i="1" dirty="0" smtClean="0"/>
              <a:t>за счет </a:t>
            </a:r>
            <a:r>
              <a:rPr lang="ru-RU" sz="2000" b="1" i="1" dirty="0" smtClean="0">
                <a:solidFill>
                  <a:srgbClr val="FF0000"/>
                </a:solidFill>
              </a:rPr>
              <a:t>средств от приносящей доход деятельности </a:t>
            </a:r>
            <a:r>
              <a:rPr lang="ru-RU" sz="2000" b="1" i="1" dirty="0" smtClean="0"/>
              <a:t>в </a:t>
            </a:r>
            <a:r>
              <a:rPr lang="ru-RU" sz="2000" b="1" i="1" dirty="0"/>
              <a:t>2014 году:</a:t>
            </a:r>
            <a:endParaRPr lang="ru-RU" sz="2000" b="1" dirty="0"/>
          </a:p>
          <a:p>
            <a:r>
              <a:rPr lang="ru-RU" sz="2000" b="1" dirty="0"/>
              <a:t>- в общежитии:</a:t>
            </a:r>
            <a:r>
              <a:rPr lang="ru-RU" sz="2000" b="1" dirty="0">
                <a:solidFill>
                  <a:srgbClr val="FF0000"/>
                </a:solidFill>
              </a:rPr>
              <a:t> 423 201 </a:t>
            </a:r>
            <a:r>
              <a:rPr lang="ru-RU" sz="2000" b="1" dirty="0"/>
              <a:t>рублей </a:t>
            </a:r>
          </a:p>
          <a:p>
            <a:r>
              <a:rPr lang="ru-RU" sz="2000" b="1" dirty="0" smtClean="0"/>
              <a:t>- в </a:t>
            </a:r>
            <a:r>
              <a:rPr lang="ru-RU" sz="2000" b="1" dirty="0"/>
              <a:t>столовой: </a:t>
            </a:r>
            <a:r>
              <a:rPr lang="ru-RU" sz="2000" b="1" dirty="0">
                <a:solidFill>
                  <a:srgbClr val="FF0000"/>
                </a:solidFill>
              </a:rPr>
              <a:t>278 389 </a:t>
            </a:r>
            <a:r>
              <a:rPr lang="ru-RU" sz="2000" b="1" dirty="0" smtClean="0"/>
              <a:t>рублей</a:t>
            </a:r>
          </a:p>
          <a:p>
            <a:r>
              <a:rPr lang="ru-RU" sz="2000" b="1" dirty="0" smtClean="0"/>
              <a:t>Приобретен </a:t>
            </a:r>
            <a:r>
              <a:rPr lang="ru-RU" sz="2000" b="1" dirty="0" err="1" smtClean="0"/>
              <a:t>пароконвектомат</a:t>
            </a:r>
            <a:r>
              <a:rPr lang="ru-RU" sz="2000" b="1" dirty="0"/>
              <a:t> </a:t>
            </a:r>
            <a:r>
              <a:rPr lang="ru-RU" sz="2000" b="1" dirty="0" smtClean="0"/>
              <a:t>для столовой </a:t>
            </a:r>
            <a:r>
              <a:rPr lang="ru-RU" sz="2000" b="1" dirty="0" smtClean="0">
                <a:solidFill>
                  <a:srgbClr val="FF0000"/>
                </a:solidFill>
              </a:rPr>
              <a:t>288 000 </a:t>
            </a:r>
            <a:r>
              <a:rPr lang="ru-RU" sz="2000" b="1" dirty="0" smtClean="0"/>
              <a:t>рублей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006535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Охрана труда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264115"/>
              </p:ext>
            </p:extLst>
          </p:nvPr>
        </p:nvGraphicFramePr>
        <p:xfrm>
          <a:off x="251520" y="1340772"/>
          <a:ext cx="8784976" cy="519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561"/>
                <a:gridCol w="1943579"/>
                <a:gridCol w="1865836"/>
              </a:tblGrid>
              <a:tr h="29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Мероприятия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2014 год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2013 год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6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Проведение специальной оценки условий труда / аттестация рабочих мест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21 </a:t>
                      </a:r>
                      <a:r>
                        <a:rPr lang="ru-RU" sz="1800" b="1" dirty="0" smtClean="0">
                          <a:effectLst/>
                        </a:rPr>
                        <a:t>935,00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27 </a:t>
                      </a:r>
                      <a:r>
                        <a:rPr lang="ru-RU" sz="1800" b="1" dirty="0" smtClean="0">
                          <a:effectLst/>
                        </a:rPr>
                        <a:t>835,00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Обеспечение питьевого режима  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147 </a:t>
                      </a:r>
                      <a:r>
                        <a:rPr lang="ru-RU" sz="1800" b="1" dirty="0" smtClean="0">
                          <a:effectLst/>
                        </a:rPr>
                        <a:t>228,00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151 </a:t>
                      </a:r>
                      <a:r>
                        <a:rPr lang="ru-RU" sz="1800" b="1" dirty="0" smtClean="0">
                          <a:effectLst/>
                        </a:rPr>
                        <a:t>754,00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8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Приобретение спецодежды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38 </a:t>
                      </a:r>
                      <a:r>
                        <a:rPr lang="ru-RU" sz="1800" b="1" dirty="0" smtClean="0">
                          <a:effectLst/>
                        </a:rPr>
                        <a:t>904,72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23 </a:t>
                      </a:r>
                      <a:r>
                        <a:rPr lang="ru-RU" sz="1800" b="1" dirty="0" smtClean="0">
                          <a:effectLst/>
                        </a:rPr>
                        <a:t>409,60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2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Замена ламп с повышенной пульсацией на светодиодные светильники  в коридорах, в компьютерных классах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98 </a:t>
                      </a:r>
                      <a:r>
                        <a:rPr lang="ru-RU" sz="1800" b="1" dirty="0" smtClean="0">
                          <a:effectLst/>
                        </a:rPr>
                        <a:t>917,00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6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Проведение периодических и ежегодных медицинских осмотров для сотрудников 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180 чел/ 230 </a:t>
                      </a:r>
                      <a:r>
                        <a:rPr lang="ru-RU" sz="1800" b="1" dirty="0" smtClean="0">
                          <a:effectLst/>
                        </a:rPr>
                        <a:t>623,00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182 чел / 261 </a:t>
                      </a:r>
                      <a:r>
                        <a:rPr lang="ru-RU" sz="1800" b="1" dirty="0" smtClean="0">
                          <a:effectLst/>
                        </a:rPr>
                        <a:t>940,00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1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Закупочная деятельность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626169"/>
              </p:ext>
            </p:extLst>
          </p:nvPr>
        </p:nvGraphicFramePr>
        <p:xfrm>
          <a:off x="827584" y="1484787"/>
          <a:ext cx="7488831" cy="1892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3145"/>
                <a:gridCol w="1774572"/>
                <a:gridCol w="1881114"/>
              </a:tblGrid>
              <a:tr h="311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Мероприятия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2014 год 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2013 год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06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Количество закупочных процедур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Общая стоимость заключенных договоров  по результатам закупочных процедур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213 967 </a:t>
                      </a:r>
                      <a:r>
                        <a:rPr lang="ru-RU" sz="1800" b="1" dirty="0" smtClean="0">
                          <a:effectLst/>
                        </a:rPr>
                        <a:t>147,00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219 845 </a:t>
                      </a:r>
                      <a:r>
                        <a:rPr lang="ru-RU" sz="1800" b="1" dirty="0" smtClean="0">
                          <a:effectLst/>
                        </a:rPr>
                        <a:t>754,00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3645024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Основные мероприятия по закупочным процедурам: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Международный форум «Евразийский образовательный диалог» в период с 22 по 23 апреля 2014 года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Всероссийский форум «Будущие интеллектуальные лидеры России» в период с 03 по 08 ноября 2014 года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Всероссийский съезд педагогических работников дополнительного образования детей в период с 18 по 19 декабря 2014 года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Зарубежная стажировка в рамках программы ОЦП</a:t>
            </a:r>
          </a:p>
        </p:txBody>
      </p:sp>
    </p:spTree>
    <p:extLst>
      <p:ext uri="{BB962C8B-B14F-4D97-AF65-F5344CB8AC3E}">
        <p14:creationId xmlns:p14="http://schemas.microsoft.com/office/powerpoint/2010/main" val="2025043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b="1" dirty="0">
                <a:solidFill>
                  <a:schemeClr val="accent1">
                    <a:lumMod val="50000"/>
                  </a:schemeClr>
                </a:solidFill>
              </a:rPr>
              <a:t>Мероприятия направленные на социальную поддержку сотрудников и членов их семей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Предоставление путевок на </a:t>
            </a:r>
            <a:r>
              <a:rPr lang="ru-RU" altLang="ru-RU" sz="2000" b="1" dirty="0" err="1" smtClean="0"/>
              <a:t>санаторно</a:t>
            </a:r>
            <a:r>
              <a:rPr lang="ru-RU" altLang="ru-RU" sz="2000" b="1" dirty="0" smtClean="0"/>
              <a:t> - курортное лечение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396 300 </a:t>
            </a:r>
            <a:r>
              <a:rPr lang="ru-RU" altLang="ru-RU" sz="2000" b="1" dirty="0" smtClean="0"/>
              <a:t>рублей 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По путевкам на сотрудников - 1 человек 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По путевкам «Мать и дитя» - 16 человек </a:t>
            </a:r>
          </a:p>
          <a:p>
            <a:pPr lvl="1"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По путевкам на оздоровительный отдых и лечение детей сотрудников – 5 человек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Предоставление беспроцентных займов – 10 человек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927 000</a:t>
            </a:r>
            <a:r>
              <a:rPr lang="ru-RU" altLang="ru-RU" sz="2000" b="1" dirty="0" smtClean="0"/>
              <a:t> рублей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Предоставление материальной помощи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700 850 </a:t>
            </a:r>
            <a:r>
              <a:rPr lang="ru-RU" altLang="ru-RU" sz="2000" b="1" dirty="0" smtClean="0"/>
              <a:t>рублей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Посещение бассейна - 19 человек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107 400 </a:t>
            </a:r>
            <a:r>
              <a:rPr lang="ru-RU" altLang="ru-RU" sz="2000" b="1" dirty="0" smtClean="0"/>
              <a:t>рублей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Предоставление новогодних подарков несовершеннолетним детям – 60 детей – 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23 199 </a:t>
            </a:r>
            <a:r>
              <a:rPr lang="ru-RU" altLang="ru-RU" sz="2000" b="1" dirty="0" smtClean="0"/>
              <a:t>рублей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Организация и проведение новогоднего вечера –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 120 000 </a:t>
            </a:r>
            <a:r>
              <a:rPr lang="ru-RU" altLang="ru-RU" sz="2000" b="1" dirty="0" smtClean="0"/>
              <a:t>рублей 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000" b="1" dirty="0" smtClean="0"/>
              <a:t>Организованы выезды в Вятское, Нерехту, Сергиев - Посад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Достижения ИРО в 2014 году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500" b="1" dirty="0" smtClean="0"/>
              <a:t>1.Томчук С.А. и </a:t>
            </a:r>
            <a:r>
              <a:rPr lang="ru-RU" sz="3500" b="1" dirty="0" err="1" smtClean="0"/>
              <a:t>Коточигова</a:t>
            </a:r>
            <a:r>
              <a:rPr lang="ru-RU" sz="3500" b="1" dirty="0" smtClean="0"/>
              <a:t> Е.В. лауреаты международного конкурса «Лучшая научная книга в гуманитарной сфере» в номинации «Комплексное изучение человека; психология; социальные проблемы медицины и экологии человека за работу «Креативность как ключевая компетентность педагога» (в соавторстве с </a:t>
            </a:r>
            <a:r>
              <a:rPr lang="ru-RU" sz="3500" b="1" dirty="0" err="1" smtClean="0"/>
              <a:t>ЯрГУ</a:t>
            </a:r>
            <a:r>
              <a:rPr lang="ru-RU" sz="3500" b="1" dirty="0" smtClean="0"/>
              <a:t> им.  Демидова)</a:t>
            </a:r>
          </a:p>
          <a:p>
            <a:pPr marL="0" indent="0">
              <a:buNone/>
            </a:pPr>
            <a:r>
              <a:rPr lang="ru-RU" sz="3500" b="1" dirty="0" smtClean="0"/>
              <a:t>2.Рощина Г.О. лауреат V Международного Слета учителей – Сочи 2014 </a:t>
            </a:r>
          </a:p>
          <a:p>
            <a:pPr marL="0" indent="0">
              <a:buNone/>
            </a:pPr>
            <a:r>
              <a:rPr lang="ru-RU" sz="3500" b="1" dirty="0" smtClean="0"/>
              <a:t>3. Соловьева М.А. - Общественная награда ООО «Ассоциация учителей литературы и русского языка» - медаль «За верность профессии»</a:t>
            </a:r>
          </a:p>
          <a:p>
            <a:pPr marL="0" indent="0">
              <a:buNone/>
            </a:pPr>
            <a:r>
              <a:rPr lang="ru-RU" sz="3500" b="1" dirty="0" smtClean="0"/>
              <a:t>4. Соловьева М.А. – Благодарность Президента РФ за многолетнюю добросовестную работу и активную  общественную деятельность </a:t>
            </a:r>
          </a:p>
          <a:p>
            <a:pPr marL="0" indent="0">
              <a:buNone/>
            </a:pPr>
            <a:r>
              <a:rPr lang="ru-RU" sz="3500" b="1" dirty="0" smtClean="0"/>
              <a:t>5. </a:t>
            </a:r>
            <a:r>
              <a:rPr lang="ru-RU" sz="3500" b="1" dirty="0" err="1" smtClean="0"/>
              <a:t>Томчук</a:t>
            </a:r>
            <a:r>
              <a:rPr lang="ru-RU" sz="3500" b="1" dirty="0" smtClean="0"/>
              <a:t> С.А. - Диплом Номинанта XV Национального психологического конкурса «Золотая Психея» в номинации «Проект года в психологической науке» за коллективную монографию «Креативность как ключевая компетентность педагога»</a:t>
            </a:r>
          </a:p>
          <a:p>
            <a:pPr marL="0" indent="0">
              <a:buNone/>
            </a:pPr>
            <a:r>
              <a:rPr lang="ru-RU" sz="3500" b="1" dirty="0" smtClean="0"/>
              <a:t>6. Соловьева М.А., </a:t>
            </a:r>
            <a:r>
              <a:rPr lang="ru-RU" sz="3500" b="1" dirty="0" err="1" smtClean="0"/>
              <a:t>Томчук</a:t>
            </a:r>
            <a:r>
              <a:rPr lang="ru-RU" sz="3500" b="1" dirty="0" smtClean="0"/>
              <a:t> С.А., Харитонова Л.А. - Диплом победителя в номинации «Педагоги высшей школы — средней школе» по итогам  II (межрегионального) этапа IX конкурса «За нравственный подвиг учителя» в ЦФО – за пособие «Благодатный воспитатель русского народного духа. К 700-летию Преподобного Сергия Радонежского».</a:t>
            </a:r>
          </a:p>
          <a:p>
            <a:pPr marL="0" indent="0">
              <a:buNone/>
            </a:pPr>
            <a:r>
              <a:rPr lang="ru-RU" sz="3500" b="1" dirty="0" smtClean="0"/>
              <a:t>7.Томчук С.А. – Премия Губернатора Ярославской области в сфере образования в 2014 году.</a:t>
            </a:r>
          </a:p>
          <a:p>
            <a:pPr marL="0" indent="0">
              <a:buNone/>
            </a:pPr>
            <a:r>
              <a:rPr lang="ru-RU" sz="3500" b="1" dirty="0" smtClean="0"/>
              <a:t>8. Соловьева М.А., </a:t>
            </a:r>
            <a:r>
              <a:rPr lang="ru-RU" sz="3500" b="1" dirty="0" err="1" smtClean="0"/>
              <a:t>Томчук</a:t>
            </a:r>
            <a:r>
              <a:rPr lang="ru-RU" sz="3500" b="1" dirty="0" smtClean="0"/>
              <a:t> С.А., Харитонова Л.А. - Диплом победителя в номинации «Издательский проект» по итогам  регионального этапа IX конкурса «За нравственный подвиг учителя» в ЦФО – за пособие «Благодатный воспитатель русского народного духа. К 700-летию Преподобного Сергия Радонежского».</a:t>
            </a:r>
          </a:p>
          <a:p>
            <a:pPr marL="0" indent="0">
              <a:buNone/>
            </a:pPr>
            <a:r>
              <a:rPr lang="ru-RU" sz="3500" b="1" dirty="0" smtClean="0"/>
              <a:t>9.Захарова Т.Н.  избрана членом-корреспондентом Международной академии наук педагогического образования (МАНПО)</a:t>
            </a:r>
          </a:p>
          <a:p>
            <a:pPr marL="0" indent="0">
              <a:buNone/>
            </a:pPr>
            <a:r>
              <a:rPr lang="ru-RU" sz="3500" b="1" dirty="0" smtClean="0"/>
              <a:t>10. </a:t>
            </a:r>
            <a:r>
              <a:rPr lang="ru-RU" sz="3500" b="1" dirty="0" err="1" smtClean="0"/>
              <a:t>Посысоев</a:t>
            </a:r>
            <a:r>
              <a:rPr lang="ru-RU" sz="3500" b="1" dirty="0" smtClean="0"/>
              <a:t> Н.Н.-номинант XV Национального психологического конкурса «Золотая психея»</a:t>
            </a:r>
          </a:p>
          <a:p>
            <a:pPr marL="0" indent="0">
              <a:buNone/>
            </a:pPr>
            <a:r>
              <a:rPr lang="ru-RU" sz="3500" b="1" dirty="0" smtClean="0"/>
              <a:t>11. Назарова И.Г. – победитель городского ежегодного конкурса «Человек труда - сила, надежда и доблесть Ярославля»</a:t>
            </a:r>
          </a:p>
          <a:p>
            <a:pPr marL="0" indent="0">
              <a:buNone/>
            </a:pPr>
            <a:r>
              <a:rPr lang="ru-RU" sz="3500" b="1" dirty="0" smtClean="0"/>
              <a:t>12.Чижова И.Н. дипломант третьего Всероссийского слета педагогов развивающего обучения «Азбука развития» (г. Самара).</a:t>
            </a:r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Рейтинг кафедр ИРО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95458"/>
              </p:ext>
            </p:extLst>
          </p:nvPr>
        </p:nvGraphicFramePr>
        <p:xfrm>
          <a:off x="285720" y="1214424"/>
          <a:ext cx="8715438" cy="5492317"/>
        </p:xfrm>
        <a:graphic>
          <a:graphicData uri="http://schemas.openxmlformats.org/drawingml/2006/table">
            <a:tbl>
              <a:tblPr/>
              <a:tblGrid>
                <a:gridCol w="428628"/>
                <a:gridCol w="3000396"/>
                <a:gridCol w="1285884"/>
                <a:gridCol w="1285884"/>
                <a:gridCol w="1500198"/>
                <a:gridCol w="1214448"/>
              </a:tblGrid>
              <a:tr h="817336">
                <a:tc>
                  <a:txBody>
                    <a:bodyPr/>
                    <a:lstStyle/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Результаты рейтинга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СП ИРО за 2014 год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(кафедры)</a:t>
                      </a:r>
                    </a:p>
                    <a:p>
                      <a:pPr algn="ctr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569" marR="5569" marT="556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Рейтинг кадрового (квалификационного) потенциала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R1)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Рейтинг учебно-методической деятельности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R2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Рейтинг научно-исследовательской и инновационной деятельности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R3)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Рейтинг структурного подразделения 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сп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614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Кафедра укрепления и сохранения здоровья участников образовательного </a:t>
                      </a:r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процесcа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  </a:t>
                      </a:r>
                    </a:p>
                  </a:txBody>
                  <a:tcPr marL="5569" marR="5569" marT="5569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0,76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3,40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3,51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7,67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11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Кафедра общей педагогики и психологии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1,28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3,13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2,60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7,01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Кафедра дошкольного образования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1,51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3,14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0,56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5,21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1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менеджмента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1,72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2,68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5,00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14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специальной (коррекционной) педагогики и психологии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0,87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4,07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гуманитарных дисциплин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1,15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0,93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1,53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3,61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1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профессионального образования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0,56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2,04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0,79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3,39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45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естественно-математических дисциплин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0,86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1,01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3,29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03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иностранных языков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0,65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1,62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0,33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2,61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205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569" marR="5569" marT="55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Кафедра дополнительного и неформального образования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0,61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0,05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1,46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2,12</a:t>
                      </a:r>
                    </a:p>
                  </a:txBody>
                  <a:tcPr marL="5569" marR="5569" marT="55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2048"/>
            <a:ext cx="8229600" cy="80466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Стратегические направления развития ИРО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76064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800" b="1" dirty="0">
                <a:solidFill>
                  <a:schemeClr val="tx2">
                    <a:lumMod val="75000"/>
                  </a:schemeClr>
                </a:solidFill>
              </a:rPr>
              <a:t>Миссия ИРО </a:t>
            </a:r>
            <a:r>
              <a:rPr lang="ru-RU" sz="3800" b="1" dirty="0"/>
              <a:t>– выявление и распространение существующих, создание и развитие в РСО новых (инновационных) образовательных практик (обучения и воспитания  детей, переподготовки и повышения квалификации кадров, управления образовательными системами) для улучшения условий жизни, здоровья, безопасности и благополучия каждого ребенка средствами образования на основе развития кадрового потенциала.</a:t>
            </a:r>
          </a:p>
          <a:p>
            <a:pPr marL="0" indent="0">
              <a:buNone/>
            </a:pPr>
            <a:endParaRPr lang="en-US" sz="3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Цель 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</a:rPr>
              <a:t>развития </a:t>
            </a:r>
            <a:r>
              <a:rPr lang="ru-RU" sz="3800" dirty="0" smtClean="0"/>
              <a:t>– </a:t>
            </a:r>
            <a:r>
              <a:rPr lang="ru-RU" sz="3800" b="1" dirty="0"/>
              <a:t>занятие ИРО ведущего положения в ДПО РСО по развитию кадрового потенциала средствами выявления и распространения существующих, создания и развития в РСО новых (инновационных) образовательных </a:t>
            </a:r>
            <a:r>
              <a:rPr lang="ru-RU" sz="3800" b="1" dirty="0" smtClean="0"/>
              <a:t>практик</a:t>
            </a:r>
          </a:p>
          <a:p>
            <a:pPr marL="0" indent="0">
              <a:buNone/>
            </a:pPr>
            <a:endParaRPr lang="ru-RU" sz="3800" b="1" dirty="0" smtClean="0"/>
          </a:p>
          <a:p>
            <a:pPr marL="0" indent="0">
              <a:buNone/>
            </a:pPr>
            <a:r>
              <a:rPr lang="ru-RU" sz="3800" b="1" dirty="0" smtClean="0">
                <a:solidFill>
                  <a:schemeClr val="accent1">
                    <a:lumMod val="75000"/>
                  </a:schemeClr>
                </a:solidFill>
              </a:rPr>
              <a:t>Ключевые 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</a:rPr>
              <a:t>идеи развития ИРО</a:t>
            </a:r>
            <a:r>
              <a:rPr lang="ru-RU" sz="3800" b="1" dirty="0"/>
              <a:t>:</a:t>
            </a:r>
            <a:endParaRPr lang="ru-RU" sz="3800" dirty="0"/>
          </a:p>
          <a:p>
            <a:pPr lvl="0"/>
            <a:r>
              <a:rPr lang="ru-RU" sz="3800" b="1" dirty="0"/>
              <a:t>ИРО организует системное взаимодействие с субъектами РСО по освоению и созданию инновационных образовательных практик</a:t>
            </a:r>
          </a:p>
          <a:p>
            <a:pPr lvl="0"/>
            <a:r>
              <a:rPr lang="ru-RU" sz="3800" b="1" dirty="0"/>
              <a:t>ИРО обеспечивает качество дополнительного профессионального образования в РСО, в том числе, повышения квалификации и переподготовки педагогических кадров;</a:t>
            </a:r>
          </a:p>
          <a:p>
            <a:pPr lvl="0"/>
            <a:r>
              <a:rPr lang="ru-RU" sz="3800" b="1" dirty="0"/>
              <a:t>ИРО формирует и реализует маркетинговую политику, которая ставит потребности  клиентов в центр всей деятельности</a:t>
            </a:r>
          </a:p>
          <a:p>
            <a:pPr lvl="0"/>
            <a:r>
              <a:rPr lang="ru-RU" sz="3800" b="1" dirty="0"/>
              <a:t>Сотрудники ИРО получают возможность опережающего профессионального, личностного развития и карьерного роста.</a:t>
            </a:r>
          </a:p>
          <a:p>
            <a:pPr lvl="0"/>
            <a:r>
              <a:rPr lang="ru-RU" sz="3800" b="1" dirty="0"/>
              <a:t>Адресат образовательной услуги (продукции) ИРО имеет возможность не только ее заказывать, получать и оценивать, но и воздействовать на качество разработки самой услуги и на качество процесса ее предоставления</a:t>
            </a:r>
          </a:p>
          <a:p>
            <a:endParaRPr lang="ru-RU" sz="3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Повышение квалификации по ФГОС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571614"/>
              </p:ext>
            </p:extLst>
          </p:nvPr>
        </p:nvGraphicFramePr>
        <p:xfrm>
          <a:off x="179512" y="1124744"/>
          <a:ext cx="8712969" cy="5354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07282"/>
                <a:gridCol w="1311619"/>
                <a:gridCol w="1312545"/>
                <a:gridCol w="1181106"/>
                <a:gridCol w="1600417"/>
              </a:tblGrid>
              <a:tr h="496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Категория обучающихся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72 часа и более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16 до 71 часа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 обученных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1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педагогические работники дошкольного образования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1423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2309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3732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73,5 % за 2 года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1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педагогические работники общего образования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1718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3320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5038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85% за 3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НШ – 97%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педагогические работники дополнительного образования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педагогические работники профессионального образования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администраторы ОО всех типов из них: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469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795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руководители ДОУ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211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7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руководители УДОД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руководители ОО (с д/домами и коррекционными ОО)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517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6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</a:rPr>
                        <a:t>Всего за 2014 год</a:t>
                      </a:r>
                      <a:endParaRPr lang="ru-RU" sz="16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3628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6384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10012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96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Администраторы ОО (без д/домов и коррекционных ОО)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186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 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92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6350" y="116632"/>
            <a:ext cx="7420794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Стратегические направления развития ИРО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328592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/>
              <a:t>Направление №1:</a:t>
            </a:r>
            <a:r>
              <a:rPr lang="ru-RU" b="1" dirty="0"/>
              <a:t> ИРО - центр дополнительного профессионального образования, обеспечивающий формирование современных профессионально-важных компетенций работников РСО. </a:t>
            </a:r>
            <a:endParaRPr lang="ru-RU" b="1" dirty="0" smtClean="0"/>
          </a:p>
          <a:p>
            <a:r>
              <a:rPr lang="ru-RU" b="1" u="sng" dirty="0"/>
              <a:t>Направление №2:</a:t>
            </a:r>
            <a:r>
              <a:rPr lang="ru-RU" b="1" dirty="0"/>
              <a:t> ИРО – научно-методический центр, сопровождающий становление «инновационный инфраструктуры» и  развитие инновационной деятельности в  региональной системе </a:t>
            </a:r>
            <a:r>
              <a:rPr lang="ru-RU" b="1" dirty="0" smtClean="0"/>
              <a:t>образования.</a:t>
            </a:r>
          </a:p>
          <a:p>
            <a:r>
              <a:rPr lang="ru-RU" b="1" u="sng" dirty="0"/>
              <a:t>Направление №3:</a:t>
            </a:r>
            <a:r>
              <a:rPr lang="ru-RU" b="1" dirty="0"/>
              <a:t> ИРО – </a:t>
            </a:r>
            <a:r>
              <a:rPr lang="ru-RU" b="1" dirty="0" err="1"/>
              <a:t>коммуникационно</a:t>
            </a:r>
            <a:r>
              <a:rPr lang="ru-RU" b="1" dirty="0"/>
              <a:t>-инновационная площадка развития образовательной сферы </a:t>
            </a:r>
            <a:r>
              <a:rPr lang="ru-RU" b="1" dirty="0" smtClean="0"/>
              <a:t>региона.</a:t>
            </a:r>
          </a:p>
          <a:p>
            <a:r>
              <a:rPr lang="ru-RU" b="1" u="sng" dirty="0"/>
              <a:t>Направление №4:</a:t>
            </a:r>
            <a:r>
              <a:rPr lang="ru-RU" b="1" dirty="0"/>
              <a:t> ИРО – </a:t>
            </a:r>
            <a:r>
              <a:rPr lang="ru-RU" b="1" dirty="0" err="1"/>
              <a:t>клиентоориентированная</a:t>
            </a:r>
            <a:r>
              <a:rPr lang="ru-RU" b="1" dirty="0"/>
              <a:t> и конкурентоспособная организация, имеющая устойчивый позитивный имидж в глазах потребителей и заказчиков.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4" name="Рисунок 1" descr="ЛОГОТИПЧ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2863"/>
            <a:ext cx="1276350" cy="127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173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Показатели качества Государственной услуги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690768"/>
              </p:ext>
            </p:extLst>
          </p:nvPr>
        </p:nvGraphicFramePr>
        <p:xfrm>
          <a:off x="395537" y="1549750"/>
          <a:ext cx="8496943" cy="5184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63"/>
                <a:gridCol w="3857566"/>
                <a:gridCol w="2506164"/>
                <a:gridCol w="905875"/>
                <a:gridCol w="905875"/>
              </a:tblGrid>
              <a:tr h="6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Показатели, характеризующие качество государственной услуги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план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факт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Реализация ДПП ПК в объеме от 16 до 72 час.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Степень освоения ППК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100 %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Удовлетворенность потребителя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80%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97%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Реализация ДПП ПК в объеме 72 час. и более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Степень освоения ППК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Удовлетворенность потребителя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80%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95%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Реализация ДПП ПП в объёме от 250 час.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Степень освоения ППП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Удовлетворенность потребителя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80%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93%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41145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Услуги, не оказанные 2013 году и включенные в ГЗ 2014 года ППК (по проекту Комплексной модернизации общего образования)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Степень освоения ППК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100%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  <a:tr h="960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Удовлетворенность потребителя 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80%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97%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542" marR="3354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4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плана аудиторной нагрузки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384100"/>
              </p:ext>
            </p:extLst>
          </p:nvPr>
        </p:nvGraphicFramePr>
        <p:xfrm>
          <a:off x="467543" y="1556790"/>
          <a:ext cx="8424937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996"/>
                <a:gridCol w="1234097"/>
                <a:gridCol w="1102563"/>
                <a:gridCol w="1371434"/>
                <a:gridCol w="1781510"/>
                <a:gridCol w="1639337"/>
              </a:tblGrid>
              <a:tr h="454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Норма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Факт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Отклонение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 выполнения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 отклонения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412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59%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-41%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КОПиП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1680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1469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211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87%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-13%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КСКПиП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1510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1670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160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111%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300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+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11%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КДО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1515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1717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202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113%</a:t>
                      </a:r>
                      <a:endParaRPr lang="ru-RU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+13%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КНО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1051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789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262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75%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-25%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КГД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1332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308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81%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-19%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965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488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477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51%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-49%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КЕМД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1561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1403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90%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-10%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ЦИТ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88%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-12%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highlight>
                            <a:srgbClr val="00FFFF"/>
                          </a:highlight>
                        </a:rPr>
                        <a:t>КУиСЗ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highlight>
                            <a:srgbClr val="00FFFF"/>
                          </a:highlight>
                        </a:rPr>
                        <a:t>1280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highlight>
                            <a:srgbClr val="00FFFF"/>
                          </a:highlight>
                        </a:rPr>
                        <a:t>1353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highlight>
                            <a:srgbClr val="00FFFF"/>
                          </a:highlight>
                        </a:rPr>
                        <a:t>73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highlight>
                            <a:srgbClr val="00FFFF"/>
                          </a:highlight>
                        </a:rPr>
                        <a:t>106%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highlight>
                            <a:srgbClr val="00FFFF"/>
                          </a:highlight>
                        </a:rPr>
                        <a:t>+6%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КПО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1586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1553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98%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-2%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/>
                </a:tc>
              </a:tr>
              <a:tr h="364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</a:rPr>
                        <a:t>Итого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14033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12579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1454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</a:rPr>
                        <a:t>90%</a:t>
                      </a:r>
                      <a:endParaRPr lang="ru-RU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</a:rPr>
                        <a:t>-10%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Причины отмена, переноса занятий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55446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Стабильно в соответствии с планом </a:t>
            </a:r>
            <a:r>
              <a:rPr lang="ru-RU" dirty="0"/>
              <a:t>(без отмен и переносов) в 2014 году работали </a:t>
            </a:r>
            <a:r>
              <a:rPr lang="ru-RU" b="1" dirty="0" err="1"/>
              <a:t>КСКПиП</a:t>
            </a:r>
            <a:r>
              <a:rPr lang="ru-RU" b="1" dirty="0"/>
              <a:t>, </a:t>
            </a:r>
            <a:r>
              <a:rPr lang="ru-RU" b="1" dirty="0" smtClean="0"/>
              <a:t>КПО, </a:t>
            </a:r>
            <a:r>
              <a:rPr lang="ru-RU" b="1" dirty="0" err="1"/>
              <a:t>КОПиП</a:t>
            </a:r>
            <a:r>
              <a:rPr lang="ru-RU" b="1" dirty="0" smtClean="0"/>
              <a:t> </a:t>
            </a:r>
            <a:r>
              <a:rPr lang="ru-RU" dirty="0"/>
              <a:t>(ТЗ по количеству обученных выполнено с небольшим перевыполнением). </a:t>
            </a:r>
          </a:p>
          <a:p>
            <a:r>
              <a:rPr lang="ru-RU" b="1" dirty="0"/>
              <a:t>Обоснованные дополнения и замены учебных мероприятий </a:t>
            </a:r>
            <a:r>
              <a:rPr lang="ru-RU" dirty="0"/>
              <a:t>были </a:t>
            </a:r>
            <a:r>
              <a:rPr lang="ru-RU" b="1" dirty="0"/>
              <a:t>КДО, </a:t>
            </a:r>
            <a:r>
              <a:rPr lang="ru-RU" b="1" dirty="0" err="1"/>
              <a:t>КУиСЗ</a:t>
            </a:r>
            <a:r>
              <a:rPr lang="ru-RU" b="1" dirty="0"/>
              <a:t> </a:t>
            </a:r>
            <a:r>
              <a:rPr lang="ru-RU" dirty="0"/>
              <a:t>(Значительное перевыполнение ТЗ у КДО – по дополнительному заданию ДО ЯО, </a:t>
            </a:r>
            <a:r>
              <a:rPr lang="ru-RU" dirty="0" err="1"/>
              <a:t>КУиСЗ</a:t>
            </a:r>
            <a:r>
              <a:rPr lang="ru-RU" dirty="0"/>
              <a:t> – за счёт введения дистанционных технологий</a:t>
            </a:r>
            <a:r>
              <a:rPr lang="ru-RU" dirty="0" smtClean="0"/>
              <a:t>);</a:t>
            </a:r>
            <a:r>
              <a:rPr lang="ru-RU" dirty="0"/>
              <a:t> </a:t>
            </a:r>
            <a:r>
              <a:rPr lang="ru-RU" b="1" dirty="0"/>
              <a:t>КНО</a:t>
            </a:r>
            <a:r>
              <a:rPr lang="ru-RU" dirty="0"/>
              <a:t> дополнительно ввела востребованную программу и ТЗ перевыполнила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b="1" dirty="0"/>
              <a:t>Нестабильно</a:t>
            </a:r>
            <a:r>
              <a:rPr lang="ru-RU" dirty="0"/>
              <a:t> из-за </a:t>
            </a:r>
            <a:r>
              <a:rPr lang="ru-RU" dirty="0" err="1"/>
              <a:t>неукомплектованности</a:t>
            </a:r>
            <a:r>
              <a:rPr lang="ru-RU" dirty="0"/>
              <a:t> СП работали </a:t>
            </a:r>
            <a:r>
              <a:rPr lang="ru-RU" b="1" dirty="0"/>
              <a:t>КМ, КГД </a:t>
            </a:r>
            <a:r>
              <a:rPr lang="ru-RU" dirty="0"/>
              <a:t>(обществознание) и </a:t>
            </a:r>
            <a:r>
              <a:rPr lang="ru-RU" b="1" dirty="0"/>
              <a:t>КЕМД</a:t>
            </a:r>
            <a:r>
              <a:rPr lang="ru-RU" dirty="0"/>
              <a:t> (математика).</a:t>
            </a:r>
          </a:p>
          <a:p>
            <a:r>
              <a:rPr lang="ru-RU" dirty="0"/>
              <a:t>Отмена и перенос занятий из-за </a:t>
            </a:r>
          </a:p>
          <a:p>
            <a:pPr marL="0" indent="0">
              <a:buNone/>
            </a:pPr>
            <a:r>
              <a:rPr lang="ru-RU" dirty="0"/>
              <a:t>- неподготовленности УПД – КМ, КИЯ, </a:t>
            </a:r>
            <a:r>
              <a:rPr lang="ru-RU" dirty="0" err="1"/>
              <a:t>КОПиП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невостребованности</a:t>
            </a:r>
            <a:r>
              <a:rPr lang="ru-RU" dirty="0"/>
              <a:t> программ – КМ, КГД, КИЯ, КЕМД, КНО, ЦИТ;</a:t>
            </a:r>
          </a:p>
          <a:p>
            <a:pPr marL="0" indent="0">
              <a:buNone/>
            </a:pPr>
            <a:r>
              <a:rPr lang="ru-RU" dirty="0"/>
              <a:t>- из-за отказа от запланированных программ </a:t>
            </a:r>
            <a:r>
              <a:rPr lang="ru-RU" dirty="0" err="1"/>
              <a:t>ЦОиККО</a:t>
            </a:r>
            <a:r>
              <a:rPr lang="ru-RU" dirty="0"/>
              <a:t> - КГД.</a:t>
            </a:r>
          </a:p>
          <a:p>
            <a:r>
              <a:rPr lang="ru-RU" b="1" dirty="0" smtClean="0"/>
              <a:t>Не </a:t>
            </a:r>
            <a:r>
              <a:rPr lang="ru-RU" dirty="0"/>
              <a:t>выполнили ТЗ по количеству обученных </a:t>
            </a:r>
            <a:r>
              <a:rPr lang="ru-RU" b="1" dirty="0"/>
              <a:t>КИЯ, КГД, КЕМД, ЦИТ, 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277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работ в рамках Государственного задания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7606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b="1" dirty="0"/>
              <a:t>Конференции, приняло участие  1339 </a:t>
            </a:r>
            <a:r>
              <a:rPr lang="ru-RU" sz="4400" b="1" dirty="0" smtClean="0"/>
              <a:t>человек</a:t>
            </a:r>
            <a:endParaRPr lang="en-US" sz="4400" b="1" dirty="0" smtClean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b="1" dirty="0" smtClean="0"/>
              <a:t>Образовательный Форум «Евразийский образовательный диалог»</a:t>
            </a:r>
          </a:p>
          <a:p>
            <a:pPr lvl="0"/>
            <a:r>
              <a:rPr lang="ru-RU" b="1" dirty="0" smtClean="0"/>
              <a:t>Межрегиональная </a:t>
            </a:r>
            <a:r>
              <a:rPr lang="ru-RU" b="1" dirty="0"/>
              <a:t>научно-практическая конференция «Литературная карта Ярославской области» </a:t>
            </a:r>
          </a:p>
          <a:p>
            <a:pPr lvl="0"/>
            <a:r>
              <a:rPr lang="ru-RU" b="1" dirty="0"/>
              <a:t> Межрегиональная  научно-практическая конференция «Проблемы реализации ФГОС ООО на предметах гуманитарного цикла»</a:t>
            </a:r>
          </a:p>
          <a:p>
            <a:pPr lvl="0"/>
            <a:r>
              <a:rPr lang="ru-RU" b="1" dirty="0"/>
              <a:t>Межрегиональная научно - практическая конференция «ФГОС дошкольного образования: первые результаты» </a:t>
            </a:r>
          </a:p>
          <a:p>
            <a:pPr lvl="0"/>
            <a:r>
              <a:rPr lang="ru-RU" b="1" dirty="0"/>
              <a:t>Межрегиональная научно-практическая конференция "Современная психологическая практика» </a:t>
            </a:r>
            <a:r>
              <a:rPr lang="en-US" b="1" dirty="0" smtClean="0"/>
              <a:t>(</a:t>
            </a:r>
            <a:r>
              <a:rPr lang="ru-RU" b="1" dirty="0" smtClean="0"/>
              <a:t>ЯГПУ </a:t>
            </a:r>
            <a:r>
              <a:rPr lang="ru-RU" b="1" dirty="0"/>
              <a:t>им. </a:t>
            </a:r>
            <a:r>
              <a:rPr lang="ru-RU" b="1" dirty="0" err="1"/>
              <a:t>К.Д.Ушинского</a:t>
            </a:r>
            <a:r>
              <a:rPr lang="ru-RU" b="1" dirty="0"/>
              <a:t>,  </a:t>
            </a:r>
            <a:r>
              <a:rPr lang="ru-RU" b="1" dirty="0" err="1"/>
              <a:t>ЯрГУ</a:t>
            </a:r>
            <a:r>
              <a:rPr lang="ru-RU" b="1" dirty="0"/>
              <a:t> им. </a:t>
            </a:r>
            <a:r>
              <a:rPr lang="ru-RU" b="1" dirty="0" err="1" smtClean="0"/>
              <a:t>П.Г.Демидова</a:t>
            </a:r>
            <a:r>
              <a:rPr lang="en-US" b="1" dirty="0" smtClean="0"/>
              <a:t>)</a:t>
            </a:r>
            <a:endParaRPr lang="ru-RU" b="1" dirty="0"/>
          </a:p>
          <a:p>
            <a:pPr lvl="0"/>
            <a:r>
              <a:rPr lang="ru-RU" b="1" dirty="0"/>
              <a:t>Региональная научно-практическая конференция (Панельная дискуссия) «ФГОС дошкольного образования: основания принятия и последствия» </a:t>
            </a:r>
          </a:p>
          <a:p>
            <a:pPr lvl="0"/>
            <a:r>
              <a:rPr lang="ru-RU" b="1" dirty="0"/>
              <a:t>Региональная научно-практическая конференция «Подготовка школьников к итоговой государственной аттестации в форме ЕГЭ и ОГЭ по предметам ЕМД </a:t>
            </a:r>
          </a:p>
          <a:p>
            <a:pPr lvl="0"/>
            <a:r>
              <a:rPr lang="ru-RU" b="1" dirty="0"/>
              <a:t>Региональная научно-практическая конференция «Региональная инновационная инфраструктура: инновации и потенциал традиций»</a:t>
            </a:r>
          </a:p>
          <a:p>
            <a:pPr lvl="0"/>
            <a:r>
              <a:rPr lang="ru-RU" b="1" dirty="0"/>
              <a:t>Региональная научно-практическая конференция «Слово и образ в контексте современного образования» (дистанционно</a:t>
            </a:r>
            <a:r>
              <a:rPr lang="ru-RU" b="1" dirty="0" smtClean="0"/>
              <a:t>)</a:t>
            </a:r>
          </a:p>
          <a:p>
            <a:pPr lvl="0"/>
            <a:r>
              <a:rPr lang="en-US" b="1" dirty="0" smtClean="0"/>
              <a:t>I </a:t>
            </a:r>
            <a:r>
              <a:rPr lang="ru-RU" b="1" dirty="0" smtClean="0"/>
              <a:t>Всероссийский Съезд педагогов дополнительного образования</a:t>
            </a:r>
            <a:endParaRPr lang="ru-RU" b="1" dirty="0"/>
          </a:p>
          <a:p>
            <a:pPr marL="0" indent="0"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Конкурсы 2014 года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7606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400" b="1" dirty="0" smtClean="0"/>
              <a:t>Всего </a:t>
            </a:r>
            <a:r>
              <a:rPr lang="ru-RU" sz="4400" b="1" dirty="0"/>
              <a:t>9 конкурсов (129 участников-педагогов и 42 ОУ</a:t>
            </a:r>
            <a:r>
              <a:rPr lang="ru-RU" sz="4400" b="1" dirty="0" smtClean="0"/>
              <a:t>)</a:t>
            </a:r>
            <a:endParaRPr lang="en-US" sz="4400" b="1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400" b="1" dirty="0"/>
              <a:t>Среди педагогов </a:t>
            </a:r>
            <a:r>
              <a:rPr lang="en-US" sz="4400" b="1" dirty="0"/>
              <a:t>- 6</a:t>
            </a:r>
            <a:r>
              <a:rPr lang="ru-RU" sz="4400" b="1" dirty="0"/>
              <a:t> конкурсов и </a:t>
            </a:r>
            <a:r>
              <a:rPr lang="ru-RU" sz="4400" b="1" dirty="0" smtClean="0"/>
              <a:t>129участников</a:t>
            </a:r>
            <a:endParaRPr lang="ru-RU" sz="4400" b="1" dirty="0"/>
          </a:p>
          <a:p>
            <a:pPr lvl="0"/>
            <a:r>
              <a:rPr lang="ru-RU" b="1" dirty="0"/>
              <a:t>Областной  этап Всероссийского конкурса «Учитель года России» (16)</a:t>
            </a:r>
          </a:p>
          <a:p>
            <a:pPr lvl="0"/>
            <a:r>
              <a:rPr lang="ru-RU" b="1" dirty="0"/>
              <a:t>Региональный конкурс «Лучший воспитатель дошкольного учреждения» (14)</a:t>
            </a:r>
          </a:p>
          <a:p>
            <a:pPr lvl="0"/>
            <a:r>
              <a:rPr lang="ru-RU" b="1" dirty="0"/>
              <a:t>Региональный этап конкурса «За нравственный подвиг учителя» (32)</a:t>
            </a:r>
          </a:p>
          <a:p>
            <a:pPr lvl="0"/>
            <a:r>
              <a:rPr lang="ru-RU" b="1" dirty="0"/>
              <a:t>Региональный конкурс «Использование ЭОР на предметах гуманитарного цикла»(33)</a:t>
            </a:r>
          </a:p>
          <a:p>
            <a:pPr lvl="0"/>
            <a:r>
              <a:rPr lang="ru-RU" b="1" dirty="0"/>
              <a:t>Профессиональная олимпиада для учителей физической культуры и ОБЖ(20)</a:t>
            </a:r>
          </a:p>
          <a:p>
            <a:pPr lvl="0"/>
            <a:r>
              <a:rPr lang="ru-RU" b="1" dirty="0"/>
              <a:t>Региональный конкурс профессионального мастерства «Мастер года -2014»(14)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4400" b="1" dirty="0"/>
              <a:t>Среди </a:t>
            </a:r>
            <a:r>
              <a:rPr lang="ru-RU" sz="4400" b="1" dirty="0" smtClean="0"/>
              <a:t>учреждений</a:t>
            </a:r>
            <a:r>
              <a:rPr lang="en-US" sz="4400" b="1" dirty="0" smtClean="0"/>
              <a:t> – 3 </a:t>
            </a:r>
            <a:r>
              <a:rPr lang="ru-RU" sz="4400" b="1" dirty="0" smtClean="0"/>
              <a:t>конкурса </a:t>
            </a:r>
            <a:r>
              <a:rPr lang="ru-RU" sz="4400" b="1" dirty="0"/>
              <a:t>(42 учреждения)</a:t>
            </a:r>
          </a:p>
          <a:p>
            <a:pPr lvl="0"/>
            <a:r>
              <a:rPr lang="ru-RU" b="1" dirty="0"/>
              <a:t>Региональный конкурс «Лучшее образовательное учреждение» Детский сад года(13 ОУ)</a:t>
            </a:r>
          </a:p>
          <a:p>
            <a:pPr lvl="0"/>
            <a:r>
              <a:rPr lang="ru-RU" b="1" dirty="0"/>
              <a:t>Региональный этап Всероссийского конкурса на лучший проект по внедрению ГТО в ОУ(17 ОУ)</a:t>
            </a:r>
          </a:p>
          <a:p>
            <a:pPr lvl="0"/>
            <a:r>
              <a:rPr lang="ru-RU" b="1" dirty="0"/>
              <a:t>Областной смотр-конкурс на лучшую материальную базу дисциплины ОБЖ(12 ОУ)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183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Выполнение работ в рамках Государственного задания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500034" y="1428736"/>
            <a:ext cx="4040188" cy="639762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sz="3100" dirty="0" smtClean="0"/>
              <a:t>Видеоконференции</a:t>
            </a:r>
            <a:r>
              <a:rPr lang="ru-RU" sz="3100" dirty="0"/>
              <a:t>, </a:t>
            </a:r>
            <a:r>
              <a:rPr lang="ru-RU" sz="3100" dirty="0" err="1"/>
              <a:t>вебинары</a:t>
            </a:r>
            <a:endParaRPr lang="ru-RU" sz="3100" dirty="0">
              <a:solidFill>
                <a:srgbClr val="000000"/>
              </a:solidFill>
            </a:endParaRPr>
          </a:p>
          <a:p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479116"/>
              </p:ext>
            </p:extLst>
          </p:nvPr>
        </p:nvGraphicFramePr>
        <p:xfrm>
          <a:off x="457200" y="2174874"/>
          <a:ext cx="4040188" cy="420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3438" y="1785926"/>
            <a:ext cx="4041775" cy="393689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Количество реализованных программ  с использованием ДОТ</a:t>
            </a:r>
          </a:p>
          <a:p>
            <a:endParaRPr lang="ru-RU" dirty="0"/>
          </a:p>
        </p:txBody>
      </p:sp>
      <p:graphicFrame>
        <p:nvGraphicFramePr>
          <p:cNvPr id="15" name="Содержимое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81169892"/>
              </p:ext>
            </p:extLst>
          </p:nvPr>
        </p:nvGraphicFramePr>
        <p:xfrm>
          <a:off x="4645025" y="2174875"/>
          <a:ext cx="4041775" cy="355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2531</Words>
  <Application>Microsoft Office PowerPoint</Application>
  <PresentationFormat>Экран (4:3)</PresentationFormat>
  <Paragraphs>634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Итоги работы ИРО за 2014 год  и стратегические направления развития на 2015-2017 г.г.</vt:lpstr>
      <vt:lpstr>Выполнение государственного задания</vt:lpstr>
      <vt:lpstr>Повышение квалификации по ФГОС</vt:lpstr>
      <vt:lpstr>Показатели качества Государственной услуги</vt:lpstr>
      <vt:lpstr>Выполнение плана аудиторной нагрузки</vt:lpstr>
      <vt:lpstr>Причины отмена, переноса занятий</vt:lpstr>
      <vt:lpstr>Выполнение работ в рамках Государственного задания</vt:lpstr>
      <vt:lpstr>Конкурсы 2014 года </vt:lpstr>
      <vt:lpstr>Выполнение работ в рамках Государственного задания</vt:lpstr>
      <vt:lpstr>Выполнение работ в рамках Государственного задания</vt:lpstr>
      <vt:lpstr>Выполнение работ в рамках Государственного задания</vt:lpstr>
      <vt:lpstr>Научно-методическая продукция ИРО</vt:lpstr>
      <vt:lpstr>Публикации научных статей в 2014 году </vt:lpstr>
      <vt:lpstr>Сопровождение программ (проектов) в сфере образования</vt:lpstr>
      <vt:lpstr>ИРО – региональная инновационная площадка</vt:lpstr>
      <vt:lpstr>Организация работы Региональных  ресурсных центров </vt:lpstr>
      <vt:lpstr>Выполнение работ в рамках ВЦП, ОЦП</vt:lpstr>
      <vt:lpstr>Финансово-хозяйственная деятельность ИРО</vt:lpstr>
      <vt:lpstr>Расходы по иным целям</vt:lpstr>
      <vt:lpstr>Результаты приносящей доход деятельности</vt:lpstr>
      <vt:lpstr>Результаты приносящей доход деятельности</vt:lpstr>
      <vt:lpstr>Центр промышленного менеджмента</vt:lpstr>
      <vt:lpstr>Хозяйственная деятельность</vt:lpstr>
      <vt:lpstr>Охрана труда</vt:lpstr>
      <vt:lpstr>Закупочная деятельность</vt:lpstr>
      <vt:lpstr>Мероприятия направленные на социальную поддержку сотрудников и членов их семей</vt:lpstr>
      <vt:lpstr>Достижения ИРО в 2014 году</vt:lpstr>
      <vt:lpstr>Рейтинг кафедр ИРО</vt:lpstr>
      <vt:lpstr>Стратегические направления развития ИРО</vt:lpstr>
      <vt:lpstr>Стратегические направления развития ИРО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работы ИРО за 2014 год  и стратегические направления развития</dc:title>
  <dc:creator>Хозяин</dc:creator>
  <cp:lastModifiedBy>Ангелина Викторовна Золотарева</cp:lastModifiedBy>
  <cp:revision>36</cp:revision>
  <dcterms:created xsi:type="dcterms:W3CDTF">2015-02-04T04:10:41Z</dcterms:created>
  <dcterms:modified xsi:type="dcterms:W3CDTF">2015-02-06T07:28:36Z</dcterms:modified>
</cp:coreProperties>
</file>