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5" r:id="rId2"/>
    <p:sldId id="261" r:id="rId3"/>
    <p:sldId id="262" r:id="rId4"/>
    <p:sldId id="260" r:id="rId5"/>
    <p:sldId id="258" r:id="rId6"/>
    <p:sldId id="266" r:id="rId7"/>
    <p:sldId id="264" r:id="rId8"/>
    <p:sldId id="271" r:id="rId9"/>
    <p:sldId id="270" r:id="rId10"/>
    <p:sldId id="267" r:id="rId11"/>
    <p:sldId id="272" r:id="rId12"/>
    <p:sldId id="268" r:id="rId13"/>
    <p:sldId id="269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-341" y="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85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03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09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80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9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206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51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53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2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8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37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96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7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9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42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150B55-D660-46B5-8981-9FFBC6C31051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ED4E4CB-462F-4F51-9C1B-4381A086D7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5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318964"/>
            <a:ext cx="8574622" cy="186609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ГОАУ ЯО  Институт </a:t>
            </a:r>
            <a:r>
              <a:rPr lang="ru-RU" sz="3200" b="1" dirty="0"/>
              <a:t>развития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50723" y="2624447"/>
            <a:ext cx="7952300" cy="276035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cs typeface="Arial" panose="020B0604020202020204" pitchFamily="34" charset="0"/>
              </a:rPr>
              <a:t>Деятельность ИРО по реализации региональных проектов и программ в 2015 году</a:t>
            </a:r>
            <a:endParaRPr lang="ru-RU" sz="3600" b="1" dirty="0"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930" y="318964"/>
            <a:ext cx="2161309" cy="1402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8975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6299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Региональный проект «Развитие кадрового потенциала системы образования ЯО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79419"/>
            <a:ext cx="10018713" cy="42117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Цель: создание условий для формирования актуальных профессиональных компетенций педагогических работников образовательных организаций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Задачи:</a:t>
            </a:r>
          </a:p>
          <a:p>
            <a:r>
              <a:rPr lang="ru-RU" b="1" dirty="0">
                <a:solidFill>
                  <a:srgbClr val="C00000"/>
                </a:solidFill>
              </a:rPr>
              <a:t>Обеспечение внедрения профессионального стандарта в РСО</a:t>
            </a:r>
          </a:p>
          <a:p>
            <a:r>
              <a:rPr lang="ru-RU" b="1" dirty="0">
                <a:solidFill>
                  <a:srgbClr val="C00000"/>
                </a:solidFill>
              </a:rPr>
              <a:t>Разработка и внедрение в практику ОО методики диагностики уровня </a:t>
            </a:r>
            <a:r>
              <a:rPr lang="ru-RU" b="1" dirty="0" err="1">
                <a:solidFill>
                  <a:srgbClr val="C00000"/>
                </a:solidFill>
              </a:rPr>
              <a:t>сформированности</a:t>
            </a:r>
            <a:r>
              <a:rPr lang="ru-RU" b="1" dirty="0">
                <a:solidFill>
                  <a:srgbClr val="C00000"/>
                </a:solidFill>
              </a:rPr>
              <a:t> актуальных профессиональных компетенций педагогических работников</a:t>
            </a:r>
          </a:p>
          <a:p>
            <a:r>
              <a:rPr lang="ru-RU" b="1" dirty="0">
                <a:solidFill>
                  <a:srgbClr val="C00000"/>
                </a:solidFill>
              </a:rPr>
              <a:t>Разработка и распространение в РСО технологии формирования индивидуальных программ развития педагогических кадров</a:t>
            </a:r>
          </a:p>
          <a:p>
            <a:r>
              <a:rPr lang="ru-RU" b="1" dirty="0">
                <a:solidFill>
                  <a:srgbClr val="C00000"/>
                </a:solidFill>
              </a:rPr>
              <a:t>Развитие вариативных форм повышения квалификации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4232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8674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Направления деятельности ИРО  по проекту в 2015 году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508167"/>
            <a:ext cx="10018713" cy="4283034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Развитие профессиональных сообществ в сфере </a:t>
            </a:r>
            <a:r>
              <a:rPr lang="ru-RU" b="1" dirty="0" smtClean="0">
                <a:solidFill>
                  <a:schemeClr val="accent1"/>
                </a:solidFill>
              </a:rPr>
              <a:t>образования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Разработка и внедрение (на уровне апробации) эффективных моделей повышения квалификации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Сопровождение ММС с целью совершенствования системы методического обеспечения образовательной деятельности на муниципальном уровне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Методическое, организационное, информационное обеспечение внутрифирменной работы с персоналом в образовательных организациях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031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39387"/>
            <a:ext cx="10018713" cy="1235034"/>
          </a:xfrm>
        </p:spPr>
        <p:txBody>
          <a:bodyPr>
            <a:noAutofit/>
          </a:bodyPr>
          <a:lstStyle/>
          <a:p>
            <a:r>
              <a:rPr lang="ru-RU" sz="2800" b="1" dirty="0"/>
              <a:t>Региональный проект « Образовательный комплекс региона»,  малый проект «Развитие неформального образования»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10046"/>
            <a:ext cx="10018713" cy="483325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Предполагаемая </a:t>
            </a:r>
            <a:r>
              <a:rPr lang="ru-RU" b="1" dirty="0" smtClean="0">
                <a:solidFill>
                  <a:schemeClr val="accent1"/>
                </a:solidFill>
              </a:rPr>
              <a:t>цель проекта</a:t>
            </a:r>
            <a:r>
              <a:rPr lang="ru-RU" dirty="0" smtClean="0">
                <a:solidFill>
                  <a:schemeClr val="accent1"/>
                </a:solidFill>
              </a:rPr>
              <a:t>:  Создание новой модели управления: переход </a:t>
            </a:r>
            <a:r>
              <a:rPr lang="ru-RU" dirty="0">
                <a:solidFill>
                  <a:schemeClr val="accent1"/>
                </a:solidFill>
              </a:rPr>
              <a:t>от управления подведомственной системой образования (региональной и муниципальных) к управлению образовательным комплексом региона (ОКР). 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ru-RU" dirty="0" smtClean="0">
                <a:solidFill>
                  <a:schemeClr val="accent1"/>
                </a:solidFill>
              </a:rPr>
              <a:t>Предполагаемая </a:t>
            </a:r>
            <a:r>
              <a:rPr lang="ru-RU" b="1" dirty="0" smtClean="0">
                <a:solidFill>
                  <a:schemeClr val="accent1"/>
                </a:solidFill>
              </a:rPr>
              <a:t>цель </a:t>
            </a:r>
            <a:r>
              <a:rPr lang="ru-RU" b="1" dirty="0" err="1" smtClean="0">
                <a:solidFill>
                  <a:schemeClr val="accent1"/>
                </a:solidFill>
              </a:rPr>
              <a:t>подпроекта</a:t>
            </a:r>
            <a:r>
              <a:rPr lang="ru-RU" dirty="0" smtClean="0">
                <a:solidFill>
                  <a:schemeClr val="accent1"/>
                </a:solidFill>
              </a:rPr>
              <a:t>: 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Создание среды </a:t>
            </a:r>
            <a:r>
              <a:rPr lang="ru-RU" dirty="0">
                <a:solidFill>
                  <a:schemeClr val="accent1"/>
                </a:solidFill>
              </a:rPr>
              <a:t>возможностей для обучающихся, программах и проектах, расширяющих образовательных потенциал региона, способствующих развитию ребенка за пределами урока.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</a:t>
            </a:r>
            <a:r>
              <a:rPr lang="ru-RU" dirty="0" err="1" smtClean="0">
                <a:solidFill>
                  <a:schemeClr val="accent1"/>
                </a:solidFill>
              </a:rPr>
              <a:t>одействие</a:t>
            </a:r>
            <a:r>
              <a:rPr lang="ru-RU" dirty="0" smtClean="0">
                <a:solidFill>
                  <a:schemeClr val="accent1"/>
                </a:solidFill>
              </a:rPr>
              <a:t> </a:t>
            </a:r>
            <a:r>
              <a:rPr lang="ru-RU" dirty="0">
                <a:solidFill>
                  <a:schemeClr val="accent1"/>
                </a:solidFill>
              </a:rPr>
              <a:t>максимально возможной индивидуализации образовательного процесса за счет сетевых программ (сетевых групп детей, сетевых тренеров, сетевого расписания), практики </a:t>
            </a:r>
            <a:r>
              <a:rPr lang="ru-RU" dirty="0" err="1">
                <a:solidFill>
                  <a:schemeClr val="accent1"/>
                </a:solidFill>
              </a:rPr>
              <a:t>тьюторского</a:t>
            </a:r>
            <a:r>
              <a:rPr lang="ru-RU" dirty="0">
                <a:solidFill>
                  <a:schemeClr val="accent1"/>
                </a:solidFill>
              </a:rPr>
              <a:t> сопровождения индивидуальных образовательных маршрутов (дети с различными специальными потребностями), использования ресурсов внеурочной деятельности и каникулярного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1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66751"/>
          </a:xfrm>
        </p:spPr>
        <p:txBody>
          <a:bodyPr>
            <a:noAutofit/>
          </a:bodyPr>
          <a:lstStyle/>
          <a:p>
            <a:r>
              <a:rPr lang="ru-RU" sz="2800" b="1" dirty="0"/>
              <a:t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1812" y="2018805"/>
            <a:ext cx="10018713" cy="377239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Цели проекта: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Содействие </a:t>
            </a:r>
            <a:r>
              <a:rPr lang="ru-RU" b="1" dirty="0">
                <a:solidFill>
                  <a:schemeClr val="accent1"/>
                </a:solidFill>
              </a:rPr>
              <a:t>модернизации системы профессиональной подготовки и повышение качества подготовки рабочих </a:t>
            </a:r>
          </a:p>
          <a:p>
            <a:r>
              <a:rPr lang="ru-RU" b="1" dirty="0">
                <a:solidFill>
                  <a:schemeClr val="accent1"/>
                </a:solidFill>
              </a:rPr>
              <a:t>Содействие в преодолении разрыва между требованиями современного производства и системой подготовки рабочих кадров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Повышение </a:t>
            </a:r>
            <a:r>
              <a:rPr lang="ru-RU" b="1" dirty="0">
                <a:solidFill>
                  <a:schemeClr val="accent1"/>
                </a:solidFill>
              </a:rPr>
              <a:t>престижа рабочих профессий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334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223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Направления деятельности ИРО по проекту в 2015 году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03169"/>
            <a:ext cx="10018713" cy="4188031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Повышение квалификации производственного  и педагогического персонала, мастеров производственного обучения и иного персонала (в образовательных учреждениях и предприятиях</a:t>
            </a:r>
            <a:r>
              <a:rPr lang="ru-RU" b="1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Оказание методической помощи в разработке </a:t>
            </a:r>
            <a:r>
              <a:rPr lang="ru-RU" b="1" dirty="0">
                <a:solidFill>
                  <a:schemeClr val="accent1"/>
                </a:solidFill>
              </a:rPr>
              <a:t>образовательных программ по реализации элементов дуального </a:t>
            </a:r>
            <a:r>
              <a:rPr lang="ru-RU" b="1" dirty="0" smtClean="0">
                <a:solidFill>
                  <a:schemeClr val="accent1"/>
                </a:solidFill>
              </a:rPr>
              <a:t>образования</a:t>
            </a:r>
          </a:p>
          <a:p>
            <a:r>
              <a:rPr lang="ru-RU" b="1" dirty="0">
                <a:solidFill>
                  <a:schemeClr val="accent1"/>
                </a:solidFill>
              </a:rPr>
              <a:t>Методическое сопровождение реализации проекта </a:t>
            </a:r>
            <a:r>
              <a:rPr lang="ru-RU" b="1" dirty="0" smtClean="0">
                <a:solidFill>
                  <a:schemeClr val="accent1"/>
                </a:solidFill>
              </a:rPr>
              <a:t> в организациях</a:t>
            </a:r>
          </a:p>
          <a:p>
            <a:r>
              <a:rPr lang="ru-RU" b="1" dirty="0">
                <a:solidFill>
                  <a:schemeClr val="accent1"/>
                </a:solidFill>
              </a:rPr>
              <a:t>Проведение межрегиональных семинаров по обмену опытом реализации элементов системы дуального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55986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96884"/>
            <a:ext cx="10018713" cy="1353786"/>
          </a:xfrm>
        </p:spPr>
        <p:txBody>
          <a:bodyPr>
            <a:normAutofit/>
          </a:bodyPr>
          <a:lstStyle/>
          <a:p>
            <a:r>
              <a:rPr lang="ru-RU" dirty="0" smtClean="0"/>
              <a:t>Перечень региональных проектов (программ) ИРО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33796"/>
            <a:ext cx="10018713" cy="4702629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/>
              <a:t>Программа  сопровождения </a:t>
            </a:r>
            <a:r>
              <a:rPr lang="ru-RU" sz="2800" b="1" dirty="0"/>
              <a:t>региональной инновационной инфраструктуры (РИП</a:t>
            </a:r>
            <a:r>
              <a:rPr lang="ru-RU" sz="2800" b="1" dirty="0" smtClean="0"/>
              <a:t>)</a:t>
            </a:r>
            <a:endParaRPr lang="ru-RU" sz="2800" b="1" dirty="0"/>
          </a:p>
          <a:p>
            <a:r>
              <a:rPr lang="ru-RU" sz="2800" b="1" dirty="0" smtClean="0"/>
              <a:t>Региональный проект </a:t>
            </a:r>
            <a:r>
              <a:rPr lang="ru-RU" sz="2800" b="1" dirty="0"/>
              <a:t>по сопровождению школ, работающих в сложных социальных </a:t>
            </a:r>
            <a:r>
              <a:rPr lang="ru-RU" sz="2800" b="1" dirty="0" smtClean="0"/>
              <a:t>контекстах </a:t>
            </a:r>
            <a:endParaRPr lang="ru-RU" sz="2800" b="1" dirty="0"/>
          </a:p>
          <a:p>
            <a:r>
              <a:rPr lang="ru-RU" sz="2800" b="1" dirty="0" smtClean="0"/>
              <a:t>Региональный </a:t>
            </a:r>
            <a:r>
              <a:rPr lang="ru-RU" sz="2800" b="1" dirty="0"/>
              <a:t>проект 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</a:p>
          <a:p>
            <a:r>
              <a:rPr lang="ru-RU" sz="2800" b="1" dirty="0" smtClean="0"/>
              <a:t>Региональный </a:t>
            </a:r>
            <a:r>
              <a:rPr lang="ru-RU" sz="2800" b="1" dirty="0"/>
              <a:t>проект «Развитие кадрового потенциала системы образования ЯО»</a:t>
            </a:r>
          </a:p>
          <a:p>
            <a:r>
              <a:rPr lang="ru-RU" sz="2800" b="1" dirty="0" smtClean="0"/>
              <a:t>Региональный </a:t>
            </a:r>
            <a:r>
              <a:rPr lang="ru-RU" sz="2800" b="1" dirty="0"/>
              <a:t>проект </a:t>
            </a:r>
            <a:r>
              <a:rPr lang="ru-RU" sz="2800" b="1" dirty="0" smtClean="0"/>
              <a:t>« Образовательный комплекс региона»,  малый проект «Развитие неформального образования»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61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767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Проекты и программы, реализуемые ИРО в рамках ОЦП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11927"/>
            <a:ext cx="10018713" cy="3879273"/>
          </a:xfrm>
        </p:spPr>
        <p:txBody>
          <a:bodyPr>
            <a:normAutofit/>
          </a:bodyPr>
          <a:lstStyle/>
          <a:p>
            <a:r>
              <a:rPr lang="ru-RU" sz="2800" b="1" dirty="0"/>
              <a:t>Региональный проект « Создание службы медиации</a:t>
            </a:r>
            <a:r>
              <a:rPr lang="ru-RU" sz="2800" b="1" dirty="0" smtClean="0"/>
              <a:t>» (в стадии разработки)</a:t>
            </a:r>
          </a:p>
          <a:p>
            <a:r>
              <a:rPr lang="ru-RU" sz="2800" b="1" dirty="0"/>
              <a:t>ОЦП "Модернизация профессионального образования в соответствии с приоритетными направлениями развития экономики Ярославской области на 2013-2015 годы» </a:t>
            </a:r>
            <a:r>
              <a:rPr lang="ru-RU" sz="2800" dirty="0" smtClean="0"/>
              <a:t>(</a:t>
            </a:r>
            <a:r>
              <a:rPr lang="ru-RU" sz="2800" i="1" dirty="0" smtClean="0"/>
              <a:t>отдельные </a:t>
            </a:r>
            <a:r>
              <a:rPr lang="ru-RU" sz="2800" i="1" dirty="0"/>
              <a:t>мероприятия по поручению ДО)</a:t>
            </a:r>
            <a:endParaRPr lang="ru-RU" sz="2800" i="1" dirty="0" smtClean="0"/>
          </a:p>
          <a:p>
            <a:r>
              <a:rPr lang="ru-RU" sz="2800" b="1" dirty="0"/>
              <a:t>Региональный проект « ГТО. Внедрение комплекса ГТО» </a:t>
            </a:r>
            <a:r>
              <a:rPr lang="ru-RU" sz="2800" b="1" dirty="0" smtClean="0"/>
              <a:t> </a:t>
            </a:r>
            <a:r>
              <a:rPr lang="ru-RU" sz="2800" i="1" dirty="0" smtClean="0"/>
              <a:t>(отдельные мероприятия по поручению ДО)</a:t>
            </a:r>
          </a:p>
        </p:txBody>
      </p:sp>
    </p:spTree>
    <p:extLst>
      <p:ext uri="{BB962C8B-B14F-4D97-AF65-F5344CB8AC3E}">
        <p14:creationId xmlns:p14="http://schemas.microsoft.com/office/powerpoint/2010/main" val="801501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223" y="553156"/>
            <a:ext cx="9550399" cy="1810033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br>
              <a:rPr lang="ru-RU" sz="24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8223" y="2541318"/>
            <a:ext cx="10018713" cy="347947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100" b="1" dirty="0">
                <a:solidFill>
                  <a:schemeClr val="bg2">
                    <a:lumMod val="25000"/>
                  </a:schemeClr>
                </a:solidFill>
              </a:rPr>
              <a:t>Стратегические цели проекта:</a:t>
            </a:r>
            <a:endParaRPr lang="ru-RU" sz="41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Сокращение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разрыва в качестве образования между успешными и неуспешные школами.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Обеспечение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учебной успешности каждого ребенка, независимо от места жительства, социально-экономического статуса семьи.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 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5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4678" y="685800"/>
            <a:ext cx="9568346" cy="863867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Региональный комплексный проект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280" y="1923803"/>
            <a:ext cx="10018713" cy="4405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Задачи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проекта на 2015 год: </a:t>
            </a:r>
            <a:endParaRPr lang="ru-RU" sz="20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инфраструктуры поддержки школ в разработке и реализации программ перехода в эффективный режим работы.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Внедрение в практику управления ОУ и профессиональным развитием педагогов методов управления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результатами.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Создание и развитие различных форм профессионального взаимодействия в региональной (муниципальной) системе образования: профессиональных сообществ директоров, педагогов, сетей школ, территориальных предметных (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</a:rPr>
              <a:t>межпредметных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) объединений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Стимулирование (создание условий) и поддержка участия школ, работающих в сложном социальном контексте, в конкурсах и проектах  регионального и муниципального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уровней.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4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632361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Направления деятельности ИРО в 2015 году по проекту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48791"/>
            <a:ext cx="10018713" cy="434241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Разработка </a:t>
            </a:r>
            <a:r>
              <a:rPr lang="ru-RU" dirty="0">
                <a:solidFill>
                  <a:srgbClr val="C00000"/>
                </a:solidFill>
              </a:rPr>
              <a:t>механизмов, стимулирующих переход школ в эффективный режим работы на региональном и муниципальных </a:t>
            </a:r>
            <a:r>
              <a:rPr lang="ru-RU" dirty="0" smtClean="0">
                <a:solidFill>
                  <a:srgbClr val="C00000"/>
                </a:solidFill>
              </a:rPr>
              <a:t>уровня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Развитие </a:t>
            </a:r>
            <a:r>
              <a:rPr lang="ru-RU" dirty="0">
                <a:solidFill>
                  <a:srgbClr val="C00000"/>
                </a:solidFill>
              </a:rPr>
              <a:t>профессиональной компетентности учителей школ-участников </a:t>
            </a:r>
            <a:r>
              <a:rPr lang="ru-RU" dirty="0" smtClean="0">
                <a:solidFill>
                  <a:srgbClr val="C00000"/>
                </a:solidFill>
              </a:rPr>
              <a:t>проекта</a:t>
            </a:r>
          </a:p>
          <a:p>
            <a:r>
              <a:rPr lang="ru-RU" dirty="0">
                <a:solidFill>
                  <a:srgbClr val="C00000"/>
                </a:solidFill>
              </a:rPr>
              <a:t>Разработка </a:t>
            </a:r>
            <a:r>
              <a:rPr lang="ru-RU" dirty="0" smtClean="0">
                <a:solidFill>
                  <a:srgbClr val="C00000"/>
                </a:solidFill>
              </a:rPr>
              <a:t>инструментария </a:t>
            </a:r>
            <a:r>
              <a:rPr lang="ru-RU" dirty="0">
                <a:solidFill>
                  <a:srgbClr val="C00000"/>
                </a:solidFill>
              </a:rPr>
              <a:t>для мониторинга реализации программы </a:t>
            </a:r>
            <a:r>
              <a:rPr lang="ru-RU" dirty="0" smtClean="0">
                <a:solidFill>
                  <a:srgbClr val="C00000"/>
                </a:solidFill>
              </a:rPr>
              <a:t>мониторинга и организация проведения мониторинга</a:t>
            </a:r>
          </a:p>
          <a:p>
            <a:r>
              <a:rPr lang="ru-RU" dirty="0">
                <a:solidFill>
                  <a:srgbClr val="C00000"/>
                </a:solidFill>
              </a:rPr>
              <a:t>Разработка программы комплексного анализа деятельности ОО по переходу школ в эффективный режим </a:t>
            </a:r>
            <a:r>
              <a:rPr lang="ru-RU" dirty="0" smtClean="0">
                <a:solidFill>
                  <a:srgbClr val="C00000"/>
                </a:solidFill>
              </a:rPr>
              <a:t>работы на основе данных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val="209972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13757"/>
            <a:ext cx="10018713" cy="8787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Реализация программы по сопровождению инновационной инфраструктуры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413165"/>
            <a:ext cx="10018713" cy="5213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</a:rPr>
              <a:t>Цели: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Сформировать </a:t>
            </a:r>
            <a:r>
              <a:rPr lang="ru-RU" sz="2800" b="1" dirty="0">
                <a:solidFill>
                  <a:srgbClr val="C00000"/>
                </a:solidFill>
              </a:rPr>
              <a:t>методические, организационные, </a:t>
            </a:r>
            <a:r>
              <a:rPr lang="ru-RU" sz="2800" b="1" dirty="0" smtClean="0">
                <a:solidFill>
                  <a:srgbClr val="C00000"/>
                </a:solidFill>
              </a:rPr>
              <a:t>информационные  </a:t>
            </a:r>
            <a:r>
              <a:rPr lang="ru-RU" sz="2800" b="1" dirty="0">
                <a:solidFill>
                  <a:srgbClr val="C00000"/>
                </a:solidFill>
              </a:rPr>
              <a:t>ресурсы, способствующие выявлению, сопровождению и внедрению инновационных практик в региональной системе образования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(из проекта стратегии ИРО)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Обеспечить научно - методическое сопровождение инновационной деятельности в </a:t>
            </a:r>
            <a:r>
              <a:rPr lang="ru-RU" sz="2800" b="1" dirty="0" smtClean="0">
                <a:solidFill>
                  <a:srgbClr val="C00000"/>
                </a:solidFill>
              </a:rPr>
              <a:t>РСО </a:t>
            </a:r>
            <a:r>
              <a:rPr lang="ru-RU" sz="2800" i="1" dirty="0" smtClean="0">
                <a:solidFill>
                  <a:srgbClr val="C00000"/>
                </a:solidFill>
              </a:rPr>
              <a:t>(из проекта стратегии ИРО)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763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44236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Реализация программы по сопровождению инновационной инфраструктуры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05049"/>
            <a:ext cx="10018713" cy="4809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C00000"/>
                </a:solidFill>
              </a:rPr>
              <a:t>Задачи: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Создать </a:t>
            </a:r>
            <a:r>
              <a:rPr lang="ru-RU" sz="3200" b="1" dirty="0">
                <a:solidFill>
                  <a:srgbClr val="C00000"/>
                </a:solidFill>
              </a:rPr>
              <a:t>условия (кадровые, организационные, мотивационные, информационно-методические) для обеспечения выявления, сопровождения и внедрения инновационных практик в РСО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Разработать </a:t>
            </a:r>
            <a:r>
              <a:rPr lang="ru-RU" sz="3200" b="1" dirty="0">
                <a:solidFill>
                  <a:srgbClr val="C00000"/>
                </a:solidFill>
              </a:rPr>
              <a:t>новые механизмы взаимодействия участников инновационной деятельности для выявления, сопровождения и внедрения  инновационных практик в  РСО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Обеспечить </a:t>
            </a:r>
            <a:r>
              <a:rPr lang="ru-RU" sz="3200" b="1" dirty="0">
                <a:solidFill>
                  <a:srgbClr val="C00000"/>
                </a:solidFill>
              </a:rPr>
              <a:t>работу творческой лаборатории по прогнозированию и анализу результативности и эффективности инновационной деятельности.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Определить </a:t>
            </a:r>
            <a:r>
              <a:rPr lang="ru-RU" sz="3200" b="1" dirty="0">
                <a:solidFill>
                  <a:srgbClr val="C00000"/>
                </a:solidFill>
              </a:rPr>
              <a:t>единые подходы к  созданию научно-методической продукции.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Проработать </a:t>
            </a:r>
            <a:r>
              <a:rPr lang="ru-RU" sz="3200" b="1" dirty="0">
                <a:solidFill>
                  <a:srgbClr val="C00000"/>
                </a:solidFill>
              </a:rPr>
              <a:t>наиболее рациональные способы продвижения научно-методической инновационной продукции </a:t>
            </a:r>
          </a:p>
          <a:p>
            <a:r>
              <a:rPr lang="ru-RU" sz="3200" b="1" dirty="0" smtClean="0">
                <a:solidFill>
                  <a:srgbClr val="C00000"/>
                </a:solidFill>
              </a:rPr>
              <a:t>Обеспечить </a:t>
            </a:r>
            <a:r>
              <a:rPr lang="ru-RU" sz="3200" b="1" dirty="0">
                <a:solidFill>
                  <a:srgbClr val="C00000"/>
                </a:solidFill>
              </a:rPr>
              <a:t>опережающее оснащение инновационной деятельности соответствующей научно-методической продукцией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09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798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Направления деятельности ИРО в рамках программы в 2015 году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769423"/>
            <a:ext cx="10018713" cy="4021777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</a:rPr>
              <a:t>Организация работы Школы </a:t>
            </a:r>
            <a:r>
              <a:rPr lang="ru-RU" b="1" dirty="0">
                <a:solidFill>
                  <a:schemeClr val="accent1"/>
                </a:solidFill>
              </a:rPr>
              <a:t>методиста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Организация работы Межмуниципального  координационного совета </a:t>
            </a:r>
            <a:r>
              <a:rPr lang="ru-RU" b="1" dirty="0">
                <a:solidFill>
                  <a:schemeClr val="accent1"/>
                </a:solidFill>
              </a:rPr>
              <a:t>методических служб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Проведение Педагогических субботников</a:t>
            </a:r>
            <a:endParaRPr lang="ru-RU" b="1" dirty="0">
              <a:solidFill>
                <a:schemeClr val="accent1"/>
              </a:solidFill>
            </a:endParaRPr>
          </a:p>
          <a:p>
            <a:r>
              <a:rPr lang="ru-RU" b="1" dirty="0" smtClean="0">
                <a:solidFill>
                  <a:schemeClr val="accent1"/>
                </a:solidFill>
              </a:rPr>
              <a:t>Сопровождение </a:t>
            </a:r>
            <a:r>
              <a:rPr lang="ru-RU" b="1" dirty="0">
                <a:solidFill>
                  <a:schemeClr val="accent1"/>
                </a:solidFill>
              </a:rPr>
              <a:t>РИП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Проведение межмуниципальных  мероприятий по организации инновационной деятельности</a:t>
            </a:r>
            <a:endParaRPr lang="ru-RU" b="1" dirty="0">
              <a:solidFill>
                <a:schemeClr val="accent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269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406</TotalTime>
  <Words>823</Words>
  <Application>Microsoft Office PowerPoint</Application>
  <PresentationFormat>Произвольный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Параллакс</vt:lpstr>
      <vt:lpstr>ГОАУ ЯО  Институт развития образования</vt:lpstr>
      <vt:lpstr>Перечень региональных проектов (программ) ИРО</vt:lpstr>
      <vt:lpstr>Проекты и программы, реализуемые ИРО в рамках ОЦП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 </vt:lpstr>
      <vt:lpstr>Направления деятельности ИРО в 2015 году по проекту</vt:lpstr>
      <vt:lpstr>Реализация программы по сопровождению инновационной инфраструктуры</vt:lpstr>
      <vt:lpstr>Реализация программы по сопровождению инновационной инфраструктуры</vt:lpstr>
      <vt:lpstr>Направления деятельности ИРО в рамках программы в 2015 году</vt:lpstr>
      <vt:lpstr>Региональный проект «Развитие кадрового потенциала системы образования ЯО</vt:lpstr>
      <vt:lpstr>Направления деятельности ИРО  по проекту в 2015 году</vt:lpstr>
      <vt:lpstr>Региональный проект « Образовательный комплекс региона»,  малый проект «Развитие неформального образования» </vt:lpstr>
      <vt:lpstr>Региональный проект «Подготовка рабочих кадров, соответствующих требованиям высокотехнологичных отраслей промышленности на основе дуального образования» </vt:lpstr>
      <vt:lpstr>Направления деятельности ИРО по проекту в 2015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комплексный проект «Разработка и внедрение региональной  стратегии помощи школам, работающим в сложных социальных контекстах и показывающих низкие образовательные результаты»</dc:title>
  <dc:creator>Светлана Михайловна Полищук</dc:creator>
  <cp:lastModifiedBy>Галина Валентиновна Куприянова</cp:lastModifiedBy>
  <cp:revision>27</cp:revision>
  <dcterms:created xsi:type="dcterms:W3CDTF">2013-10-30T10:27:19Z</dcterms:created>
  <dcterms:modified xsi:type="dcterms:W3CDTF">2015-02-05T09:31:50Z</dcterms:modified>
</cp:coreProperties>
</file>