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0" r:id="rId3"/>
    <p:sldId id="259" r:id="rId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FCEA"/>
    <a:srgbClr val="ECF4FA"/>
    <a:srgbClr val="FEF9DA"/>
    <a:srgbClr val="FCF1DC"/>
    <a:srgbClr val="FCEFD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>
        <p:scale>
          <a:sx n="107" d="100"/>
          <a:sy n="107" d="100"/>
        </p:scale>
        <p:origin x="-702" y="-30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25851-85B1-4E89-A253-14A5AB65F7F1}" type="datetimeFigureOut">
              <a:rPr lang="ru-RU" smtClean="0"/>
              <a:pPr/>
              <a:t>06.02.2015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0BF77-67DE-483C-B6A7-D9C03131BA1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14908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25851-85B1-4E89-A253-14A5AB65F7F1}" type="datetimeFigureOut">
              <a:rPr lang="ru-RU" smtClean="0"/>
              <a:pPr/>
              <a:t>06.02.2015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0BF77-67DE-483C-B6A7-D9C03131BA1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29593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25851-85B1-4E89-A253-14A5AB65F7F1}" type="datetimeFigureOut">
              <a:rPr lang="ru-RU" smtClean="0"/>
              <a:pPr/>
              <a:t>06.02.2015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0BF77-67DE-483C-B6A7-D9C03131BA1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2607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25851-85B1-4E89-A253-14A5AB65F7F1}" type="datetimeFigureOut">
              <a:rPr lang="ru-RU" smtClean="0"/>
              <a:pPr/>
              <a:t>06.02.2015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0BF77-67DE-483C-B6A7-D9C03131BA1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39577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25851-85B1-4E89-A253-14A5AB65F7F1}" type="datetimeFigureOut">
              <a:rPr lang="ru-RU" smtClean="0"/>
              <a:pPr/>
              <a:t>06.02.2015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0BF77-67DE-483C-B6A7-D9C03131BA1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13425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25851-85B1-4E89-A253-14A5AB65F7F1}" type="datetimeFigureOut">
              <a:rPr lang="ru-RU" smtClean="0"/>
              <a:pPr/>
              <a:t>06.02.2015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0BF77-67DE-483C-B6A7-D9C03131BA1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6643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25851-85B1-4E89-A253-14A5AB65F7F1}" type="datetimeFigureOut">
              <a:rPr lang="ru-RU" smtClean="0"/>
              <a:pPr/>
              <a:t>06.02.2015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0BF77-67DE-483C-B6A7-D9C03131BA1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44550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25851-85B1-4E89-A253-14A5AB65F7F1}" type="datetimeFigureOut">
              <a:rPr lang="ru-RU" smtClean="0"/>
              <a:pPr/>
              <a:t>06.02.2015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0BF77-67DE-483C-B6A7-D9C03131BA1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3462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25851-85B1-4E89-A253-14A5AB65F7F1}" type="datetimeFigureOut">
              <a:rPr lang="ru-RU" smtClean="0"/>
              <a:pPr/>
              <a:t>06.02.2015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0BF77-67DE-483C-B6A7-D9C03131BA1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5524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25851-85B1-4E89-A253-14A5AB65F7F1}" type="datetimeFigureOut">
              <a:rPr lang="ru-RU" smtClean="0"/>
              <a:pPr/>
              <a:t>06.02.2015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0BF77-67DE-483C-B6A7-D9C03131BA1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65037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25851-85B1-4E89-A253-14A5AB65F7F1}" type="datetimeFigureOut">
              <a:rPr lang="ru-RU" smtClean="0"/>
              <a:pPr/>
              <a:t>06.02.2015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0BF77-67DE-483C-B6A7-D9C03131BA1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38594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EAFCEA">
                <a:alpha val="45098"/>
              </a:srgbClr>
            </a:gs>
            <a:gs pos="8000">
              <a:srgbClr val="83A7C3"/>
            </a:gs>
            <a:gs pos="20000">
              <a:srgbClr val="768FB9">
                <a:alpha val="52000"/>
              </a:srgbClr>
            </a:gs>
            <a:gs pos="38000">
              <a:srgbClr val="83A7C3"/>
            </a:gs>
            <a:gs pos="52000">
              <a:srgbClr val="FFFFFF"/>
            </a:gs>
            <a:gs pos="62000">
              <a:srgbClr val="9C6563">
                <a:alpha val="42000"/>
              </a:srgbClr>
            </a:gs>
            <a:gs pos="68000">
              <a:srgbClr val="80302D">
                <a:alpha val="45000"/>
              </a:srgbClr>
            </a:gs>
            <a:gs pos="86000">
              <a:srgbClr val="C0524E"/>
            </a:gs>
            <a:gs pos="94000">
              <a:srgbClr val="EBDAD4"/>
            </a:gs>
            <a:gs pos="100000">
              <a:srgbClr val="55261C">
                <a:alpha val="55000"/>
              </a:srgbClr>
            </a:gs>
          </a:gsLst>
          <a:lin ang="81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025851-85B1-4E89-A253-14A5AB65F7F1}" type="datetimeFigureOut">
              <a:rPr lang="ru-RU" smtClean="0"/>
              <a:pPr/>
              <a:t>06.02.2015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90BF77-67DE-483C-B6A7-D9C03131BA1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35174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&#1048;&#1053;&#1060;&#1054;&#1056;&#1052;&#1040;&#1062;&#1048;&#1054;&#1053;&#1053;&#1054;.docx" TargetMode="External"/><Relationship Id="rId2" Type="http://schemas.openxmlformats.org/officeDocument/2006/relationships/hyperlink" Target="&#1050;&#1054;&#1053;&#1060;&#1045;&#1056;&#1045;&#1053;&#1062;&#1048;&#1048;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62688" y="438784"/>
            <a:ext cx="9144000" cy="2387600"/>
          </a:xfrm>
          <a:gradFill flip="none" rotWithShape="1">
            <a:gsLst>
              <a:gs pos="0">
                <a:srgbClr val="DCEBF5"/>
              </a:gs>
              <a:gs pos="4000">
                <a:srgbClr val="83A7C3"/>
              </a:gs>
              <a:gs pos="17000">
                <a:srgbClr val="768FB9"/>
              </a:gs>
              <a:gs pos="21000">
                <a:srgbClr val="83A7C3"/>
              </a:gs>
              <a:gs pos="52000">
                <a:srgbClr val="FFFFFF"/>
              </a:gs>
              <a:gs pos="56000">
                <a:srgbClr val="9C6563"/>
              </a:gs>
              <a:gs pos="59000">
                <a:srgbClr val="80302D"/>
              </a:gs>
              <a:gs pos="63000">
                <a:srgbClr val="C0524E"/>
              </a:gs>
              <a:gs pos="94000">
                <a:srgbClr val="EBDAD4"/>
              </a:gs>
              <a:gs pos="96000">
                <a:srgbClr val="55261C"/>
              </a:gs>
            </a:gsLst>
            <a:lin ang="18900000" scaled="1"/>
            <a:tileRect/>
          </a:gradFill>
        </p:spPr>
        <p:txBody>
          <a:bodyPr/>
          <a:lstStyle/>
          <a:p>
            <a:r>
              <a:rPr lang="ru-RU" dirty="0" smtClean="0"/>
              <a:t>План ГОАУ ЯО ИРО на 2015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01553" y="3140399"/>
            <a:ext cx="9144000" cy="534956"/>
          </a:xfrm>
        </p:spPr>
        <p:txBody>
          <a:bodyPr/>
          <a:lstStyle/>
          <a:p>
            <a:r>
              <a:rPr lang="ru-RU" dirty="0" smtClean="0"/>
              <a:t>Научно-методическая, методическая  и проектная деятельность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4740675" y="5672831"/>
            <a:ext cx="29096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Ученый совет ГОАУ ЯО ИРО,</a:t>
            </a:r>
          </a:p>
          <a:p>
            <a:pPr algn="ctr"/>
            <a:r>
              <a:rPr lang="ru-RU" dirty="0" smtClean="0"/>
              <a:t> 06.02.2015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9632273" y="4927107"/>
            <a:ext cx="173451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Смирнова А.Н., </a:t>
            </a:r>
          </a:p>
          <a:p>
            <a:r>
              <a:rPr lang="ru-RU" dirty="0" smtClean="0"/>
              <a:t>проректор ИРО</a:t>
            </a:r>
            <a:endParaRPr lang="ru-RU" dirty="0"/>
          </a:p>
        </p:txBody>
      </p:sp>
      <p:pic>
        <p:nvPicPr>
          <p:cNvPr id="7" name="Picture 4" descr="ЛОГОТИПЧИК"/>
          <p:cNvPicPr>
            <a:picLocks noChangeAspect="1" noChangeArrowheads="1"/>
          </p:cNvPicPr>
          <p:nvPr/>
        </p:nvPicPr>
        <p:blipFill>
          <a:blip r:embed="rId2">
            <a:lum bright="10000"/>
          </a:blip>
          <a:srcRect/>
          <a:stretch>
            <a:fillRect/>
          </a:stretch>
        </p:blipFill>
        <p:spPr bwMode="auto">
          <a:xfrm>
            <a:off x="475695" y="115410"/>
            <a:ext cx="677863" cy="679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87283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00344" y="214205"/>
            <a:ext cx="10515600" cy="1325563"/>
          </a:xfrm>
        </p:spPr>
        <p:txBody>
          <a:bodyPr/>
          <a:lstStyle/>
          <a:p>
            <a:pPr algn="ctr"/>
            <a:r>
              <a:rPr lang="ru-RU" dirty="0" smtClean="0"/>
              <a:t>План ИРО (2 часть)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09530" y="1292964"/>
            <a:ext cx="6915705" cy="4351338"/>
          </a:xfrm>
        </p:spPr>
        <p:txBody>
          <a:bodyPr>
            <a:noAutofit/>
          </a:bodyPr>
          <a:lstStyle/>
          <a:p>
            <a:r>
              <a:rPr lang="ru-RU" sz="2600" dirty="0" smtClean="0"/>
              <a:t>Ученые советы</a:t>
            </a:r>
          </a:p>
          <a:p>
            <a:r>
              <a:rPr lang="ru-RU" sz="2600" dirty="0" smtClean="0">
                <a:hlinkClick r:id="rId2" action="ppaction://hlinkfile"/>
              </a:rPr>
              <a:t>Конференции</a:t>
            </a:r>
            <a:endParaRPr lang="ru-RU" sz="2600" dirty="0" smtClean="0"/>
          </a:p>
          <a:p>
            <a:r>
              <a:rPr lang="ru-RU" sz="2600" dirty="0" smtClean="0"/>
              <a:t>Конкурсы</a:t>
            </a:r>
          </a:p>
          <a:p>
            <a:r>
              <a:rPr lang="ru-RU" sz="2600" dirty="0" smtClean="0"/>
              <a:t>Видеоконференции</a:t>
            </a:r>
          </a:p>
          <a:p>
            <a:r>
              <a:rPr lang="ru-RU" sz="2600" dirty="0" err="1" smtClean="0"/>
              <a:t>Вебинары</a:t>
            </a:r>
            <a:endParaRPr lang="ru-RU" sz="2600" dirty="0" smtClean="0"/>
          </a:p>
          <a:p>
            <a:r>
              <a:rPr lang="ru-RU" sz="2600" dirty="0" smtClean="0"/>
              <a:t>Семинары</a:t>
            </a:r>
          </a:p>
          <a:p>
            <a:r>
              <a:rPr lang="ru-RU" sz="2600" dirty="0" smtClean="0">
                <a:hlinkClick r:id="rId3" action="ppaction://hlinkfile"/>
              </a:rPr>
              <a:t>Информационно-образовательные ресурсы</a:t>
            </a:r>
            <a:endParaRPr lang="ru-RU" sz="2600" dirty="0" smtClean="0"/>
          </a:p>
          <a:p>
            <a:r>
              <a:rPr lang="ru-RU" sz="2600" dirty="0" smtClean="0"/>
              <a:t>Проекты и программы</a:t>
            </a:r>
          </a:p>
          <a:p>
            <a:r>
              <a:rPr lang="ru-RU" sz="2600" dirty="0" smtClean="0"/>
              <a:t>Региональные Ресурсные центры</a:t>
            </a:r>
          </a:p>
          <a:p>
            <a:r>
              <a:rPr lang="ru-RU" sz="2600" dirty="0" smtClean="0"/>
              <a:t>План внутрифирменного обучения</a:t>
            </a:r>
          </a:p>
          <a:p>
            <a:r>
              <a:rPr lang="ru-RU" sz="2600" dirty="0" smtClean="0"/>
              <a:t>Циклограмма деятельности ИРО</a:t>
            </a:r>
          </a:p>
          <a:p>
            <a:endParaRPr lang="ru-RU" sz="2600" dirty="0"/>
          </a:p>
        </p:txBody>
      </p:sp>
      <p:pic>
        <p:nvPicPr>
          <p:cNvPr id="4" name="Picture 4" descr="ЛОГОТИПЧИК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89264" y="142042"/>
            <a:ext cx="677863" cy="679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69696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000" y="4452155"/>
            <a:ext cx="7941356" cy="22228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Овальная выноска 6"/>
          <p:cNvSpPr/>
          <p:nvPr/>
        </p:nvSpPr>
        <p:spPr>
          <a:xfrm>
            <a:off x="615700" y="133165"/>
            <a:ext cx="7767177" cy="4776316"/>
          </a:xfrm>
          <a:prstGeom prst="wedgeEllipseCallout">
            <a:avLst>
              <a:gd name="adj1" fmla="val 34631"/>
              <a:gd name="adj2" fmla="val 6062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TextBox 1"/>
          <p:cNvSpPr txBox="1"/>
          <p:nvPr/>
        </p:nvSpPr>
        <p:spPr>
          <a:xfrm>
            <a:off x="8513693" y="1029808"/>
            <a:ext cx="340163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/>
              <a:t>В </a:t>
            </a:r>
            <a:r>
              <a:rPr lang="en-US" sz="2000" b="1" dirty="0" smtClean="0"/>
              <a:t>IV </a:t>
            </a:r>
            <a:r>
              <a:rPr lang="ru-RU" sz="2000" b="1" dirty="0" smtClean="0"/>
              <a:t> квартале 49 семинаров,</a:t>
            </a:r>
          </a:p>
          <a:p>
            <a:r>
              <a:rPr lang="ru-RU" sz="2000" b="1" dirty="0" smtClean="0"/>
              <a:t> из них :</a:t>
            </a:r>
          </a:p>
          <a:p>
            <a:pPr lvl="1"/>
            <a:r>
              <a:rPr lang="ru-RU" sz="2000" b="1" dirty="0" smtClean="0"/>
              <a:t>на базе ИРО – 29</a:t>
            </a:r>
          </a:p>
          <a:p>
            <a:pPr lvl="1"/>
            <a:r>
              <a:rPr lang="ru-RU" sz="2000" b="1" dirty="0"/>
              <a:t>н</a:t>
            </a:r>
            <a:r>
              <a:rPr lang="ru-RU" sz="2000" b="1" dirty="0" smtClean="0"/>
              <a:t>а базе МР</a:t>
            </a:r>
            <a:r>
              <a:rPr lang="ru-RU" sz="2000" b="1" dirty="0"/>
              <a:t> </a:t>
            </a:r>
            <a:r>
              <a:rPr lang="ru-RU" sz="2000" b="1" dirty="0" smtClean="0"/>
              <a:t> – 20</a:t>
            </a:r>
            <a:endParaRPr lang="ru-RU" sz="20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8513693" y="3542269"/>
            <a:ext cx="351555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Всего в 2015 году:</a:t>
            </a:r>
          </a:p>
          <a:p>
            <a:pPr lvl="1"/>
            <a:r>
              <a:rPr lang="ru-RU" sz="2000" b="1" dirty="0" smtClean="0"/>
              <a:t>конференций</a:t>
            </a:r>
            <a:r>
              <a:rPr lang="en-US" sz="2000" b="1" dirty="0" smtClean="0"/>
              <a:t> </a:t>
            </a:r>
            <a:r>
              <a:rPr lang="ru-RU" sz="2000" b="1" dirty="0"/>
              <a:t>– </a:t>
            </a:r>
            <a:r>
              <a:rPr lang="ru-RU" sz="2000" b="1" dirty="0" smtClean="0"/>
              <a:t>5</a:t>
            </a:r>
          </a:p>
          <a:p>
            <a:pPr lvl="1"/>
            <a:r>
              <a:rPr lang="ru-RU" sz="2000" b="1" dirty="0" err="1"/>
              <a:t>в</a:t>
            </a:r>
            <a:r>
              <a:rPr lang="ru-RU" sz="2000" b="1" dirty="0" err="1" smtClean="0"/>
              <a:t>ебинаров</a:t>
            </a:r>
            <a:r>
              <a:rPr lang="ru-RU" sz="2000" b="1" dirty="0" smtClean="0"/>
              <a:t> </a:t>
            </a:r>
            <a:r>
              <a:rPr lang="ru-RU" sz="2000" b="1" dirty="0"/>
              <a:t>– </a:t>
            </a:r>
            <a:r>
              <a:rPr lang="ru-RU" sz="2000" b="1" dirty="0" smtClean="0"/>
              <a:t>22</a:t>
            </a:r>
          </a:p>
          <a:p>
            <a:pPr lvl="1"/>
            <a:r>
              <a:rPr lang="ru-RU" sz="2000" b="1" dirty="0" smtClean="0"/>
              <a:t>видеоконференций – 13 </a:t>
            </a:r>
          </a:p>
          <a:p>
            <a:pPr lvl="1"/>
            <a:r>
              <a:rPr lang="ru-RU" sz="2000" b="1" dirty="0" smtClean="0"/>
              <a:t>семинаров </a:t>
            </a:r>
            <a:r>
              <a:rPr lang="ru-RU" sz="2000" b="1" dirty="0"/>
              <a:t>– </a:t>
            </a:r>
            <a:r>
              <a:rPr lang="ru-RU" sz="2000" b="1" dirty="0" smtClean="0"/>
              <a:t>145</a:t>
            </a:r>
          </a:p>
          <a:p>
            <a:pPr lvl="1"/>
            <a:r>
              <a:rPr lang="ru-RU" sz="2000" b="1" dirty="0" err="1" smtClean="0"/>
              <a:t>педсубботников</a:t>
            </a:r>
            <a:r>
              <a:rPr lang="ru-RU" sz="2000" b="1" dirty="0" smtClean="0"/>
              <a:t> – 5 </a:t>
            </a:r>
          </a:p>
          <a:p>
            <a:pPr lvl="1"/>
            <a:r>
              <a:rPr lang="ru-RU" sz="2000" b="1" dirty="0" smtClean="0"/>
              <a:t>конкурсов </a:t>
            </a:r>
            <a:r>
              <a:rPr lang="ru-RU" sz="2000" b="1" dirty="0"/>
              <a:t>– </a:t>
            </a:r>
            <a:r>
              <a:rPr lang="ru-RU" sz="2000" b="1" dirty="0" smtClean="0"/>
              <a:t>9</a:t>
            </a:r>
            <a:endParaRPr lang="ru-RU" sz="2000" b="1" dirty="0"/>
          </a:p>
          <a:p>
            <a:endParaRPr lang="ru-RU" sz="2000" b="1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3084"/>
          <a:stretch/>
        </p:blipFill>
        <p:spPr bwMode="auto">
          <a:xfrm>
            <a:off x="2748780" y="521922"/>
            <a:ext cx="3794063" cy="39455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4" descr="ЛОГОТИПЧИК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9264" y="142042"/>
            <a:ext cx="677863" cy="679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48971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788</TotalTime>
  <Words>95</Words>
  <Application>Microsoft Office PowerPoint</Application>
  <PresentationFormat>Произвольный</PresentationFormat>
  <Paragraphs>29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План ГОАУ ЯО ИРО на 2015</vt:lpstr>
      <vt:lpstr>План ИРО (2 часть)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Николай Владимирович Потехин</dc:creator>
  <cp:lastModifiedBy>Алевтина Николаевна Смирнова</cp:lastModifiedBy>
  <cp:revision>18</cp:revision>
  <dcterms:created xsi:type="dcterms:W3CDTF">2015-02-04T10:07:42Z</dcterms:created>
  <dcterms:modified xsi:type="dcterms:W3CDTF">2015-02-06T06:01:37Z</dcterms:modified>
</cp:coreProperties>
</file>