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sldIdLst>
    <p:sldId id="256" r:id="rId3"/>
    <p:sldId id="270" r:id="rId4"/>
    <p:sldId id="302" r:id="rId5"/>
    <p:sldId id="296" r:id="rId6"/>
    <p:sldId id="297" r:id="rId7"/>
    <p:sldId id="298" r:id="rId8"/>
    <p:sldId id="299" r:id="rId9"/>
    <p:sldId id="301" r:id="rId10"/>
    <p:sldId id="303" r:id="rId11"/>
    <p:sldId id="276" r:id="rId12"/>
    <p:sldId id="300" r:id="rId13"/>
    <p:sldId id="268" r:id="rId14"/>
    <p:sldId id="29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9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07FB0FC-4B30-4658-A25E-54038D6B826E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49AEC21-6048-4649-AF82-964898DA2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2696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8"/>
          <a:stretch>
            <a:fillRect/>
          </a:stretch>
        </p:blipFill>
        <p:spPr bwMode="auto">
          <a:xfrm>
            <a:off x="0" y="5357813"/>
            <a:ext cx="3286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r="11858"/>
          <a:stretch>
            <a:fillRect/>
          </a:stretch>
        </p:blipFill>
        <p:spPr bwMode="auto">
          <a:xfrm>
            <a:off x="8215313" y="5175250"/>
            <a:ext cx="9286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609A0E98-9186-488A-B15F-201E3E00E1BC}" type="datetimeFigureOut">
              <a:rPr lang="ru-RU"/>
              <a:pPr>
                <a:defRPr/>
              </a:pPr>
              <a:t>17.04.2015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13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E1907A19-6D30-4CCB-94C5-3FD61802B1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6AE2C-264A-4962-AB1B-67A2CFF08B7B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73771-0E34-41AD-B155-21DEBE75D2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08D67-773A-4047-A5B2-8E18AD104976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8920A-3558-4856-8378-9EE6108F2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FC2BE-D0CA-42FD-94B0-4FC57618B2DC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1C508-FC3A-4709-B469-F665ECED2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6A2C6-2A15-404D-84FE-127840480B51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266B7-8A9E-46CE-89DB-F928697F6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ACBB8-112E-40BE-B924-9FA5D58A9069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1C888-5006-4D54-98BD-198A4B58ED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5C7F-34B6-4DDB-831F-A5712922C69C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654D7-AF46-4B2F-92EE-754F0BBD7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726CF-C93C-4ADE-B219-30BB6E31962B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4B331-17C3-4524-A037-17A9CD3CCA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00436-FE75-4A45-AB32-27ACAA209EF5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54BCA-3BC9-45E5-9250-3064E976A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867C2-6195-4FB5-B0E8-B7716AE5D287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7278F-05FE-4740-B375-D49BBAE6C9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AE43F-7A2B-4779-9952-CB972549B8D0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AF9EC-D3D9-4021-8E92-5725EE50F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8"/>
          <a:stretch>
            <a:fillRect/>
          </a:stretch>
        </p:blipFill>
        <p:spPr bwMode="auto">
          <a:xfrm>
            <a:off x="0" y="5357813"/>
            <a:ext cx="3286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r="11858"/>
          <a:stretch>
            <a:fillRect/>
          </a:stretch>
        </p:blipFill>
        <p:spPr bwMode="auto">
          <a:xfrm>
            <a:off x="8215313" y="5175250"/>
            <a:ext cx="9286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1143000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30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71625"/>
            <a:ext cx="8229600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572B9C-F922-4FD2-A794-EC64B0E4E7A7}" type="datetimeFigureOut">
              <a:rPr lang="ru-RU"/>
              <a:pPr>
                <a:defRPr/>
              </a:pPr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3CFAC7-0056-43C2-BBCF-D85BB0939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F2F2F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2F2F2"/>
          </a:solidFill>
          <a:latin typeface="Cambr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5" y="1988840"/>
            <a:ext cx="9001125" cy="1728787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 ходе реализации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Программы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ГОАУ ЯО «Институт развития образования» на 2015-2017 г.г. и перспективы до 2020 года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 апреля 2004г.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Рисунок 1" descr="ЛОГОТИПЧИ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1276350" cy="127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8712968" cy="42043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Создаем новые организационные и нормативные основы реализации Программы развития</a:t>
            </a:r>
          </a:p>
          <a:p>
            <a:r>
              <a:rPr lang="ru-RU" altLang="ru-RU" sz="2000" dirty="0" smtClean="0">
                <a:latin typeface="+mn-lt"/>
              </a:rPr>
              <a:t>Доработка  понятийного аппарата Программы</a:t>
            </a:r>
          </a:p>
          <a:p>
            <a:r>
              <a:rPr lang="ru-RU" altLang="ru-RU" sz="2000" dirty="0" smtClean="0">
                <a:latin typeface="+mn-lt"/>
              </a:rPr>
              <a:t>Разработка Регламентов и Норм нагрузки сотрудников ИРО</a:t>
            </a:r>
          </a:p>
          <a:p>
            <a:r>
              <a:rPr lang="ru-RU" altLang="ru-RU" sz="2000" dirty="0" smtClean="0">
                <a:latin typeface="+mn-lt"/>
              </a:rPr>
              <a:t>Разработка Положения об оценке эффективности (интенсивности, качестве, результативности)  деятельности</a:t>
            </a:r>
          </a:p>
          <a:p>
            <a:r>
              <a:rPr lang="ru-RU" altLang="ru-RU" sz="2000" dirty="0" smtClean="0">
                <a:latin typeface="+mn-lt"/>
              </a:rPr>
              <a:t>Внесение изменений в Образовательную программу ИРО </a:t>
            </a:r>
          </a:p>
          <a:p>
            <a:r>
              <a:rPr lang="ru-RU" altLang="ru-RU" sz="2000" dirty="0">
                <a:latin typeface="+mn-lt"/>
              </a:rPr>
              <a:t>Разработка </a:t>
            </a:r>
            <a:r>
              <a:rPr lang="ru-RU" altLang="ru-RU" sz="2000" dirty="0" smtClean="0">
                <a:latin typeface="+mn-lt"/>
              </a:rPr>
              <a:t>новой модели информационной системы ИРО</a:t>
            </a:r>
            <a:endParaRPr lang="ru-RU" altLang="ru-RU" sz="2000" dirty="0">
              <a:latin typeface="+mn-lt"/>
            </a:endParaRPr>
          </a:p>
          <a:p>
            <a:r>
              <a:rPr lang="ru-RU" altLang="ru-RU" sz="2000" dirty="0" smtClean="0">
                <a:latin typeface="+mn-lt"/>
              </a:rPr>
              <a:t>Разработка новых Положений  (об </a:t>
            </a:r>
            <a:r>
              <a:rPr lang="ru-RU" sz="2000" dirty="0">
                <a:latin typeface="+mn-lt"/>
              </a:rPr>
              <a:t>УПД и УММ </a:t>
            </a:r>
            <a:r>
              <a:rPr lang="ru-RU" sz="2000" dirty="0" smtClean="0">
                <a:latin typeface="+mn-lt"/>
              </a:rPr>
              <a:t>; об Экспертном Совете; о Редакционно-издательском Совете; </a:t>
            </a:r>
            <a:r>
              <a:rPr lang="ru-RU" altLang="ru-RU" sz="2000" dirty="0" smtClean="0">
                <a:latin typeface="+mn-lt"/>
              </a:rPr>
              <a:t>о маркетинговой деятельности ИРО и др.)</a:t>
            </a:r>
          </a:p>
          <a:p>
            <a:r>
              <a:rPr lang="ru-RU" altLang="ru-RU" sz="2000" dirty="0" smtClean="0">
                <a:latin typeface="+mn-lt"/>
              </a:rPr>
              <a:t>Заключение договоров с муниципальными службами и ОО РСО о совместной деятельности</a:t>
            </a:r>
          </a:p>
          <a:p>
            <a:endParaRPr lang="ru-RU" altLang="ru-RU" sz="2000" dirty="0" smtClean="0"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357312"/>
            <a:ext cx="9144000" cy="847551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Первоочередные средства реализации Программы</a:t>
            </a:r>
          </a:p>
          <a:p>
            <a:pPr algn="r" eaLnBrk="1" hangingPunct="1">
              <a:defRPr/>
            </a:pPr>
            <a:r>
              <a:rPr lang="ru-RU" sz="2000" dirty="0" smtClean="0">
                <a:solidFill>
                  <a:srgbClr val="FF0000"/>
                </a:solidFill>
              </a:rPr>
              <a:t>Старыми средствами новые задачи не решить….. 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2043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Обеспечиваем новое содержание развития ИРО</a:t>
            </a:r>
          </a:p>
          <a:p>
            <a:r>
              <a:rPr lang="ru-RU" altLang="ru-RU" sz="2000" dirty="0" smtClean="0">
                <a:latin typeface="+mn-lt"/>
              </a:rPr>
              <a:t>Реализация внутрифирменного обучения (</a:t>
            </a:r>
            <a:r>
              <a:rPr lang="ru-RU" sz="2000" dirty="0">
                <a:latin typeface="+mn-lt"/>
              </a:rPr>
              <a:t>Организация внебюджетной деятельности </a:t>
            </a:r>
            <a:r>
              <a:rPr lang="ru-RU" sz="2000" dirty="0" smtClean="0">
                <a:latin typeface="+mn-lt"/>
              </a:rPr>
              <a:t>; </a:t>
            </a:r>
            <a:r>
              <a:rPr lang="ru-RU" sz="2000" dirty="0">
                <a:latin typeface="+mn-lt"/>
              </a:rPr>
              <a:t>Управление инновационными проектами и </a:t>
            </a:r>
            <a:r>
              <a:rPr lang="ru-RU" sz="2000" dirty="0" smtClean="0">
                <a:latin typeface="+mn-lt"/>
              </a:rPr>
              <a:t>программами; </a:t>
            </a:r>
            <a:r>
              <a:rPr lang="ru-RU" sz="2000" dirty="0">
                <a:latin typeface="+mn-lt"/>
              </a:rPr>
              <a:t>Развитие ИКТ-компетентности преподавателя </a:t>
            </a:r>
            <a:r>
              <a:rPr lang="ru-RU" sz="2000" dirty="0" smtClean="0">
                <a:latin typeface="+mn-lt"/>
              </a:rPr>
              <a:t>ИРО  и др.)</a:t>
            </a:r>
          </a:p>
          <a:p>
            <a:r>
              <a:rPr lang="ru-RU" sz="2000" dirty="0" smtClean="0">
                <a:latin typeface="+mn-lt"/>
              </a:rPr>
              <a:t>Упорядочение деятельности ресурсных </a:t>
            </a:r>
            <a:r>
              <a:rPr lang="ru-RU" sz="2000" dirty="0">
                <a:latin typeface="+mn-lt"/>
              </a:rPr>
              <a:t>центров  </a:t>
            </a:r>
            <a:r>
              <a:rPr lang="ru-RU" sz="2000" dirty="0" smtClean="0">
                <a:latin typeface="+mn-lt"/>
              </a:rPr>
              <a:t>ИРО (вопрос на ученом Совете ИРО)</a:t>
            </a:r>
          </a:p>
          <a:p>
            <a:r>
              <a:rPr lang="ru-RU" sz="2000" dirty="0" smtClean="0">
                <a:latin typeface="+mn-lt"/>
              </a:rPr>
              <a:t>Оформление инновационной инфраструктуры  ИРО и РСО (РИП, СП, лаборатории, проекты и др….)</a:t>
            </a:r>
          </a:p>
          <a:p>
            <a:r>
              <a:rPr lang="ru-RU" sz="2000" dirty="0" smtClean="0">
                <a:latin typeface="+mn-lt"/>
              </a:rPr>
              <a:t>Создание и регламентация деятельности профессиональных сообществ </a:t>
            </a:r>
          </a:p>
          <a:p>
            <a:r>
              <a:rPr lang="ru-RU" sz="2000" dirty="0" smtClean="0">
                <a:latin typeface="+mn-lt"/>
              </a:rPr>
              <a:t>Запуск идеи «Дня ИРО» в муниципальных районах ЯО</a:t>
            </a:r>
          </a:p>
          <a:p>
            <a:r>
              <a:rPr lang="ru-RU" sz="2000" dirty="0" smtClean="0">
                <a:latin typeface="+mn-lt"/>
              </a:rPr>
              <a:t>Разработка новой модели регионального Информационного центра  ИРО</a:t>
            </a:r>
          </a:p>
          <a:p>
            <a:r>
              <a:rPr lang="ru-RU" sz="2000" dirty="0" smtClean="0">
                <a:latin typeface="+mn-lt"/>
              </a:rPr>
              <a:t>Запуск подготовки к юбилею ИРО</a:t>
            </a:r>
          </a:p>
          <a:p>
            <a:endParaRPr lang="ru-RU" sz="2000" dirty="0" smtClean="0">
              <a:latin typeface="+mn-lt"/>
            </a:endParaRPr>
          </a:p>
          <a:p>
            <a:endParaRPr lang="ru-RU" sz="2000" dirty="0" smtClean="0">
              <a:latin typeface="+mn-lt"/>
            </a:endParaRPr>
          </a:p>
          <a:p>
            <a:endParaRPr lang="ru-RU" sz="2000" dirty="0" smtClean="0">
              <a:latin typeface="+mn-lt"/>
            </a:endParaRPr>
          </a:p>
          <a:p>
            <a:endParaRPr lang="ru-RU" altLang="ru-RU" sz="2000" dirty="0" smtClean="0"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357312"/>
            <a:ext cx="9144000" cy="847551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Первоочередные средства реализации Программы</a:t>
            </a:r>
          </a:p>
          <a:p>
            <a:pPr algn="r" eaLnBrk="1" hangingPunct="1">
              <a:defRPr/>
            </a:pPr>
            <a:r>
              <a:rPr lang="ru-RU" sz="2000" dirty="0" smtClean="0">
                <a:solidFill>
                  <a:srgbClr val="FF0000"/>
                </a:solidFill>
              </a:rPr>
              <a:t>Старыми средствами новые задачи не решить….. 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31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179512" y="2132856"/>
            <a:ext cx="8964488" cy="4581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altLang="ru-RU" sz="2400" dirty="0" smtClean="0">
                <a:latin typeface="+mn-lt"/>
              </a:rPr>
              <a:t>Доработка и согласование понятийного аппарата Программы</a:t>
            </a:r>
          </a:p>
          <a:p>
            <a:r>
              <a:rPr lang="ru-RU" altLang="ru-RU" sz="2400" dirty="0" smtClean="0">
                <a:latin typeface="+mn-lt"/>
              </a:rPr>
              <a:t>Обеспечение целостности реализации Программы – согласование ключевых событий, их взаимного </a:t>
            </a:r>
            <a:r>
              <a:rPr lang="ru-RU" altLang="ru-RU" sz="2400" dirty="0" smtClean="0">
                <a:latin typeface="+mn-lt"/>
              </a:rPr>
              <a:t>влияния</a:t>
            </a:r>
          </a:p>
          <a:p>
            <a:r>
              <a:rPr lang="ru-RU" altLang="ru-RU" sz="2400" dirty="0" smtClean="0">
                <a:latin typeface="+mn-lt"/>
              </a:rPr>
              <a:t>Трудности в оформлении договорного пространства ИРО (заключение договоров с ОО, МС, органами управления)</a:t>
            </a:r>
          </a:p>
          <a:p>
            <a:r>
              <a:rPr lang="ru-RU" altLang="ru-RU" sz="2400" dirty="0" smtClean="0">
                <a:latin typeface="+mn-lt"/>
              </a:rPr>
              <a:t>Недостаточный уровень профессионализма </a:t>
            </a:r>
            <a:r>
              <a:rPr lang="ru-RU" altLang="ru-RU" sz="2400" dirty="0" smtClean="0">
                <a:latin typeface="+mn-lt"/>
              </a:rPr>
              <a:t>сотрудников ИРО</a:t>
            </a:r>
            <a:r>
              <a:rPr lang="ru-RU" altLang="ru-RU" sz="2400" dirty="0" smtClean="0">
                <a:latin typeface="+mn-lt"/>
              </a:rPr>
              <a:t>, в т.ч. слабая </a:t>
            </a:r>
            <a:r>
              <a:rPr lang="ru-RU" altLang="ru-RU" sz="2400" dirty="0" err="1" smtClean="0">
                <a:latin typeface="+mn-lt"/>
              </a:rPr>
              <a:t>ИКТ-комптентеность</a:t>
            </a:r>
            <a:endParaRPr lang="ru-RU" altLang="ru-RU" sz="2400" dirty="0" smtClean="0">
              <a:latin typeface="+mn-lt"/>
            </a:endParaRPr>
          </a:p>
          <a:p>
            <a:r>
              <a:rPr lang="ru-RU" altLang="ru-RU" sz="2400" dirty="0" smtClean="0">
                <a:latin typeface="+mn-lt"/>
              </a:rPr>
              <a:t>Влияние  </a:t>
            </a:r>
            <a:r>
              <a:rPr lang="ru-RU" altLang="ru-RU" sz="2400" dirty="0" smtClean="0">
                <a:latin typeface="+mn-lt"/>
              </a:rPr>
              <a:t>на позицию и статус ИРО в ОКР </a:t>
            </a:r>
            <a:r>
              <a:rPr lang="ru-RU" altLang="ru-RU" sz="2400" dirty="0" smtClean="0">
                <a:latin typeface="+mn-lt"/>
              </a:rPr>
              <a:t>региона, реализация программы ФИП</a:t>
            </a:r>
            <a:endParaRPr lang="ru-RU" altLang="ru-RU" sz="2400" dirty="0" smtClean="0">
              <a:latin typeface="+mn-lt"/>
            </a:endParaRPr>
          </a:p>
          <a:p>
            <a:r>
              <a:rPr lang="ru-RU" altLang="ru-RU" sz="2400" dirty="0" smtClean="0">
                <a:latin typeface="+mn-lt"/>
              </a:rPr>
              <a:t>Большие объемы технической </a:t>
            </a:r>
            <a:r>
              <a:rPr lang="ru-RU" altLang="ru-RU" sz="2400" dirty="0" smtClean="0">
                <a:latin typeface="+mn-lt"/>
              </a:rPr>
              <a:t>работы</a:t>
            </a:r>
          </a:p>
          <a:p>
            <a:r>
              <a:rPr lang="ru-RU" altLang="ru-RU" sz="2400" dirty="0" smtClean="0">
                <a:latin typeface="+mn-lt"/>
              </a:rPr>
              <a:t>Сиюминутность решения задач</a:t>
            </a:r>
          </a:p>
          <a:p>
            <a:endParaRPr lang="ru-RU" altLang="ru-RU" sz="2400" dirty="0" smtClean="0">
              <a:latin typeface="+mn-l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1357313"/>
            <a:ext cx="9144000" cy="703536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altLang="ru-RU" sz="2800" dirty="0" smtClean="0">
                <a:solidFill>
                  <a:srgbClr val="0070C0"/>
                </a:solidFill>
              </a:rPr>
              <a:t>Проблемы и трудности реализации Программы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54538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  <a:latin typeface="+mn-lt"/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  <a:latin typeface="+mn-lt"/>
            </a:endParaRPr>
          </a:p>
          <a:p>
            <a:pPr algn="ctr">
              <a:buNone/>
            </a:pPr>
            <a:r>
              <a:rPr lang="ru-RU" sz="4000" dirty="0" smtClean="0">
                <a:solidFill>
                  <a:srgbClr val="C00000"/>
                </a:solidFill>
                <a:latin typeface="+mn-lt"/>
              </a:rPr>
              <a:t>Удачи в нашем большом деле!</a:t>
            </a:r>
            <a:endParaRPr lang="ru-RU" sz="4000" dirty="0" smtClean="0">
              <a:solidFill>
                <a:srgbClr val="C00000"/>
              </a:solidFill>
              <a:latin typeface="+mn-lt"/>
            </a:endParaRPr>
          </a:p>
          <a:p>
            <a:pPr algn="ctr">
              <a:buNone/>
            </a:pPr>
            <a:endParaRPr lang="ru-RU" sz="4000" dirty="0" smtClean="0">
              <a:solidFill>
                <a:srgbClr val="C00000"/>
              </a:solidFill>
              <a:latin typeface="+mn-lt"/>
            </a:endParaRPr>
          </a:p>
          <a:p>
            <a:pPr algn="r">
              <a:buNone/>
            </a:pP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Золотарева Ангелина Викторовна, </a:t>
            </a:r>
          </a:p>
          <a:p>
            <a:pPr algn="r">
              <a:buNone/>
            </a:pPr>
            <a:r>
              <a:rPr lang="ru-RU" sz="2000" dirty="0" smtClean="0">
                <a:solidFill>
                  <a:srgbClr val="0070C0"/>
                </a:solidFill>
                <a:latin typeface="+mn-lt"/>
              </a:rPr>
              <a:t>ректор ГОАУ ЯО ИРО,</a:t>
            </a:r>
          </a:p>
          <a:p>
            <a:pPr algn="r">
              <a:buNone/>
            </a:pPr>
            <a:r>
              <a:rPr lang="ru-RU" sz="2000" dirty="0" smtClean="0">
                <a:solidFill>
                  <a:srgbClr val="0070C0"/>
                </a:solidFill>
                <a:latin typeface="+mn-lt"/>
                <a:cs typeface="Arial" charset="0"/>
              </a:rPr>
              <a:t>доктор </a:t>
            </a:r>
            <a:r>
              <a:rPr lang="ru-RU" sz="2000" dirty="0" err="1" smtClean="0">
                <a:solidFill>
                  <a:srgbClr val="0070C0"/>
                </a:solidFill>
                <a:latin typeface="+mn-lt"/>
                <a:cs typeface="Arial" charset="0"/>
              </a:rPr>
              <a:t>пед</a:t>
            </a:r>
            <a:r>
              <a:rPr lang="ru-RU" sz="2000" dirty="0" smtClean="0">
                <a:solidFill>
                  <a:srgbClr val="0070C0"/>
                </a:solidFill>
                <a:latin typeface="+mn-lt"/>
                <a:cs typeface="Arial" charset="0"/>
              </a:rPr>
              <a:t>. наук, профессо</a:t>
            </a:r>
            <a:r>
              <a:rPr lang="ru-RU" sz="20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р</a:t>
            </a:r>
            <a:endParaRPr lang="ru-RU" sz="2000" dirty="0" smtClean="0">
              <a:solidFill>
                <a:srgbClr val="0070C0"/>
              </a:solidFill>
              <a:latin typeface="+mn-lt"/>
            </a:endParaRPr>
          </a:p>
          <a:p>
            <a:pPr algn="ctr">
              <a:buNone/>
            </a:pPr>
            <a:endParaRPr lang="ru-RU" sz="4000" dirty="0" smtClean="0">
              <a:solidFill>
                <a:srgbClr val="C00000"/>
              </a:solidFill>
              <a:latin typeface="+mn-lt"/>
            </a:endParaRPr>
          </a:p>
          <a:p>
            <a:pPr algn="ctr">
              <a:buNone/>
            </a:pPr>
            <a:endParaRPr lang="ru-RU" sz="28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4" name="Рисунок 1" descr="ЛОГОТИПЧИ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1276350" cy="127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1214438"/>
            <a:ext cx="8286750" cy="8572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Миссия ИРО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611560" y="2204864"/>
            <a:ext cx="8389937" cy="1728192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atin typeface="+mn-lt"/>
              </a:rPr>
              <a:t>выявление и распространение существующих, создание и развитие в РСО новых (инновационных) образовательных практик (обучения и воспитания  детей, переподготовки и повышения квалификации кадров, управления образовательными системами) для улучшения условий жизни, здоровья, безопасности и благополучия каждого ребенка средствами образования на основе развития кадрового потенциала.</a:t>
            </a:r>
            <a:endParaRPr lang="ru-RU" sz="2000" dirty="0"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46944" y="4299611"/>
            <a:ext cx="8001000" cy="571500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Цель развития ИРО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941168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ru-RU" sz="2000" b="1" dirty="0">
                <a:latin typeface="+mn-lt"/>
              </a:rPr>
              <a:t>занятие ИРО ведущего положения в дополнительном профессиональном образовании РСО средствами выявления и распространения существующих, создания и развития новых (инновационных) образовательных практик </a:t>
            </a:r>
            <a:endParaRPr lang="ru-RU" altLang="ru-RU" sz="2000" b="1" dirty="0"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63894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Циклограмма работ по реализации Программы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1" y="1844824"/>
          <a:ext cx="9144000" cy="4896543"/>
        </p:xfrm>
        <a:graphic>
          <a:graphicData uri="http://schemas.openxmlformats.org/drawingml/2006/table">
            <a:tbl>
              <a:tblPr/>
              <a:tblGrid>
                <a:gridCol w="416347"/>
                <a:gridCol w="4154675"/>
                <a:gridCol w="2532581"/>
                <a:gridCol w="2040397"/>
              </a:tblGrid>
              <a:tr h="3060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Ответственные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18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системы мониторинга реализации Программы (инструментарий, регламент)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Группа разработчиков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01.06.2015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224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Административные совещания о ходе реализации Программы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Ректорат, руководители структурных подразделений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Ежемесячно, 3 понедельник, 11.00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18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Отчет о реализации Программы (по стратегическим направлениям)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Группа разработчиков, руководители направлений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Ежеквартально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Обсуждение хода реализации Программы на Ученом Совете ИРО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Ректорат, Члены Ученого Совета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09.2015 г., </a:t>
                      </a: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12.2015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18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семинаров, ОДИ по ситуациям, возникающим в ходе реализации Программы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Группа разработчиков, специалисты ИРО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Июнь, октябрь, декабрь 2015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8784976" cy="377728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  <a:latin typeface="+mn-lt"/>
              </a:rPr>
              <a:t>1. 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Динамика структуры заказов на продукцию ИРО/образовательные услуги ИРО</a:t>
            </a:r>
          </a:p>
          <a:p>
            <a:pPr lvl="0"/>
            <a:r>
              <a:rPr lang="ru-RU" sz="1600" dirty="0">
                <a:latin typeface="+mn-lt"/>
              </a:rPr>
              <a:t>Количество договоров на сопровождение инновационной деятельности в образовательных организациях РСО ЯО в общем портфеле договоров ИРО</a:t>
            </a:r>
          </a:p>
          <a:p>
            <a:pPr lvl="0"/>
            <a:r>
              <a:rPr lang="ru-RU" sz="1600" dirty="0">
                <a:latin typeface="+mn-lt"/>
              </a:rPr>
              <a:t>Доля договоров на услуги ДПО  в общем портфеле договоров ИРО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  <a:latin typeface="+mn-lt"/>
              </a:rPr>
              <a:t>2. Эффективность образовательной деятельности</a:t>
            </a:r>
          </a:p>
          <a:p>
            <a:pPr lvl="0"/>
            <a:r>
              <a:rPr lang="ru-RU" sz="1600" dirty="0">
                <a:latin typeface="+mn-lt"/>
              </a:rPr>
              <a:t>Доля клиентов, удовлетворенных качеством предоставления образовательных услуг ИРО в общем количестве клиентов ИРО</a:t>
            </a:r>
          </a:p>
          <a:p>
            <a:pPr lvl="0"/>
            <a:r>
              <a:rPr lang="ru-RU" sz="1600" dirty="0">
                <a:latin typeface="+mn-lt"/>
              </a:rPr>
              <a:t>Количество ППК, в разработке и реализации которых используются результаты инновационной деятельности ОО РСО</a:t>
            </a:r>
          </a:p>
          <a:p>
            <a:pPr lvl="0"/>
            <a:r>
              <a:rPr lang="ru-RU" sz="1600" dirty="0">
                <a:latin typeface="+mn-lt"/>
              </a:rPr>
              <a:t>Отношение количества обученных в ИРО за счет бюджетных средств к плановому количеству обученных по Государственному заданию </a:t>
            </a:r>
          </a:p>
          <a:p>
            <a:pPr lvl="0"/>
            <a:r>
              <a:rPr lang="ru-RU" sz="1600" dirty="0">
                <a:latin typeface="+mn-lt"/>
              </a:rPr>
              <a:t>Доля слушателей, прошедших обучение в ИРО с использованием дистанционных технологий в общем числе слушателей ИРО</a:t>
            </a:r>
          </a:p>
          <a:p>
            <a:pPr lvl="0"/>
            <a:r>
              <a:rPr lang="ru-RU" sz="1600" dirty="0">
                <a:latin typeface="+mn-lt"/>
              </a:rPr>
              <a:t>Доля слушателей, прошедших обучение в ИРО с использованием стажировки в общем числе слушателей </a:t>
            </a:r>
            <a:r>
              <a:rPr lang="ru-RU" sz="1600" dirty="0" smtClean="0">
                <a:latin typeface="+mn-lt"/>
              </a:rPr>
              <a:t>ИРО</a:t>
            </a:r>
            <a:endParaRPr lang="ru-RU" sz="1600" dirty="0"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357313"/>
            <a:ext cx="9144000" cy="775544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Разработка целевых  индикаторов развития ИРО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6466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9110015" cy="49411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  <a:latin typeface="+mn-lt"/>
              </a:rPr>
              <a:t>3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. Эффективность научно-методической деятельности</a:t>
            </a:r>
          </a:p>
          <a:p>
            <a:pPr lvl="0"/>
            <a:r>
              <a:rPr lang="ru-RU" sz="1600" dirty="0">
                <a:latin typeface="+mn-lt"/>
              </a:rPr>
              <a:t>Доля потребителей, удовлетворенных качеством научно-методической продукции  ИРО в общем количестве клиентов ИРО</a:t>
            </a:r>
          </a:p>
          <a:p>
            <a:pPr lvl="0"/>
            <a:r>
              <a:rPr lang="ru-RU" sz="1600" dirty="0">
                <a:latin typeface="+mn-lt"/>
              </a:rPr>
              <a:t>Доля образовательных организаций, в которых </a:t>
            </a:r>
            <a:r>
              <a:rPr lang="ru-RU" sz="1600" dirty="0" smtClean="0">
                <a:latin typeface="+mn-lt"/>
              </a:rPr>
              <a:t>используется </a:t>
            </a:r>
            <a:r>
              <a:rPr lang="ru-RU" sz="1600" dirty="0">
                <a:latin typeface="+mn-lt"/>
              </a:rPr>
              <a:t>научно-методическая продукция ИРО в общем количестве образовательных организаций РСО</a:t>
            </a:r>
          </a:p>
          <a:p>
            <a:pPr lvl="0"/>
            <a:r>
              <a:rPr lang="ru-RU" sz="1600" dirty="0">
                <a:latin typeface="+mn-lt"/>
              </a:rPr>
              <a:t>Доля межмуниципальных инновационных проектов в общем количестве проектов, реализуемых в ИРО</a:t>
            </a:r>
          </a:p>
          <a:p>
            <a:pPr lvl="0"/>
            <a:r>
              <a:rPr lang="ru-RU" sz="1600" dirty="0">
                <a:latin typeface="+mn-lt"/>
              </a:rPr>
              <a:t>Доля ОО РСО, имеющих статус РИП (или СП, БП ми др.) в общем числе ОО РСО, заключивших договора с ИРО</a:t>
            </a:r>
          </a:p>
          <a:p>
            <a:pPr lvl="0"/>
            <a:r>
              <a:rPr lang="ru-RU" sz="1600" dirty="0">
                <a:latin typeface="+mn-lt"/>
              </a:rPr>
              <a:t>Доля ОО РСО, внедривших в образовательную практику результаты работы РИП, других ОО (по направлениям РРЦ), в общем числе ОО РСО, заключивших договора с ИРО</a:t>
            </a:r>
          </a:p>
          <a:p>
            <a:pPr lvl="0"/>
            <a:r>
              <a:rPr lang="ru-RU" sz="1600" dirty="0">
                <a:latin typeface="+mn-lt"/>
              </a:rPr>
              <a:t>Количество изданных монографий в расчете на 1 ППС ИРО</a:t>
            </a:r>
          </a:p>
          <a:p>
            <a:pPr lvl="0"/>
            <a:r>
              <a:rPr lang="ru-RU" sz="1600" dirty="0">
                <a:latin typeface="+mn-lt"/>
              </a:rPr>
              <a:t>Количество изданных учебных, учебно-методических пособий, методических разработок в расчете на 1 ППС ИРО </a:t>
            </a:r>
          </a:p>
          <a:p>
            <a:pPr lvl="0"/>
            <a:r>
              <a:rPr lang="ru-RU" sz="1600" dirty="0">
                <a:latin typeface="+mn-lt"/>
              </a:rPr>
              <a:t>Количество диссертационных исследований, проводимых научно-педагогическими работниками на базе ИРО </a:t>
            </a:r>
          </a:p>
          <a:p>
            <a:pPr lvl="0"/>
            <a:r>
              <a:rPr lang="ru-RU" sz="1600" dirty="0">
                <a:latin typeface="+mn-lt"/>
              </a:rPr>
              <a:t>Количество статей научно-педагогических работников в журналах из перечня ВАК, </a:t>
            </a:r>
            <a:r>
              <a:rPr lang="ru-RU" sz="1600" dirty="0" err="1">
                <a:latin typeface="+mn-lt"/>
              </a:rPr>
              <a:t>Web</a:t>
            </a:r>
            <a:r>
              <a:rPr lang="ru-RU" sz="1600" dirty="0">
                <a:latin typeface="+mn-lt"/>
              </a:rPr>
              <a:t> </a:t>
            </a:r>
            <a:r>
              <a:rPr lang="ru-RU" sz="1600" dirty="0" err="1">
                <a:latin typeface="+mn-lt"/>
              </a:rPr>
              <a:t>of</a:t>
            </a:r>
            <a:r>
              <a:rPr lang="ru-RU" sz="1600" dirty="0">
                <a:latin typeface="+mn-lt"/>
              </a:rPr>
              <a:t> </a:t>
            </a:r>
            <a:r>
              <a:rPr lang="ru-RU" sz="1600" dirty="0" err="1">
                <a:latin typeface="+mn-lt"/>
              </a:rPr>
              <a:t>Science</a:t>
            </a:r>
            <a:r>
              <a:rPr lang="ru-RU" sz="1600" dirty="0">
                <a:latin typeface="+mn-lt"/>
              </a:rPr>
              <a:t>, </a:t>
            </a:r>
            <a:r>
              <a:rPr lang="ru-RU" sz="1600" dirty="0" err="1">
                <a:latin typeface="+mn-lt"/>
              </a:rPr>
              <a:t>Scopus</a:t>
            </a:r>
            <a:r>
              <a:rPr lang="ru-RU" sz="1600" dirty="0">
                <a:latin typeface="+mn-lt"/>
              </a:rPr>
              <a:t> и системы РИНЦ в расчете на 1 ППС </a:t>
            </a:r>
            <a:r>
              <a:rPr lang="ru-RU" sz="1600" dirty="0" smtClean="0">
                <a:latin typeface="+mn-lt"/>
              </a:rPr>
              <a:t>ИРО</a:t>
            </a:r>
            <a:endParaRPr lang="ru-RU" sz="1600" dirty="0"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268760"/>
            <a:ext cx="9144000" cy="648072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Разработка целевых  индикаторов развития ИРО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2403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08" y="2420888"/>
            <a:ext cx="8928992" cy="33452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  <a:latin typeface="+mn-lt"/>
              </a:rPr>
              <a:t>4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. Эффективность финансово-экономической деятельности</a:t>
            </a:r>
          </a:p>
          <a:p>
            <a:pPr lvl="0"/>
            <a:r>
              <a:rPr lang="ru-RU" sz="1800" dirty="0">
                <a:latin typeface="+mn-lt"/>
              </a:rPr>
              <a:t>Доля доходов ИРО от приносящей доход деятельности в общем объеме доходов ИРО</a:t>
            </a:r>
          </a:p>
          <a:p>
            <a:pPr lvl="0"/>
            <a:r>
              <a:rPr lang="ru-RU" sz="1800" dirty="0">
                <a:latin typeface="+mn-lt"/>
              </a:rPr>
              <a:t>Доля поступлений от НИР ИРО из внешних источников в общем объеме поступлений от приносящей доход деятельности ИРО</a:t>
            </a:r>
          </a:p>
          <a:p>
            <a:pPr lvl="0"/>
            <a:r>
              <a:rPr lang="ru-RU" sz="1800" dirty="0">
                <a:latin typeface="+mn-lt"/>
              </a:rPr>
              <a:t>Доля доходов от выполнения социально-ориентированных конкурсов и грантов разного уровня в  общем объеме доходов ИРО</a:t>
            </a:r>
          </a:p>
          <a:p>
            <a:pPr lvl="0"/>
            <a:r>
              <a:rPr lang="ru-RU" sz="1800" dirty="0" smtClean="0">
                <a:latin typeface="+mn-lt"/>
              </a:rPr>
              <a:t>Доля </a:t>
            </a:r>
            <a:r>
              <a:rPr lang="ru-RU" sz="1800" dirty="0">
                <a:latin typeface="+mn-lt"/>
              </a:rPr>
              <a:t>поступлений от реализуемых на платной основе программ ДПО ИРО в общем объеме поступлений от приносящей доход деятельности </a:t>
            </a:r>
            <a:r>
              <a:rPr lang="ru-RU" sz="1800" dirty="0" smtClean="0">
                <a:latin typeface="+mn-lt"/>
              </a:rPr>
              <a:t>ИРО</a:t>
            </a:r>
            <a:endParaRPr lang="ru-RU" sz="1800" dirty="0"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357312"/>
            <a:ext cx="9144000" cy="847551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Разработка целевых  индикаторов развития ИРО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011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8930503" cy="377728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  <a:latin typeface="+mn-lt"/>
              </a:rPr>
              <a:t>5.Динамика </a:t>
            </a:r>
            <a:r>
              <a:rPr lang="ru-RU" sz="2000" dirty="0" err="1">
                <a:solidFill>
                  <a:srgbClr val="FF0000"/>
                </a:solidFill>
                <a:latin typeface="+mn-lt"/>
              </a:rPr>
              <a:t>клиентоориентированности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, конкурентоспособности и имиджа ИРО:</a:t>
            </a:r>
          </a:p>
          <a:p>
            <a:pPr lvl="0"/>
            <a:r>
              <a:rPr lang="ru-RU" sz="1800" dirty="0">
                <a:latin typeface="+mn-lt"/>
              </a:rPr>
              <a:t>Доля заказов на услуги ИРО, реализованных в программах ППК за отчетный период в общем количестве ППК ИРО</a:t>
            </a:r>
          </a:p>
          <a:p>
            <a:pPr lvl="0"/>
            <a:r>
              <a:rPr lang="ru-RU" sz="1800" dirty="0">
                <a:latin typeface="+mn-lt"/>
              </a:rPr>
              <a:t>Количество ОО, сопровождаемых ИРО и  получивших статус </a:t>
            </a:r>
            <a:r>
              <a:rPr lang="ru-RU" sz="1800" dirty="0" err="1">
                <a:latin typeface="+mn-lt"/>
              </a:rPr>
              <a:t>стажировочных</a:t>
            </a:r>
            <a:r>
              <a:rPr lang="ru-RU" sz="1800" dirty="0">
                <a:latin typeface="+mn-lt"/>
              </a:rPr>
              <a:t> площадок </a:t>
            </a:r>
          </a:p>
          <a:p>
            <a:pPr lvl="0"/>
            <a:r>
              <a:rPr lang="ru-RU" sz="1800" dirty="0">
                <a:latin typeface="+mn-lt"/>
              </a:rPr>
              <a:t>Доля педагогов, участвующих в педагогических и профессиональных сообществах, созданных на базе ИРО, в общем количестве педагогических работников РСО</a:t>
            </a:r>
          </a:p>
          <a:p>
            <a:pPr lvl="0"/>
            <a:r>
              <a:rPr lang="ru-RU" sz="1800" dirty="0">
                <a:latin typeface="+mn-lt"/>
              </a:rPr>
              <a:t>Доля ведущих специалистов регионального и федерального уровня, привлеченных к деятельности ИРО, в общем количестве привлеченных специалистов</a:t>
            </a:r>
          </a:p>
          <a:p>
            <a:pPr lvl="0"/>
            <a:r>
              <a:rPr lang="ru-RU" sz="1800" dirty="0">
                <a:latin typeface="+mn-lt"/>
              </a:rPr>
              <a:t>Доля практических работников — представителей  РИП (БП, СП и др.), включенных в разработку/реализацию образовательных услуг ИРО от общего числа ППС, реализующих </a:t>
            </a:r>
            <a:r>
              <a:rPr lang="ru-RU" sz="1800" dirty="0" smtClean="0">
                <a:latin typeface="+mn-lt"/>
              </a:rPr>
              <a:t>ДПП</a:t>
            </a:r>
            <a:endParaRPr lang="ru-RU" sz="1800" dirty="0"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357313"/>
            <a:ext cx="9144000" cy="703536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Разработка целевых  индикаторов развития ИРО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55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32856"/>
            <a:ext cx="8786487" cy="38492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  <a:latin typeface="+mn-lt"/>
              </a:rPr>
              <a:t>6</a:t>
            </a:r>
            <a:r>
              <a:rPr lang="ru-RU" sz="2000" dirty="0">
                <a:solidFill>
                  <a:srgbClr val="FF0000"/>
                </a:solidFill>
                <a:latin typeface="+mn-lt"/>
              </a:rPr>
              <a:t>. Динамика развития кадрового потенциала ИРО </a:t>
            </a:r>
          </a:p>
          <a:p>
            <a:pPr lvl="0"/>
            <a:r>
              <a:rPr lang="ru-RU" sz="1800" dirty="0">
                <a:latin typeface="+mn-lt"/>
              </a:rPr>
              <a:t>Доля научно-педагогических работников с учеными степенями в общей численности ППС ИРО</a:t>
            </a:r>
          </a:p>
          <a:p>
            <a:pPr lvl="0"/>
            <a:r>
              <a:rPr lang="ru-RU" sz="1800" dirty="0">
                <a:latin typeface="+mn-lt"/>
              </a:rPr>
              <a:t>Доля сотрудников ИРО, задействованных в реализации программ сопровождения инновационных проектов, практик в РСО в общей численности сотрудников ИРО</a:t>
            </a:r>
          </a:p>
          <a:p>
            <a:pPr lvl="0"/>
            <a:r>
              <a:rPr lang="ru-RU" sz="1800" dirty="0">
                <a:latin typeface="+mn-lt"/>
              </a:rPr>
              <a:t>Доля сотрудников ИРО участвующих в социально-ориентированных конкурсах и грантах разного уровня в общей численности сотрудников ИРО</a:t>
            </a:r>
          </a:p>
          <a:p>
            <a:pPr lvl="0"/>
            <a:r>
              <a:rPr lang="ru-RU" sz="1800" dirty="0">
                <a:latin typeface="+mn-lt"/>
              </a:rPr>
              <a:t>Доля ППС ИРО, сопровождающих РИП и </a:t>
            </a:r>
            <a:r>
              <a:rPr lang="ru-RU" sz="1800" dirty="0" err="1">
                <a:latin typeface="+mn-lt"/>
              </a:rPr>
              <a:t>стажировочные</a:t>
            </a:r>
            <a:r>
              <a:rPr lang="ru-RU" sz="1800" dirty="0">
                <a:latin typeface="+mn-lt"/>
              </a:rPr>
              <a:t> площадки в общей численности ППС ИРО</a:t>
            </a:r>
          </a:p>
          <a:p>
            <a:r>
              <a:rPr lang="ru-RU" sz="1800" dirty="0">
                <a:latin typeface="+mn-lt"/>
              </a:rPr>
              <a:t>Доля сотрудников, участвующих в проектах регионального и федерального уровня в общей численности сотрудников ИРО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357313"/>
            <a:ext cx="9144000" cy="703536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Разработка целевых  индикаторов развития ИРО 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55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424936" cy="398829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Согласование понятий и показателей эффективности </a:t>
            </a: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изменений в ИРО</a:t>
            </a:r>
            <a:endParaRPr lang="ru-RU" altLang="ru-RU" sz="2800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0" indent="0">
              <a:spcBef>
                <a:spcPts val="0"/>
              </a:spcBef>
            </a:pP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Подготовка нормативного и документационного обеспечения </a:t>
            </a: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изменений</a:t>
            </a:r>
            <a:endParaRPr lang="ru-RU" altLang="ru-RU" sz="2800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0" indent="0">
              <a:spcBef>
                <a:spcPts val="0"/>
              </a:spcBef>
            </a:pP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Подготовка кадров к инновационным </a:t>
            </a: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изменениям</a:t>
            </a:r>
            <a:endParaRPr lang="ru-RU" altLang="ru-RU" sz="2800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0" indent="0">
              <a:spcBef>
                <a:spcPts val="0"/>
              </a:spcBef>
            </a:pPr>
            <a:r>
              <a:rPr lang="ru-RU" altLang="ru-RU" sz="28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Запуск дел и событий, обеспечивающих изменения</a:t>
            </a:r>
          </a:p>
          <a:p>
            <a:endParaRPr lang="ru-RU" altLang="ru-RU" sz="2000" dirty="0" smtClean="0"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357312"/>
            <a:ext cx="9144000" cy="847551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2F2F2"/>
                </a:solidFill>
                <a:latin typeface="Cambria" pitchFamily="18" charset="0"/>
              </a:defRPr>
            </a:lvl9pPr>
          </a:lstStyle>
          <a:p>
            <a:pPr eaLnBrk="1" hangingPunct="1"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Первоочередные средства реализации Программы</a:t>
            </a:r>
          </a:p>
          <a:p>
            <a:pPr algn="r" eaLnBrk="1" hangingPunct="1">
              <a:defRPr/>
            </a:pPr>
            <a:r>
              <a:rPr lang="ru-RU" sz="2000" dirty="0" smtClean="0">
                <a:solidFill>
                  <a:srgbClr val="FF0000"/>
                </a:solidFill>
              </a:rPr>
              <a:t>Старыми средствами новые задачи не решить….. 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406170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F6F5E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1107</TotalTime>
  <Words>1085</Words>
  <Application>Microsoft Office PowerPoint</Application>
  <PresentationFormat>Экран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TS102406170</vt:lpstr>
      <vt:lpstr>Слайд 1</vt:lpstr>
      <vt:lpstr>Миссия ИРО</vt:lpstr>
      <vt:lpstr>Циклограмма работ по реализации Программы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шаблон</dc:title>
  <dc:creator>Хозяин</dc:creator>
  <cp:lastModifiedBy>Хозяин</cp:lastModifiedBy>
  <cp:revision>116</cp:revision>
  <cp:lastPrinted>2014-10-30T09:09:29Z</cp:lastPrinted>
  <dcterms:created xsi:type="dcterms:W3CDTF">2014-03-20T19:13:47Z</dcterms:created>
  <dcterms:modified xsi:type="dcterms:W3CDTF">2015-04-17T03:31:44Z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TC024061709991</vt:lpwstr>
  </property>
</Properties>
</file>