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8"/>
  </p:notesMasterIdLst>
  <p:handoutMasterIdLst>
    <p:handoutMasterId r:id="rId9"/>
  </p:handoutMasterIdLst>
  <p:sldIdLst>
    <p:sldId id="266" r:id="rId2"/>
    <p:sldId id="445" r:id="rId3"/>
    <p:sldId id="481" r:id="rId4"/>
    <p:sldId id="486" r:id="rId5"/>
    <p:sldId id="482" r:id="rId6"/>
    <p:sldId id="353" r:id="rId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8DD"/>
    <a:srgbClr val="F9A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6" autoAdjust="0"/>
    <p:restoredTop sz="95374" autoAdjust="0"/>
  </p:normalViewPr>
  <p:slideViewPr>
    <p:cSldViewPr>
      <p:cViewPr>
        <p:scale>
          <a:sx n="106" d="100"/>
          <a:sy n="106" d="100"/>
        </p:scale>
        <p:origin x="-9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43D2F1EC-9998-483A-B421-BE434C3099A2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57B8D3AA-AC7B-4BA3-B809-03859D27DA66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6032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/>
          <a:lstStyle>
            <a:lvl1pPr algn="r">
              <a:defRPr sz="1200"/>
            </a:lvl1pPr>
          </a:lstStyle>
          <a:p>
            <a:fld id="{9E53EA34-34A4-4C98-B315-7377965910FE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5" tIns="45777" rIns="91555" bIns="4577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555" tIns="45777" rIns="91555" bIns="4577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2"/>
            <a:ext cx="2945659" cy="496333"/>
          </a:xfrm>
          <a:prstGeom prst="rect">
            <a:avLst/>
          </a:prstGeom>
        </p:spPr>
        <p:txBody>
          <a:bodyPr vert="horz" lIns="91555" tIns="45777" rIns="91555" bIns="45777" rtlCol="0" anchor="b"/>
          <a:lstStyle>
            <a:lvl1pPr algn="r">
              <a:defRPr sz="1200"/>
            </a:lvl1pPr>
          </a:lstStyle>
          <a:p>
            <a:fld id="{C9680F82-54CF-4EDF-896B-2DD63DE4E32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034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48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9445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73219A-8933-44CC-A9F2-839D39B02FA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37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FAA42-EA3C-47A6-A6C3-1A066D6B968D}" type="datetimeFigureOut">
              <a:rPr lang="ru-RU" smtClean="0"/>
              <a:pPr/>
              <a:t>17.06.2015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53D68-E74D-4883-8A46-D9BD00B093F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 descr="800px-Flag-map_of_Russia.svg.pn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251521" y="1874527"/>
            <a:ext cx="8496944" cy="4938849"/>
          </a:xfrm>
          <a:prstGeom prst="rect">
            <a:avLst/>
          </a:prstGeom>
        </p:spPr>
      </p:pic>
      <p:sp>
        <p:nvSpPr>
          <p:cNvPr id="22" name="Заголовок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0" y="1124744"/>
            <a:ext cx="9144000" cy="2736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ru-RU" sz="2800" dirty="0" smtClean="0"/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Программа развития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ГОАУ ЯО «Институт развития образования» </a:t>
            </a:r>
          </a:p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 2015 – 2020 </a:t>
            </a:r>
            <a:r>
              <a:rPr lang="ru-RU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г.г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5" name="Номер слайда 8"/>
          <p:cNvSpPr txBox="1">
            <a:spLocks/>
          </p:cNvSpPr>
          <p:nvPr/>
        </p:nvSpPr>
        <p:spPr>
          <a:xfrm>
            <a:off x="854224" y="6376243"/>
            <a:ext cx="760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dirty="0" smtClean="0">
                <a:solidFill>
                  <a:schemeClr val="tx1"/>
                </a:solidFill>
              </a:rPr>
              <a:t>19 июня 2015 г.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60648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Ключевое событие 2.2. Научно – методическое сопровождение инновационной деятельности в РСО</a:t>
            </a:r>
            <a:endParaRPr lang="ru-RU" sz="2400" b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Основные задачи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Организовать деятельность педагогической лаборатории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 Определить единые подходы к созданию НМП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  Проработать наиболее рациональные способы продвижения научно – методической продукции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  Обеспечить опережающее оснащение инновационной деятельности соответствующей НМП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/>
              <a:t>    Обеспечит работу педагогической лаборатории как «сквозного» подразделения по прогнозированию приоритетных направлений и анализу результативности и эффективности инновационной деятельности</a:t>
            </a:r>
          </a:p>
          <a:p>
            <a:r>
              <a:rPr lang="ru-RU" sz="2000" dirty="0" smtClean="0"/>
              <a:t> </a:t>
            </a:r>
            <a:endParaRPr lang="ru-RU" sz="2000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2</a:t>
            </a:fld>
            <a:endParaRPr lang="ru-RU" sz="1600" b="1" dirty="0"/>
          </a:p>
        </p:txBody>
      </p:sp>
      <p:pic>
        <p:nvPicPr>
          <p:cNvPr id="6" name="Рисунок 5" descr="sm_users_img-70958.jpg"/>
          <p:cNvPicPr>
            <a:picLocks noChangeAspect="1"/>
          </p:cNvPicPr>
          <p:nvPr/>
        </p:nvPicPr>
        <p:blipFill>
          <a:blip r:embed="rId3" cstate="print"/>
          <a:srcRect l="9610" t="20695" r="10306" b="15581"/>
          <a:stretch>
            <a:fillRect/>
          </a:stretch>
        </p:blipFill>
        <p:spPr>
          <a:xfrm>
            <a:off x="6228184" y="4149080"/>
            <a:ext cx="2464532" cy="2492896"/>
          </a:xfrm>
          <a:prstGeom prst="rect">
            <a:avLst/>
          </a:prstGeom>
        </p:spPr>
      </p:pic>
      <p:sp>
        <p:nvSpPr>
          <p:cNvPr id="7" name="Скругленный прямоугольник 6"/>
          <p:cNvSpPr/>
          <p:nvPr/>
        </p:nvSpPr>
        <p:spPr>
          <a:xfrm>
            <a:off x="5796136" y="3933056"/>
            <a:ext cx="936104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3833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3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01340"/>
              </p:ext>
            </p:extLst>
          </p:nvPr>
        </p:nvGraphicFramePr>
        <p:xfrm>
          <a:off x="-26894" y="1052736"/>
          <a:ext cx="9144001" cy="7434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Что планировалось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Полученные результаты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1600" dirty="0" smtClean="0"/>
                        <a:t>Проблемы</a:t>
                      </a:r>
                      <a:endParaRPr lang="ru-RU" sz="1600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Разработать пакет документов по организации деятельности лаборатории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разработан проект положения о научно – методической лаборатории, прошёл согласование</a:t>
                      </a:r>
                      <a:r>
                        <a:rPr lang="en-US" sz="1600" dirty="0" smtClean="0"/>
                        <a:t> c</a:t>
                      </a:r>
                      <a:r>
                        <a:rPr lang="ru-RU" sz="1600" dirty="0" smtClean="0"/>
                        <a:t> заинтересованными сторонами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различное понимание предназначения лаборатории, содержания её деятельности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механизмы участи в работе лаборатории сотрудников</a:t>
                      </a:r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Организация работы ВТГ по разработке механизмов создания НМП</a:t>
                      </a:r>
                    </a:p>
                    <a:p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прошло собеседование с СП по разработке НМП на 2015 </a:t>
                      </a:r>
                      <a:r>
                        <a:rPr lang="ru-RU" sz="1600" baseline="0" dirty="0" smtClean="0"/>
                        <a:t>год, </a:t>
                      </a:r>
                      <a:r>
                        <a:rPr lang="ru-RU" sz="1600" baseline="0" smtClean="0"/>
                        <a:t>21 ИП  подготовленные </a:t>
                      </a:r>
                      <a:r>
                        <a:rPr lang="ru-RU" sz="1600" baseline="0" dirty="0" smtClean="0"/>
                        <a:t>по результатам инновационной </a:t>
                      </a:r>
                      <a:r>
                        <a:rPr lang="ru-RU" sz="1600" baseline="0" smtClean="0"/>
                        <a:t>деятельности , 10 разработок сотрудников СП в рамках инновационной деятельности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baseline="0" dirty="0" smtClean="0"/>
                        <a:t>Формулировка возможно не корректная и требует изменения</a:t>
                      </a:r>
                    </a:p>
                  </a:txBody>
                  <a:tcPr/>
                </a:tc>
              </a:tr>
              <a:tr h="1327601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Заключение договоров с ОО, МР на апробацию, внедрение НМ инновационной продукции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Заключены соглашения с РИП на сопровождение инновационных проектов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 проработан этап апробации и внедрения НМП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Отсутствуют механизмы стимулирования внедрения НМП в ОО</a:t>
                      </a:r>
                      <a:endParaRPr lang="ru-RU" sz="1600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</a:rPr>
                        <a:t>Проведение цикла семинаров для сотрудников ИРО по созданию ИП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Внутрифирменный семинар по проектной деятельности «Проект от идеи до воплощения»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600" dirty="0" smtClean="0"/>
                        <a:t>не ясны профессиональные дефициты  сотрудников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00287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/>
              <a:t>Логика реализации КС</a:t>
            </a:r>
            <a:endParaRPr lang="ru-RU" sz="24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4</a:t>
            </a:fld>
            <a:endParaRPr lang="ru-RU" sz="16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67210"/>
              </p:ext>
            </p:extLst>
          </p:nvPr>
        </p:nvGraphicFramePr>
        <p:xfrm>
          <a:off x="-26894" y="1052736"/>
          <a:ext cx="9144001" cy="6327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9661"/>
                <a:gridCol w="3022170"/>
                <a:gridCol w="3022170"/>
              </a:tblGrid>
              <a:tr h="97226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 планировалось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Полученные результаты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dirty="0" smtClean="0"/>
                        <a:t>Проблемы</a:t>
                      </a:r>
                      <a:endParaRPr lang="ru-RU" dirty="0"/>
                    </a:p>
                  </a:txBody>
                  <a:tcPr/>
                </a:tc>
              </a:tr>
              <a:tr h="104396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Разработка тематики ППК и УММ на основе результатов ИД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/>
                        <a:t>В </a:t>
                      </a:r>
                      <a:r>
                        <a:rPr lang="ru-RU" dirty="0" smtClean="0"/>
                        <a:t>10 программ </a:t>
                      </a:r>
                      <a:r>
                        <a:rPr lang="ru-RU" dirty="0" smtClean="0"/>
                        <a:t>ПК результаты ИД включили </a:t>
                      </a:r>
                      <a:r>
                        <a:rPr lang="ru-RU" dirty="0" smtClean="0"/>
                        <a:t>4 кафедры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 smtClean="0"/>
                    </a:p>
                  </a:txBody>
                  <a:tcPr/>
                </a:tc>
              </a:tr>
              <a:tr h="107616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 работы консультационных групп по подготовке и отбору публикаций, представляющих ИД ИРО в изданиях федерального и международного уровня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21 публикация</a:t>
                      </a: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Отбора не было</a:t>
                      </a:r>
                      <a:endParaRPr lang="ru-RU" baseline="0" dirty="0" smtClean="0"/>
                    </a:p>
                  </a:txBody>
                  <a:tcPr/>
                </a:tc>
              </a:tr>
              <a:tr h="1327601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Обеспечение публикаций результатов ИД в журнале «Образовательная панорама»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dirty="0" smtClean="0"/>
                        <a:t>6 </a:t>
                      </a:r>
                      <a:r>
                        <a:rPr lang="ru-RU" dirty="0" smtClean="0"/>
                        <a:t>публикаций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  <a:tr h="972264">
                <a:tc>
                  <a:txBody>
                    <a:bodyPr/>
                    <a:lstStyle/>
                    <a:p>
                      <a:pPr marL="0" indent="0">
                        <a:spcAft>
                          <a:spcPts val="1000"/>
                        </a:spcAft>
                        <a:buFont typeface="Wingdings" pitchFamily="2" charset="2"/>
                        <a:buNone/>
                      </a:pPr>
                      <a:endParaRPr lang="ru-RU" sz="18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6711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bg1">
              <a:lumMod val="75000"/>
              <a:alpha val="3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Логика действий по реализации КС в предстоящий период </a:t>
            </a:r>
            <a:endParaRPr lang="ru-RU" sz="2400" b="1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67544" y="1196752"/>
            <a:ext cx="8352928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/>
              <a:t>Сделанные шаги  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/>
              <a:t>  прошло первое заседание творческих групп лаборатории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/>
              <a:t>  в показатели эффективности и результативности включены показатели участия в работе проектов, творческих групп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/>
              <a:t>   согласован вопрос о внесении в экспертную оценку ППК раздела  о </a:t>
            </a:r>
            <a:r>
              <a:rPr lang="ru-RU" sz="1600" b="1" dirty="0" err="1" smtClean="0"/>
              <a:t>включённости</a:t>
            </a:r>
            <a:r>
              <a:rPr lang="ru-RU" sz="1600" b="1" dirty="0" smtClean="0"/>
              <a:t> результатов инновационной деятельности ОО, в требования к разработке ППК о ссылке в пояснительной записке  на использование результатов инновационной деятельности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/>
              <a:t>   определены  механизмы финансирования наиболее значимых публикаций из средств внебюджетной деятельности кафедры (из 10%)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 smtClean="0">
                <a:solidFill>
                  <a:srgbClr val="FF0000"/>
                </a:solidFill>
              </a:rPr>
              <a:t>   Ближайшие шаги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 Сформулировать </a:t>
            </a:r>
            <a:r>
              <a:rPr lang="ru-RU" sz="1600" b="1" dirty="0">
                <a:solidFill>
                  <a:srgbClr val="FF0000"/>
                </a:solidFill>
              </a:rPr>
              <a:t>предложения на 2016 год по  взаимодействию с муниципальными районами, муниципальными методическими службами, образовательными организациями по выявлению, сопровождению, поддержке инновационных практик.  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Провести </a:t>
            </a:r>
            <a:r>
              <a:rPr lang="ru-RU" sz="1600" b="1" dirty="0">
                <a:solidFill>
                  <a:srgbClr val="FF0000"/>
                </a:solidFill>
              </a:rPr>
              <a:t>анализ (с учётом нормативных документов, существующей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практики </a:t>
            </a:r>
            <a:r>
              <a:rPr lang="ru-RU" sz="1600" b="1" dirty="0">
                <a:solidFill>
                  <a:srgbClr val="FF0000"/>
                </a:solidFill>
              </a:rPr>
              <a:t>в других регионах и РСО)  по курируемым направлениям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деятельности </a:t>
            </a:r>
            <a:r>
              <a:rPr lang="ru-RU" sz="1600" b="1" dirty="0">
                <a:solidFill>
                  <a:srgbClr val="FF0000"/>
                </a:solidFill>
              </a:rPr>
              <a:t>с целью </a:t>
            </a:r>
            <a:r>
              <a:rPr lang="ru-RU" sz="1600" b="1" dirty="0" smtClean="0">
                <a:solidFill>
                  <a:srgbClr val="FF0000"/>
                </a:solidFill>
              </a:rPr>
              <a:t>определения </a:t>
            </a:r>
            <a:r>
              <a:rPr lang="ru-RU" sz="1600" b="1" dirty="0">
                <a:solidFill>
                  <a:srgbClr val="FF0000"/>
                </a:solidFill>
              </a:rPr>
              <a:t>перспективных направлений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развития </a:t>
            </a:r>
            <a:r>
              <a:rPr lang="ru-RU" sz="1600" b="1" dirty="0">
                <a:solidFill>
                  <a:srgbClr val="FF0000"/>
                </a:solidFill>
              </a:rPr>
              <a:t>инновационной </a:t>
            </a:r>
            <a:r>
              <a:rPr lang="ru-RU" sz="1600" b="1" dirty="0" smtClean="0">
                <a:solidFill>
                  <a:srgbClr val="FF0000"/>
                </a:solidFill>
              </a:rPr>
              <a:t>деятельности </a:t>
            </a:r>
            <a:r>
              <a:rPr lang="ru-RU" sz="1600" b="1" dirty="0">
                <a:solidFill>
                  <a:srgbClr val="FF0000"/>
                </a:solidFill>
              </a:rPr>
              <a:t>в РСО на 2016 год.</a:t>
            </a:r>
          </a:p>
          <a:p>
            <a:pPr>
              <a:buFont typeface="Wingdings" pitchFamily="2" charset="2"/>
              <a:buChar char="Ø"/>
            </a:pP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 smtClean="0">
                <a:solidFill>
                  <a:srgbClr val="FF0000"/>
                </a:solidFill>
              </a:rPr>
              <a:t>Включить </a:t>
            </a:r>
            <a:r>
              <a:rPr lang="ru-RU" sz="1600" b="1" dirty="0">
                <a:solidFill>
                  <a:srgbClr val="FF0000"/>
                </a:solidFill>
              </a:rPr>
              <a:t>в тематику семинаров по внутрифирменному обучению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сотрудников </a:t>
            </a:r>
            <a:r>
              <a:rPr lang="ru-RU" sz="1600" b="1" dirty="0">
                <a:solidFill>
                  <a:srgbClr val="FF0000"/>
                </a:solidFill>
              </a:rPr>
              <a:t>ИРО темы, связанные с формированием компетенций, </a:t>
            </a:r>
            <a:endParaRPr lang="ru-RU" sz="1600" b="1" dirty="0" smtClean="0">
              <a:solidFill>
                <a:srgbClr val="FF0000"/>
              </a:solidFill>
            </a:endParaRPr>
          </a:p>
          <a:p>
            <a:r>
              <a:rPr lang="ru-RU" sz="1600" b="1" dirty="0" smtClean="0">
                <a:solidFill>
                  <a:srgbClr val="FF0000"/>
                </a:solidFill>
              </a:rPr>
              <a:t>способствующих </a:t>
            </a:r>
            <a:r>
              <a:rPr lang="ru-RU" sz="1600" b="1" dirty="0">
                <a:solidFill>
                  <a:srgbClr val="FF0000"/>
                </a:solidFill>
              </a:rPr>
              <a:t>развитию инновационного потенциала организации.</a:t>
            </a: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ru-RU" sz="1600" b="1" dirty="0" smtClean="0">
              <a:solidFill>
                <a:srgbClr val="FF0000"/>
              </a:solidFill>
            </a:endParaRPr>
          </a:p>
          <a:p>
            <a:endParaRPr lang="ru-RU" sz="1600" b="1" dirty="0"/>
          </a:p>
          <a:p>
            <a:r>
              <a:rPr lang="ru-RU" sz="1600" b="1" dirty="0" smtClean="0"/>
              <a:t> </a:t>
            </a:r>
            <a:endParaRPr lang="ru-RU" sz="1600" b="1" dirty="0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z="1600" b="1" smtClean="0"/>
              <a:pPr/>
              <a:t>5</a:t>
            </a:fld>
            <a:endParaRPr lang="ru-RU" sz="1600" b="1" dirty="0"/>
          </a:p>
        </p:txBody>
      </p:sp>
      <p:pic>
        <p:nvPicPr>
          <p:cNvPr id="13" name="Рисунок 12" descr="4-шага-на-песке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7087531" y="4801531"/>
            <a:ext cx="2348880" cy="176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34572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1772816"/>
          </a:xfrm>
          <a:prstGeom prst="rect">
            <a:avLst/>
          </a:prstGeom>
          <a:solidFill>
            <a:schemeClr val="bg1">
              <a:lumMod val="75000"/>
              <a:alpha val="3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7772400" cy="2190105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FF0000"/>
                </a:solidFill>
              </a:rPr>
              <a:t>Спасибо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>за внимание!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Координатор ключевого события </a:t>
            </a:r>
            <a:br>
              <a:rPr lang="ru-RU" sz="2400" dirty="0" smtClean="0"/>
            </a:br>
            <a:r>
              <a:rPr lang="ru-RU" sz="2400" dirty="0" smtClean="0"/>
              <a:t>Репина Алевтина Валентиновна</a:t>
            </a:r>
            <a:r>
              <a:rPr lang="ru-RU" sz="2200" dirty="0" smtClean="0"/>
              <a:t> 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b="1" dirty="0" smtClean="0">
                <a:solidFill>
                  <a:srgbClr val="FF0000"/>
                </a:solidFill>
              </a:rPr>
              <a:t>е-</a:t>
            </a:r>
            <a:r>
              <a:rPr lang="en-US" sz="2200" b="1" dirty="0" smtClean="0">
                <a:solidFill>
                  <a:srgbClr val="FF0000"/>
                </a:solidFill>
              </a:rPr>
              <a:t>mail</a:t>
            </a:r>
            <a:r>
              <a:rPr lang="ru-RU" sz="2200" b="1" dirty="0" smtClean="0">
                <a:solidFill>
                  <a:srgbClr val="FF0000"/>
                </a:solidFill>
              </a:rPr>
              <a:t> </a:t>
            </a:r>
            <a:r>
              <a:rPr lang="en-US" sz="2200" b="1" dirty="0" err="1" smtClean="0">
                <a:solidFill>
                  <a:srgbClr val="FF0000"/>
                </a:solidFill>
              </a:rPr>
              <a:t>repina</a:t>
            </a:r>
            <a:r>
              <a:rPr lang="en-US" sz="2200" b="1" dirty="0" smtClean="0">
                <a:solidFill>
                  <a:srgbClr val="FF0000"/>
                </a:solidFill>
              </a:rPr>
              <a:t> –a @iro.yar.ru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1547664" y="6381328"/>
            <a:ext cx="7606208" cy="365125"/>
          </a:xfrm>
        </p:spPr>
        <p:txBody>
          <a:bodyPr/>
          <a:lstStyle/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6240685"/>
            <a:ext cx="5400600" cy="617315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200" noProof="0" dirty="0" smtClean="0"/>
              <a:t> 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165304"/>
            <a:ext cx="5724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9529</TotalTime>
  <Words>478</Words>
  <Application>Microsoft Office PowerPoint</Application>
  <PresentationFormat>Экран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Основные задачи</vt:lpstr>
      <vt:lpstr>Логика реализации КС</vt:lpstr>
      <vt:lpstr>Логика реализации КС</vt:lpstr>
      <vt:lpstr>Логика действий по реализации КС в предстоящий период </vt:lpstr>
      <vt:lpstr>Спасибо за внимание!  Координатор ключевого события  Репина Алевтина Валентиновна   е-mail repina –a @iro.yar.ru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развития образования</dc:title>
  <dc:creator>Жанна Турсуновна Жумагалиева</dc:creator>
  <cp:lastModifiedBy>Алевтина Валентиновна Репина</cp:lastModifiedBy>
  <cp:revision>610</cp:revision>
  <cp:lastPrinted>2014-09-12T17:35:00Z</cp:lastPrinted>
  <dcterms:created xsi:type="dcterms:W3CDTF">2013-09-02T08:11:56Z</dcterms:created>
  <dcterms:modified xsi:type="dcterms:W3CDTF">2015-06-17T16:28:17Z</dcterms:modified>
</cp:coreProperties>
</file>