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66" r:id="rId2"/>
    <p:sldId id="445" r:id="rId3"/>
    <p:sldId id="481" r:id="rId4"/>
    <p:sldId id="486" r:id="rId5"/>
    <p:sldId id="482" r:id="rId6"/>
    <p:sldId id="353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8DD"/>
    <a:srgbClr val="F9A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96" autoAdjust="0"/>
    <p:restoredTop sz="95374" autoAdjust="0"/>
  </p:normalViewPr>
  <p:slideViewPr>
    <p:cSldViewPr>
      <p:cViewPr>
        <p:scale>
          <a:sx n="106" d="100"/>
          <a:sy n="106" d="100"/>
        </p:scale>
        <p:origin x="-749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43D2F1EC-9998-483A-B421-BE434C3099A2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57B8D3AA-AC7B-4BA3-B809-03859D27DA6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03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9E53EA34-34A4-4C98-B315-7377965910FE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5" tIns="45777" rIns="91555" bIns="4577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555" tIns="45777" rIns="91555" bIns="457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C9680F82-54CF-4EDF-896B-2DD63DE4E32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03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48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37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AA42-EA3C-47A6-A6C3-1A066D6B968D}" type="datetimeFigureOut">
              <a:rPr lang="ru-RU" smtClean="0"/>
              <a:pPr/>
              <a:t>19.06.2015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800px-Flag-map_of_Russia.svg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251521" y="1874527"/>
            <a:ext cx="8496944" cy="4938849"/>
          </a:xfrm>
          <a:prstGeom prst="rect">
            <a:avLst/>
          </a:prstGeom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1124744"/>
            <a:ext cx="914400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Программа развития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ГОАУ ЯО «Институт развития образования»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2015 – 2020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г.г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Номер слайда 8"/>
          <p:cNvSpPr txBox="1">
            <a:spLocks/>
          </p:cNvSpPr>
          <p:nvPr/>
        </p:nvSpPr>
        <p:spPr>
          <a:xfrm>
            <a:off x="854224" y="6376243"/>
            <a:ext cx="760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1"/>
                </a:solidFill>
              </a:rPr>
              <a:t>19 июня 2015 г.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Ключевое событие </a:t>
            </a:r>
            <a:r>
              <a:rPr lang="en-US" sz="2400" b="1" dirty="0" smtClean="0"/>
              <a:t>3</a:t>
            </a:r>
            <a:r>
              <a:rPr lang="ru-RU" sz="2400" b="1" dirty="0" smtClean="0"/>
              <a:t>.</a:t>
            </a:r>
            <a:r>
              <a:rPr lang="en-US" sz="2400" b="1" dirty="0" smtClean="0"/>
              <a:t>4</a:t>
            </a:r>
            <a:r>
              <a:rPr lang="ru-RU" sz="2400" b="1" dirty="0" smtClean="0"/>
              <a:t>. Разработка, реализация и сопровождение СО проектов</a:t>
            </a:r>
            <a:endParaRPr lang="ru-RU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Основные задачи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Организовать проектную деятельность по социально – педагогической  проблематике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Организовать участие ГОАУ ЯО ИРО в федеральных и региональных СО проектах, конкурсах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Создать на сайте ИРО страницу поддержки участников конкурсов и грантов, реестр СО конкурсов и грантов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Обеспечить мотивирование сотрудников СП  к участию в СО конкурсах и грантах</a:t>
            </a:r>
            <a:endParaRPr lang="ru-RU" sz="2000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2</a:t>
            </a:fld>
            <a:endParaRPr lang="ru-RU" sz="1600" b="1" dirty="0"/>
          </a:p>
        </p:txBody>
      </p:sp>
      <p:pic>
        <p:nvPicPr>
          <p:cNvPr id="6" name="Рисунок 5" descr="sm_users_img-70958.jpg"/>
          <p:cNvPicPr>
            <a:picLocks noChangeAspect="1"/>
          </p:cNvPicPr>
          <p:nvPr/>
        </p:nvPicPr>
        <p:blipFill>
          <a:blip r:embed="rId3" cstate="print"/>
          <a:srcRect l="9610" t="20695" r="10306" b="15581"/>
          <a:stretch>
            <a:fillRect/>
          </a:stretch>
        </p:blipFill>
        <p:spPr>
          <a:xfrm>
            <a:off x="6228184" y="4149080"/>
            <a:ext cx="2464532" cy="249289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5796136" y="3933056"/>
            <a:ext cx="936104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383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3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13559"/>
              </p:ext>
            </p:extLst>
          </p:nvPr>
        </p:nvGraphicFramePr>
        <p:xfrm>
          <a:off x="-26894" y="1052736"/>
          <a:ext cx="9144001" cy="565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Выявление актуальных социально – педагогических проблем в границах РСО (02.2015)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практики неформального образования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Незамотивированность сотрудников и руководителей СП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Отсутствие целевой установки</a:t>
                      </a:r>
                    </a:p>
                  </a:txBody>
                  <a:tcPr/>
                </a:tc>
              </a:tr>
              <a:tr h="107616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Выявление организаций заинтересованных в участии проектах (02.2015)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Выявлены 3 организации СО НКО по направлению развития практик неформального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Отсутствие информации о надёжных организациях</a:t>
                      </a:r>
                    </a:p>
                  </a:txBody>
                  <a:tcPr/>
                </a:tc>
              </a:tr>
              <a:tr h="13276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Консультационная  деятельность по разработке проектов (с 02.2015)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Проведены консультации с 3 организациями по оформлению проекта</a:t>
                      </a:r>
                      <a:r>
                        <a:rPr lang="en-US" sz="1600" dirty="0" smtClean="0"/>
                        <a:t> 1267</a:t>
                      </a:r>
                      <a:r>
                        <a:rPr lang="ru-RU" sz="1600" dirty="0" smtClean="0"/>
                        <a:t> консультаций, 63 экспертизы, </a:t>
                      </a:r>
                      <a:r>
                        <a:rPr lang="ru-RU" sz="1600" smtClean="0"/>
                        <a:t>15 сотрудников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 знание требований к оформлению документов</a:t>
                      </a:r>
                      <a:endParaRPr lang="ru-RU" sz="1600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Отбор федеральных региональных СО конкурсов для ИРО (ежегодно)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Отобраны 2 конкурса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 отсутствие опыта в поиске информации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028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4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720392"/>
              </p:ext>
            </p:extLst>
          </p:nvPr>
        </p:nvGraphicFramePr>
        <p:xfrm>
          <a:off x="-26894" y="1052736"/>
          <a:ext cx="9144001" cy="50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Что планировалось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Полученные результаты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Проблемы</a:t>
                      </a:r>
                      <a:endParaRPr lang="ru-RU" sz="1400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Комплектование команд сотрудников ИРО для участия в конкурсах (ежегодно)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Команды комплектуются на уровне кафедры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Отсутствие оформленных  </a:t>
                      </a:r>
                      <a:r>
                        <a:rPr lang="ru-RU" sz="1400" dirty="0" err="1" smtClean="0"/>
                        <a:t>межкафедральных</a:t>
                      </a:r>
                      <a:r>
                        <a:rPr lang="ru-RU" sz="1400" dirty="0" smtClean="0"/>
                        <a:t> проектов 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Проведение публичной презентации конкурсных материалов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/>
                        <a:t>Публичные презентации не проводились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/>
                        <a:t>Не планировались ранее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/>
                        <a:t>Не велик спектр проектов</a:t>
                      </a:r>
                      <a:r>
                        <a:rPr lang="ru-RU" sz="1400" baseline="0" smtClean="0"/>
                        <a:t>, инициированных ИРО</a:t>
                      </a:r>
                      <a:endParaRPr lang="ru-RU" sz="1400" baseline="0" dirty="0" smtClean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Составление информационного бюллетеня по итогам участия в конкурсах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отсутствует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Отсутствуют конкретные результаты</a:t>
                      </a:r>
                      <a:endParaRPr lang="ru-RU" sz="1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Создание страницы сайта (02.2016)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Отсутствует, срок 2016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400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Разработка локального акта о стимулировании сотрудников за участие в конкурсах и грантах (09.2015)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Отсутствует , срок 09.2015.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11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Логика действий по реализации КС в предстоящий период 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/>
              <a:t>Сделанные шаги   </a:t>
            </a:r>
          </a:p>
          <a:p>
            <a:r>
              <a:rPr lang="ru-RU" sz="1600" b="1" dirty="0" smtClean="0"/>
              <a:t>Участие в круглом столе общественного совета при департаменте образования</a:t>
            </a:r>
          </a:p>
          <a:p>
            <a:r>
              <a:rPr lang="ru-RU" sz="1600" b="1" dirty="0" smtClean="0"/>
              <a:t>совместно с СО НКО</a:t>
            </a:r>
          </a:p>
          <a:p>
            <a:r>
              <a:rPr lang="ru-RU" sz="1600" b="1" dirty="0" smtClean="0"/>
              <a:t>Определён перечень СО НКО в Ярославской области (</a:t>
            </a:r>
            <a:r>
              <a:rPr lang="ru-RU" sz="1600" b="1" dirty="0" err="1" smtClean="0"/>
              <a:t>КДиНФО</a:t>
            </a:r>
            <a:r>
              <a:rPr lang="ru-RU" sz="1600" b="1" dirty="0" smtClean="0"/>
              <a:t>)</a:t>
            </a:r>
          </a:p>
          <a:p>
            <a:r>
              <a:rPr lang="ru-RU" sz="1600" b="1" dirty="0" smtClean="0"/>
              <a:t>Проведён семинар «Практики неформального образования» совместно с СО НКО</a:t>
            </a:r>
          </a:p>
          <a:p>
            <a:r>
              <a:rPr lang="ru-RU" sz="1600" b="1" dirty="0" smtClean="0"/>
              <a:t>Ведётся работа по созданию НКО «Ассоциация лидеров руководителе сельских школ»</a:t>
            </a:r>
          </a:p>
          <a:p>
            <a:r>
              <a:rPr lang="ru-RU" sz="1600" b="1" dirty="0" smtClean="0"/>
              <a:t>Имеет место приписки к ИРО СО НКО «Учитель года»</a:t>
            </a:r>
          </a:p>
          <a:p>
            <a:r>
              <a:rPr lang="ru-RU" sz="1600" b="1" dirty="0" smtClean="0"/>
              <a:t>Взаимодействие с региональным экспертным советом по отбору проектов СО НКО (представительство от ИРО)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Ближайшие шаги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 Разработать </a:t>
            </a:r>
            <a:r>
              <a:rPr lang="ru-RU" sz="1600" b="1" dirty="0">
                <a:solidFill>
                  <a:srgbClr val="FF0000"/>
                </a:solidFill>
              </a:rPr>
              <a:t>механизмы взаимодействия с СО НКО с целью продвижения в РСО значимых социально – ориентированных проектов и СП организовать работу с СО НКО по курируемым направлениям.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 Определить </a:t>
            </a:r>
            <a:r>
              <a:rPr lang="ru-RU" sz="1600" b="1" dirty="0">
                <a:solidFill>
                  <a:srgbClr val="FF0000"/>
                </a:solidFill>
              </a:rPr>
              <a:t>приоритетные направления на 2016 год  для </a:t>
            </a:r>
            <a:r>
              <a:rPr lang="ru-RU" sz="1600" b="1" dirty="0" smtClean="0">
                <a:solidFill>
                  <a:srgbClr val="FF0000"/>
                </a:solidFill>
              </a:rPr>
              <a:t>продвижения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</a:rPr>
              <a:t>социально – ориентированных проектов в </a:t>
            </a:r>
            <a:r>
              <a:rPr lang="ru-RU" sz="1600" b="1" dirty="0" smtClean="0">
                <a:solidFill>
                  <a:srgbClr val="FF0000"/>
                </a:solidFill>
              </a:rPr>
              <a:t>РСО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Инициировать создание СО НКО и обеспечить их сопровождение</a:t>
            </a:r>
          </a:p>
          <a:p>
            <a:pPr>
              <a:buFont typeface="Wingdings" pitchFamily="2" charset="2"/>
              <a:buChar char="Ø"/>
            </a:pPr>
            <a:r>
              <a:rPr lang="en-US" sz="1600" b="1" smtClean="0">
                <a:solidFill>
                  <a:srgbClr val="FF0000"/>
                </a:solidFill>
              </a:rPr>
              <a:t>  </a:t>
            </a:r>
            <a:r>
              <a:rPr lang="ru-RU" sz="1600" b="1" smtClean="0">
                <a:solidFill>
                  <a:srgbClr val="FF0000"/>
                </a:solidFill>
              </a:rPr>
              <a:t>Включится </a:t>
            </a:r>
            <a:r>
              <a:rPr lang="ru-RU" sz="1600" b="1" dirty="0" smtClean="0">
                <a:solidFill>
                  <a:srgbClr val="FF0000"/>
                </a:solidFill>
              </a:rPr>
              <a:t>во второй этап конкурсов СО НКО федерального уровня (июль)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 через инициирование участия в нём СО НКО</a:t>
            </a:r>
          </a:p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FF0000"/>
              </a:solidFill>
            </a:endParaRPr>
          </a:p>
          <a:p>
            <a:endParaRPr lang="ru-RU" sz="1600" b="1" dirty="0"/>
          </a:p>
          <a:p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5</a:t>
            </a:fld>
            <a:endParaRPr lang="ru-RU" sz="1600" b="1" dirty="0"/>
          </a:p>
        </p:txBody>
      </p:sp>
      <p:pic>
        <p:nvPicPr>
          <p:cNvPr id="13" name="Рисунок 12" descr="4-шага-на-песке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087531" y="4801531"/>
            <a:ext cx="2348880" cy="17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457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1772816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Спасибо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за внимание!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Координатор ключевого события </a:t>
            </a:r>
            <a:br>
              <a:rPr lang="ru-RU" sz="2400" dirty="0" smtClean="0"/>
            </a:br>
            <a:r>
              <a:rPr lang="ru-RU" sz="2400" dirty="0" smtClean="0"/>
              <a:t>Репина Алевтина Валентиновна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е-</a:t>
            </a:r>
            <a:r>
              <a:rPr lang="en-US" sz="2200" b="1" dirty="0" smtClean="0">
                <a:solidFill>
                  <a:srgbClr val="FF0000"/>
                </a:solidFill>
              </a:rPr>
              <a:t>mail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repina</a:t>
            </a:r>
            <a:r>
              <a:rPr lang="en-US" sz="2200" b="1" dirty="0" smtClean="0">
                <a:solidFill>
                  <a:srgbClr val="FF0000"/>
                </a:solidFill>
              </a:rPr>
              <a:t> –a @iro.yar.ru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547664" y="6381328"/>
            <a:ext cx="7606208" cy="365125"/>
          </a:xfrm>
        </p:spPr>
        <p:txBody>
          <a:bodyPr/>
          <a:lstStyle/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6165304"/>
            <a:ext cx="5724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9571</TotalTime>
  <Words>456</Words>
  <Application>Microsoft Office PowerPoint</Application>
  <PresentationFormat>Экран (4:3)</PresentationFormat>
  <Paragraphs>82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Основные задачи</vt:lpstr>
      <vt:lpstr>Логика реализации КС</vt:lpstr>
      <vt:lpstr>Логика реализации КС</vt:lpstr>
      <vt:lpstr>Логика действий по реализации КС в предстоящий период </vt:lpstr>
      <vt:lpstr>Спасибо за внимание!  Координатор ключевого события  Репина Алевтина Валентиновна   е-mail repina –a @iro.yar.ru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развития образования</dc:title>
  <dc:creator>Жанна Турсуновна Жумагалиева</dc:creator>
  <cp:lastModifiedBy>Галина Валентиновна Куприянова</cp:lastModifiedBy>
  <cp:revision>617</cp:revision>
  <cp:lastPrinted>2014-09-12T17:35:00Z</cp:lastPrinted>
  <dcterms:created xsi:type="dcterms:W3CDTF">2013-09-02T08:11:56Z</dcterms:created>
  <dcterms:modified xsi:type="dcterms:W3CDTF">2015-06-19T09:18:25Z</dcterms:modified>
</cp:coreProperties>
</file>